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60"/>
  </p:notesMasterIdLst>
  <p:handoutMasterIdLst>
    <p:handoutMasterId r:id="rId61"/>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301" r:id="rId15"/>
    <p:sldId id="302"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3" r:id="rId50"/>
    <p:sldId id="304" r:id="rId51"/>
    <p:sldId id="305" r:id="rId52"/>
    <p:sldId id="306" r:id="rId53"/>
    <p:sldId id="307" r:id="rId54"/>
    <p:sldId id="308" r:id="rId55"/>
    <p:sldId id="309" r:id="rId56"/>
    <p:sldId id="310" r:id="rId57"/>
    <p:sldId id="311" r:id="rId58"/>
    <p:sldId id="312"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346" y="67"/>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10/22/2017</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10/22/2017</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en-US"/>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en-US"/>
              <a:t>Click to edit Master title style</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897811"/>
            <a:ext cx="12192000" cy="2492689"/>
          </a:xfrm>
        </p:spPr>
        <p:txBody>
          <a:bodyPr>
            <a:normAutofit/>
          </a:bodyPr>
          <a:lstStyle/>
          <a:p>
            <a:r>
              <a:rPr lang="en-US" sz="6000" dirty="0"/>
              <a:t>Material mind and spiritual mind</a:t>
            </a:r>
            <a:br>
              <a:rPr lang="en-US" sz="6000" dirty="0"/>
            </a:br>
            <a:r>
              <a:rPr lang="en-US" sz="6000" dirty="0">
                <a:solidFill>
                  <a:srgbClr val="FF0000"/>
                </a:solidFill>
              </a:rPr>
              <a:t>Lower chakra </a:t>
            </a:r>
            <a:r>
              <a:rPr lang="en-US" sz="6000" dirty="0"/>
              <a:t>and </a:t>
            </a:r>
            <a:r>
              <a:rPr lang="en-US" sz="6000" dirty="0">
                <a:solidFill>
                  <a:schemeClr val="accent5">
                    <a:lumMod val="75000"/>
                  </a:schemeClr>
                </a:solidFill>
              </a:rPr>
              <a:t>higher chakra</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9F15582-5C0E-4DAC-BBC3-72BDEF9221C4}"/>
              </a:ext>
            </a:extLst>
          </p:cNvPr>
          <p:cNvSpPr>
            <a:spLocks noGrp="1"/>
          </p:cNvSpPr>
          <p:nvPr>
            <p:ph type="sldNum" sz="quarter" idx="12"/>
          </p:nvPr>
        </p:nvSpPr>
        <p:spPr/>
        <p:txBody>
          <a:bodyPr/>
          <a:lstStyle/>
          <a:p>
            <a:fld id="{FC749032-2A07-4AE8-BA90-74324CAE0C87}" type="slidenum">
              <a:rPr lang="en-US" smtClean="0"/>
              <a:t>10</a:t>
            </a:fld>
            <a:endParaRPr lang="en-US"/>
          </a:p>
        </p:txBody>
      </p:sp>
      <p:sp>
        <p:nvSpPr>
          <p:cNvPr id="3" name="Rectangle 2">
            <a:extLst>
              <a:ext uri="{FF2B5EF4-FFF2-40B4-BE49-F238E27FC236}">
                <a16:creationId xmlns:a16="http://schemas.microsoft.com/office/drawing/2014/main" id="{5A1373B6-1C95-4562-A7A3-D9869BC792E1}"/>
              </a:ext>
            </a:extLst>
          </p:cNvPr>
          <p:cNvSpPr/>
          <p:nvPr/>
        </p:nvSpPr>
        <p:spPr>
          <a:xfrm>
            <a:off x="0" y="327805"/>
            <a:ext cx="12192000" cy="602062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5200" dirty="0">
                <a:latin typeface="Palatino Linotype" panose="02040502050505030304" pitchFamily="18" charset="0"/>
                <a:ea typeface="Calibri" panose="020F0502020204030204" pitchFamily="34" charset="0"/>
                <a:cs typeface="Arial" panose="020B0604020202020204" pitchFamily="34" charset="0"/>
              </a:rPr>
              <a:t>We need to see what happen to Solomon in this allegory, something came between him and Elohim, meaning the divine mind.</a:t>
            </a:r>
            <a:endParaRPr lang="en-US" sz="5200" dirty="0">
              <a:latin typeface="Calibri" panose="020F0502020204030204" pitchFamily="34" charset="0"/>
              <a:ea typeface="Calibri" panose="020F0502020204030204" pitchFamily="34" charset="0"/>
              <a:cs typeface="Arial" panose="020B0604020202020204" pitchFamily="34" charset="0"/>
            </a:endParaRPr>
          </a:p>
          <a:p>
            <a:pPr algn="ctr"/>
            <a:r>
              <a:rPr lang="en-US" sz="5200" dirty="0">
                <a:latin typeface="Palatino Linotype" panose="02040502050505030304" pitchFamily="18" charset="0"/>
                <a:ea typeface="Calibri" panose="020F0502020204030204" pitchFamily="34" charset="0"/>
                <a:cs typeface="Arial" panose="020B0604020202020204" pitchFamily="34" charset="0"/>
              </a:rPr>
              <a:t>And everything that happens, Yahweh loves us so much and He has an extreme clever and beautiful way of identifying it</a:t>
            </a:r>
            <a:endParaRPr lang="en-US" sz="5200" dirty="0"/>
          </a:p>
        </p:txBody>
      </p:sp>
    </p:spTree>
    <p:extLst>
      <p:ext uri="{BB962C8B-B14F-4D97-AF65-F5344CB8AC3E}">
        <p14:creationId xmlns:p14="http://schemas.microsoft.com/office/powerpoint/2010/main" val="908712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FC66CB-2C29-4B6A-8036-07977C25DE23}"/>
              </a:ext>
            </a:extLst>
          </p:cNvPr>
          <p:cNvSpPr>
            <a:spLocks noGrp="1"/>
          </p:cNvSpPr>
          <p:nvPr>
            <p:ph type="sldNum" sz="quarter" idx="12"/>
          </p:nvPr>
        </p:nvSpPr>
        <p:spPr/>
        <p:txBody>
          <a:bodyPr/>
          <a:lstStyle/>
          <a:p>
            <a:fld id="{FC749032-2A07-4AE8-BA90-74324CAE0C87}" type="slidenum">
              <a:rPr lang="en-US" smtClean="0"/>
              <a:t>11</a:t>
            </a:fld>
            <a:endParaRPr lang="en-US"/>
          </a:p>
        </p:txBody>
      </p:sp>
      <p:sp>
        <p:nvSpPr>
          <p:cNvPr id="3" name="Rectangle 2">
            <a:extLst>
              <a:ext uri="{FF2B5EF4-FFF2-40B4-BE49-F238E27FC236}">
                <a16:creationId xmlns:a16="http://schemas.microsoft.com/office/drawing/2014/main" id="{B437BAC5-7D5A-4DFF-ADEB-6EE6C42C34D4}"/>
              </a:ext>
            </a:extLst>
          </p:cNvPr>
          <p:cNvSpPr/>
          <p:nvPr/>
        </p:nvSpPr>
        <p:spPr>
          <a:xfrm>
            <a:off x="0" y="353683"/>
            <a:ext cx="12192000" cy="5909310"/>
          </a:xfrm>
          <a:prstGeom prst="rect">
            <a:avLst/>
          </a:prstGeom>
        </p:spPr>
        <p:txBody>
          <a:bodyPr wrap="square">
            <a:spAutoFit/>
          </a:bodyPr>
          <a:lstStyle/>
          <a:p>
            <a:pPr algn="ctr"/>
            <a:r>
              <a:rPr lang="fr-FR"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1 Kings 10:14 </a:t>
            </a:r>
            <a:r>
              <a:rPr lang="fr-FR" sz="5400" b="1" dirty="0" err="1">
                <a:solidFill>
                  <a:srgbClr val="FF0000"/>
                </a:solidFill>
                <a:latin typeface="Verdana" panose="020B0604030504040204" pitchFamily="34" charset="0"/>
                <a:ea typeface="Calibri" panose="020F0502020204030204" pitchFamily="34" charset="0"/>
                <a:cs typeface="Arial" panose="020B0604020202020204" pitchFamily="34" charset="0"/>
              </a:rPr>
              <a:t>Solomon’s</a:t>
            </a:r>
            <a:r>
              <a:rPr lang="fr-FR" sz="5400" b="1" dirty="0">
                <a:solidFill>
                  <a:srgbClr val="FF0000"/>
                </a:solidFill>
                <a:latin typeface="Verdana" panose="020B0604030504040204" pitchFamily="34" charset="0"/>
                <a:ea typeface="Calibri" panose="020F0502020204030204" pitchFamily="34" charset="0"/>
                <a:cs typeface="Arial" panose="020B0604020202020204" pitchFamily="34" charset="0"/>
              </a:rPr>
              <a:t> </a:t>
            </a:r>
            <a:r>
              <a:rPr lang="fr-FR" sz="5400" b="1" dirty="0" err="1">
                <a:solidFill>
                  <a:srgbClr val="FF0000"/>
                </a:solidFill>
                <a:latin typeface="Verdana" panose="020B0604030504040204" pitchFamily="34" charset="0"/>
                <a:ea typeface="Calibri" panose="020F0502020204030204" pitchFamily="34" charset="0"/>
                <a:cs typeface="Arial" panose="020B0604020202020204" pitchFamily="34" charset="0"/>
              </a:rPr>
              <a:t>annual</a:t>
            </a:r>
            <a:r>
              <a:rPr lang="fr-FR" sz="5400" b="1" dirty="0">
                <a:solidFill>
                  <a:srgbClr val="FF0000"/>
                </a:solidFill>
                <a:latin typeface="Verdana" panose="020B0604030504040204" pitchFamily="34" charset="0"/>
                <a:ea typeface="Calibri" panose="020F0502020204030204" pitchFamily="34" charset="0"/>
                <a:cs typeface="Arial" panose="020B0604020202020204" pitchFamily="34" charset="0"/>
              </a:rPr>
              <a:t> revenue </a:t>
            </a:r>
            <a:r>
              <a:rPr lang="fr-FR" sz="5400" b="1" dirty="0" err="1">
                <a:solidFill>
                  <a:srgbClr val="FF0000"/>
                </a:solidFill>
                <a:latin typeface="Verdana" panose="020B0604030504040204" pitchFamily="34" charset="0"/>
                <a:ea typeface="Calibri" panose="020F0502020204030204" pitchFamily="34" charset="0"/>
                <a:cs typeface="Arial" panose="020B0604020202020204" pitchFamily="34" charset="0"/>
              </a:rPr>
              <a:t>was</a:t>
            </a:r>
            <a:r>
              <a:rPr lang="fr-FR" sz="5400" b="1" dirty="0">
                <a:solidFill>
                  <a:srgbClr val="FF0000"/>
                </a:solidFill>
                <a:latin typeface="Verdana" panose="020B0604030504040204" pitchFamily="34" charset="0"/>
                <a:ea typeface="Calibri" panose="020F0502020204030204" pitchFamily="34" charset="0"/>
                <a:cs typeface="Arial" panose="020B0604020202020204" pitchFamily="34" charset="0"/>
              </a:rPr>
              <a:t> 666 talents of gold</a:t>
            </a:r>
            <a:r>
              <a:rPr lang="fr-FR" sz="5400" b="1" dirty="0">
                <a:solidFill>
                  <a:srgbClr val="000000"/>
                </a:solidFill>
                <a:latin typeface="Verdana" panose="020B0604030504040204" pitchFamily="34" charset="0"/>
                <a:ea typeface="Calibri" panose="020F0502020204030204" pitchFamily="34" charset="0"/>
                <a:cs typeface="Arial" panose="020B0604020202020204" pitchFamily="34" charset="0"/>
              </a:rPr>
              <a:t>  </a:t>
            </a:r>
          </a:p>
          <a:p>
            <a:pPr algn="ctr"/>
            <a:r>
              <a:rPr lang="fr-FR" sz="5400" b="1" dirty="0">
                <a:solidFill>
                  <a:srgbClr val="C00000"/>
                </a:solidFill>
                <a:latin typeface="Verdana" panose="020B0604030504040204" pitchFamily="34" charset="0"/>
                <a:ea typeface="Calibri" panose="020F0502020204030204" pitchFamily="34" charset="0"/>
                <a:cs typeface="Arial" panose="020B0604020202020204" pitchFamily="34" charset="0"/>
              </a:rPr>
              <a:t>1 Rois10: 14 Le poids de l'or qui arrivait à Salomon chaque année était de six cent soixante-six talents d'or.</a:t>
            </a:r>
            <a:endParaRPr lang="en-US" sz="5400" dirty="0">
              <a:solidFill>
                <a:srgbClr val="C00000"/>
              </a:solidFill>
            </a:endParaRPr>
          </a:p>
        </p:txBody>
      </p:sp>
    </p:spTree>
    <p:extLst>
      <p:ext uri="{BB962C8B-B14F-4D97-AF65-F5344CB8AC3E}">
        <p14:creationId xmlns:p14="http://schemas.microsoft.com/office/powerpoint/2010/main" val="3373800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917952-A3CB-4CA9-BD38-973ECED7737D}"/>
              </a:ext>
            </a:extLst>
          </p:cNvPr>
          <p:cNvSpPr>
            <a:spLocks noGrp="1"/>
          </p:cNvSpPr>
          <p:nvPr>
            <p:ph type="sldNum" sz="quarter" idx="12"/>
          </p:nvPr>
        </p:nvSpPr>
        <p:spPr/>
        <p:txBody>
          <a:bodyPr/>
          <a:lstStyle/>
          <a:p>
            <a:fld id="{FC749032-2A07-4AE8-BA90-74324CAE0C87}" type="slidenum">
              <a:rPr lang="en-US" smtClean="0"/>
              <a:t>12</a:t>
            </a:fld>
            <a:endParaRPr lang="en-US"/>
          </a:p>
        </p:txBody>
      </p:sp>
      <p:sp>
        <p:nvSpPr>
          <p:cNvPr id="3" name="Rectangle 2">
            <a:extLst>
              <a:ext uri="{FF2B5EF4-FFF2-40B4-BE49-F238E27FC236}">
                <a16:creationId xmlns:a16="http://schemas.microsoft.com/office/drawing/2014/main" id="{8D814678-C24C-418D-BF09-99DEA982C72C}"/>
              </a:ext>
            </a:extLst>
          </p:cNvPr>
          <p:cNvSpPr/>
          <p:nvPr/>
        </p:nvSpPr>
        <p:spPr>
          <a:xfrm>
            <a:off x="0" y="327804"/>
            <a:ext cx="12192000" cy="6128216"/>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SzPts val="1100"/>
              <a:buFont typeface="+mj-lt"/>
              <a:buAutoNum type="alphaLcParenR"/>
            </a:pP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Pay close attention to the income of Solomon 666 talents of gold.</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666 is the identity of Solomon, the wisdom,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6 + 6 + 6 = 18 = 1 + 8 = 9 </a:t>
            </a:r>
          </a:p>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which is </a:t>
            </a: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consciousness</a:t>
            </a: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it is either it’s the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high</a:t>
            </a: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or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low consciousness</a:t>
            </a: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it has nothing to do with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money</a:t>
            </a:r>
            <a:endParaRPr lang="en-US" sz="5400" b="1" dirty="0"/>
          </a:p>
        </p:txBody>
      </p:sp>
    </p:spTree>
    <p:extLst>
      <p:ext uri="{BB962C8B-B14F-4D97-AF65-F5344CB8AC3E}">
        <p14:creationId xmlns:p14="http://schemas.microsoft.com/office/powerpoint/2010/main" val="44971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CF218C-FD53-4A2F-99C9-9BD116F25785}"/>
              </a:ext>
            </a:extLst>
          </p:cNvPr>
          <p:cNvSpPr>
            <a:spLocks noGrp="1"/>
          </p:cNvSpPr>
          <p:nvPr>
            <p:ph type="sldNum" sz="quarter" idx="12"/>
          </p:nvPr>
        </p:nvSpPr>
        <p:spPr/>
        <p:txBody>
          <a:bodyPr/>
          <a:lstStyle/>
          <a:p>
            <a:fld id="{FC749032-2A07-4AE8-BA90-74324CAE0C87}" type="slidenum">
              <a:rPr lang="en-US" smtClean="0"/>
              <a:t>13</a:t>
            </a:fld>
            <a:endParaRPr lang="en-US"/>
          </a:p>
        </p:txBody>
      </p:sp>
      <p:sp>
        <p:nvSpPr>
          <p:cNvPr id="3" name="Rectangle 2">
            <a:extLst>
              <a:ext uri="{FF2B5EF4-FFF2-40B4-BE49-F238E27FC236}">
                <a16:creationId xmlns:a16="http://schemas.microsoft.com/office/drawing/2014/main" id="{6D44A358-08DB-4A5C-9612-37AFEE080F6B}"/>
              </a:ext>
            </a:extLst>
          </p:cNvPr>
          <p:cNvSpPr/>
          <p:nvPr/>
        </p:nvSpPr>
        <p:spPr>
          <a:xfrm>
            <a:off x="0" y="388189"/>
            <a:ext cx="12192000" cy="5660267"/>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SzPts val="1100"/>
              <a:buFont typeface="+mj-lt"/>
              <a:buAutoNum type="alphaLcParenR"/>
            </a:pP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9 is lower consciousness, it is the number 9, upside down which becomes </a:t>
            </a:r>
          </a:p>
          <a:p>
            <a:pPr marL="342900" marR="0" lvl="0" indent="-342900" algn="ctr">
              <a:lnSpc>
                <a:spcPct val="107000"/>
              </a:lnSpc>
              <a:spcBef>
                <a:spcPts val="0"/>
              </a:spcBef>
              <a:spcAft>
                <a:spcPts val="800"/>
              </a:spcAft>
              <a:buClr>
                <a:srgbClr val="000000"/>
              </a:buClr>
              <a:buSzPts val="1100"/>
              <a:buFont typeface="+mj-lt"/>
              <a:buAutoNum type="alphaLcParenR"/>
            </a:pP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number 6.</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And pay close attention to this</a:t>
            </a:r>
            <a:endParaRPr lang="en-US" sz="6600" dirty="0"/>
          </a:p>
        </p:txBody>
      </p:sp>
    </p:spTree>
    <p:extLst>
      <p:ext uri="{BB962C8B-B14F-4D97-AF65-F5344CB8AC3E}">
        <p14:creationId xmlns:p14="http://schemas.microsoft.com/office/powerpoint/2010/main" val="4163191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8BD703E-2ABE-46E7-A783-A684A8835F12}"/>
              </a:ext>
            </a:extLst>
          </p:cNvPr>
          <p:cNvSpPr>
            <a:spLocks noGrp="1"/>
          </p:cNvSpPr>
          <p:nvPr>
            <p:ph type="sldNum" sz="quarter" idx="12"/>
          </p:nvPr>
        </p:nvSpPr>
        <p:spPr/>
        <p:txBody>
          <a:bodyPr/>
          <a:lstStyle/>
          <a:p>
            <a:fld id="{FC749032-2A07-4AE8-BA90-74324CAE0C87}" type="slidenum">
              <a:rPr lang="en-US" smtClean="0"/>
              <a:t>14</a:t>
            </a:fld>
            <a:endParaRPr lang="en-US"/>
          </a:p>
        </p:txBody>
      </p:sp>
      <p:pic>
        <p:nvPicPr>
          <p:cNvPr id="3" name="Picture 2" descr="C:\Users\owner\Desktop\The Hebrew Alphabet.png">
            <a:extLst>
              <a:ext uri="{FF2B5EF4-FFF2-40B4-BE49-F238E27FC236}">
                <a16:creationId xmlns:a16="http://schemas.microsoft.com/office/drawing/2014/main" id="{B1EC96F3-4467-44A4-88A4-EF3EF845E3F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395076"/>
            <a:ext cx="12192000" cy="4099285"/>
          </a:xfrm>
          <a:prstGeom prst="rect">
            <a:avLst/>
          </a:prstGeom>
          <a:noFill/>
          <a:ln>
            <a:noFill/>
          </a:ln>
        </p:spPr>
      </p:pic>
      <p:sp>
        <p:nvSpPr>
          <p:cNvPr id="4" name="Rectangle 3">
            <a:extLst>
              <a:ext uri="{FF2B5EF4-FFF2-40B4-BE49-F238E27FC236}">
                <a16:creationId xmlns:a16="http://schemas.microsoft.com/office/drawing/2014/main" id="{7DEFB5D2-C68B-436F-AE7B-1A09B1AB5EE2}"/>
              </a:ext>
            </a:extLst>
          </p:cNvPr>
          <p:cNvSpPr/>
          <p:nvPr/>
        </p:nvSpPr>
        <p:spPr>
          <a:xfrm>
            <a:off x="1" y="4428424"/>
            <a:ext cx="10368950" cy="2411686"/>
          </a:xfrm>
          <a:prstGeom prst="rect">
            <a:avLst/>
          </a:prstGeom>
        </p:spPr>
        <p:txBody>
          <a:bodyPr wrap="square">
            <a:spAutoFit/>
          </a:bodyPr>
          <a:lstStyle/>
          <a:p>
            <a:pPr algn="ctr">
              <a:lnSpc>
                <a:spcPct val="107000"/>
              </a:lnSpc>
              <a:spcAft>
                <a:spcPts val="800"/>
              </a:spcAft>
            </a:pPr>
            <a:r>
              <a:rPr lang="en-US" sz="2000" dirty="0">
                <a:latin typeface="Palatino Linotype" panose="02040502050505030304" pitchFamily="18" charset="0"/>
                <a:ea typeface="Calibri" panose="020F0502020204030204" pitchFamily="34" charset="0"/>
                <a:cs typeface="Arial" panose="020B0604020202020204" pitchFamily="34" charset="0"/>
              </a:rPr>
              <a:t>Solomon in Hebrew is </a:t>
            </a:r>
            <a:r>
              <a:rPr lang="fr-FR" sz="4000" b="1" dirty="0">
                <a:solidFill>
                  <a:srgbClr val="000000"/>
                </a:solidFill>
                <a:latin typeface="Arial" panose="020B0604020202020204" pitchFamily="34" charset="0"/>
                <a:ea typeface="Calibri" panose="020F0502020204030204" pitchFamily="34" charset="0"/>
                <a:cs typeface="Arial" panose="020B0604020202020204" pitchFamily="34" charset="0"/>
              </a:rPr>
              <a:t>שְׁ</a:t>
            </a:r>
            <a:r>
              <a:rPr lang="fr-FR" sz="4000" b="1" dirty="0" err="1">
                <a:solidFill>
                  <a:srgbClr val="000000"/>
                </a:solidFill>
                <a:latin typeface="Arial" panose="020B0604020202020204" pitchFamily="34" charset="0"/>
                <a:ea typeface="Calibri" panose="020F0502020204030204" pitchFamily="34" charset="0"/>
                <a:cs typeface="Arial" panose="020B0604020202020204" pitchFamily="34" charset="0"/>
              </a:rPr>
              <a:t>לֹמֹה</a:t>
            </a:r>
            <a:r>
              <a:rPr lang="en-US" sz="4000" b="1" dirty="0">
                <a:solidFill>
                  <a:srgbClr val="000000"/>
                </a:solidFill>
                <a:latin typeface="Arial" panose="020B0604020202020204" pitchFamily="34" charset="0"/>
                <a:ea typeface="Calibri" panose="020F0502020204030204" pitchFamily="34" charset="0"/>
                <a:cs typeface="Arial" panose="020B0604020202020204" pitchFamily="34" charset="0"/>
              </a:rPr>
              <a:t>=Man of peace</a:t>
            </a:r>
            <a:endParaRPr lang="en-US"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2800" b="1" dirty="0">
                <a:solidFill>
                  <a:srgbClr val="000000"/>
                </a:solidFill>
                <a:latin typeface="Arial" panose="020B0604020202020204" pitchFamily="34" charset="0"/>
                <a:ea typeface="Calibri" panose="020F0502020204030204" pitchFamily="34" charset="0"/>
                <a:cs typeface="Arial" panose="020B0604020202020204" pitchFamily="34" charset="0"/>
              </a:rPr>
              <a:t>300 + 30 + 40 + 5 = 375</a:t>
            </a:r>
            <a:endParaRPr lang="en-US" sz="20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2800" b="1" dirty="0">
                <a:solidFill>
                  <a:srgbClr val="000000"/>
                </a:solidFill>
                <a:latin typeface="Arial" panose="020B0604020202020204" pitchFamily="34" charset="0"/>
                <a:ea typeface="Calibri" panose="020F0502020204030204" pitchFamily="34" charset="0"/>
                <a:cs typeface="Arial" panose="020B0604020202020204" pitchFamily="34" charset="0"/>
              </a:rPr>
              <a:t>375 = 3 + 7 + 5 = 15</a:t>
            </a:r>
            <a:endParaRPr lang="en-US" sz="2000" dirty="0">
              <a:latin typeface="Calibri" panose="020F0502020204030204" pitchFamily="34" charset="0"/>
              <a:ea typeface="Calibri" panose="020F0502020204030204" pitchFamily="34" charset="0"/>
              <a:cs typeface="Arial" panose="020B0604020202020204" pitchFamily="34" charset="0"/>
            </a:endParaRPr>
          </a:p>
          <a:p>
            <a:pPr algn="ctr"/>
            <a:r>
              <a:rPr lang="en-US" sz="2800" b="1" dirty="0">
                <a:solidFill>
                  <a:srgbClr val="000000"/>
                </a:solidFill>
                <a:latin typeface="Arial" panose="020B0604020202020204" pitchFamily="34" charset="0"/>
                <a:ea typeface="Calibri" panose="020F0502020204030204" pitchFamily="34" charset="0"/>
              </a:rPr>
              <a:t>15 = 1 + 5 = 6</a:t>
            </a:r>
            <a:endParaRPr lang="en-US" sz="2400" dirty="0"/>
          </a:p>
        </p:txBody>
      </p:sp>
    </p:spTree>
    <p:extLst>
      <p:ext uri="{BB962C8B-B14F-4D97-AF65-F5344CB8AC3E}">
        <p14:creationId xmlns:p14="http://schemas.microsoft.com/office/powerpoint/2010/main" val="86225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9FD87B-2E03-414B-AD94-BAE26F5BE02C}"/>
              </a:ext>
            </a:extLst>
          </p:cNvPr>
          <p:cNvSpPr>
            <a:spLocks noGrp="1"/>
          </p:cNvSpPr>
          <p:nvPr>
            <p:ph type="sldNum" sz="quarter" idx="12"/>
          </p:nvPr>
        </p:nvSpPr>
        <p:spPr/>
        <p:txBody>
          <a:bodyPr/>
          <a:lstStyle/>
          <a:p>
            <a:fld id="{FC749032-2A07-4AE8-BA90-74324CAE0C87}" type="slidenum">
              <a:rPr lang="en-US" smtClean="0"/>
              <a:t>15</a:t>
            </a:fld>
            <a:endParaRPr lang="en-US"/>
          </a:p>
        </p:txBody>
      </p:sp>
      <p:sp>
        <p:nvSpPr>
          <p:cNvPr id="3" name="Rectangle 2">
            <a:extLst>
              <a:ext uri="{FF2B5EF4-FFF2-40B4-BE49-F238E27FC236}">
                <a16:creationId xmlns:a16="http://schemas.microsoft.com/office/drawing/2014/main" id="{AFD9437E-AE20-4852-B13D-92F962B511C9}"/>
              </a:ext>
            </a:extLst>
          </p:cNvPr>
          <p:cNvSpPr/>
          <p:nvPr/>
        </p:nvSpPr>
        <p:spPr>
          <a:xfrm>
            <a:off x="69011" y="327804"/>
            <a:ext cx="12122989" cy="579645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000" dirty="0">
                <a:latin typeface="Palatino Linotype" panose="02040502050505030304" pitchFamily="18" charset="0"/>
                <a:ea typeface="Calibri" panose="020F0502020204030204" pitchFamily="34" charset="0"/>
                <a:cs typeface="Arial" panose="020B0604020202020204" pitchFamily="34" charset="0"/>
              </a:rPr>
              <a:t>What We need to understand, it is either you are rich if you stay within the high consciousness or poor if we get to the bottom of your consciousness.</a:t>
            </a:r>
            <a:endParaRPr lang="en-US" sz="5000" dirty="0">
              <a:latin typeface="Calibri" panose="020F0502020204030204" pitchFamily="34" charset="0"/>
              <a:ea typeface="Calibri" panose="020F0502020204030204" pitchFamily="34" charset="0"/>
              <a:cs typeface="Arial" panose="020B0604020202020204" pitchFamily="34" charset="0"/>
            </a:endParaRPr>
          </a:p>
          <a:p>
            <a:pPr algn="ctr"/>
            <a:r>
              <a:rPr lang="en-US" sz="5000" dirty="0">
                <a:latin typeface="Palatino Linotype" panose="02040502050505030304" pitchFamily="18" charset="0"/>
                <a:ea typeface="Calibri" panose="020F0502020204030204" pitchFamily="34" charset="0"/>
                <a:cs typeface="Arial" panose="020B0604020202020204" pitchFamily="34" charset="0"/>
              </a:rPr>
              <a:t>High consciousness it is to reach the high chakra or low consciousness, to stay at the 3 bottom chakras</a:t>
            </a:r>
            <a:endParaRPr lang="en-US" sz="5000" dirty="0"/>
          </a:p>
        </p:txBody>
      </p:sp>
    </p:spTree>
    <p:extLst>
      <p:ext uri="{BB962C8B-B14F-4D97-AF65-F5344CB8AC3E}">
        <p14:creationId xmlns:p14="http://schemas.microsoft.com/office/powerpoint/2010/main" val="313703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710898-3357-41C9-BA40-673182C55618}"/>
              </a:ext>
            </a:extLst>
          </p:cNvPr>
          <p:cNvSpPr>
            <a:spLocks noGrp="1"/>
          </p:cNvSpPr>
          <p:nvPr>
            <p:ph type="sldNum" sz="quarter" idx="12"/>
          </p:nvPr>
        </p:nvSpPr>
        <p:spPr/>
        <p:txBody>
          <a:bodyPr/>
          <a:lstStyle/>
          <a:p>
            <a:fld id="{FC749032-2A07-4AE8-BA90-74324CAE0C87}" type="slidenum">
              <a:rPr lang="en-US" smtClean="0"/>
              <a:t>16</a:t>
            </a:fld>
            <a:endParaRPr lang="en-US"/>
          </a:p>
        </p:txBody>
      </p:sp>
      <p:sp>
        <p:nvSpPr>
          <p:cNvPr id="3" name="Rectangle 2">
            <a:extLst>
              <a:ext uri="{FF2B5EF4-FFF2-40B4-BE49-F238E27FC236}">
                <a16:creationId xmlns:a16="http://schemas.microsoft.com/office/drawing/2014/main" id="{3D3B3944-0425-4DD7-B62D-405CC22859EF}"/>
              </a:ext>
            </a:extLst>
          </p:cNvPr>
          <p:cNvSpPr/>
          <p:nvPr/>
        </p:nvSpPr>
        <p:spPr>
          <a:xfrm>
            <a:off x="0" y="388190"/>
            <a:ext cx="12192000" cy="5632311"/>
          </a:xfrm>
          <a:prstGeom prst="rect">
            <a:avLst/>
          </a:prstGeom>
        </p:spPr>
        <p:txBody>
          <a:bodyPr wrap="square">
            <a:spAutoFit/>
          </a:bodyPr>
          <a:lstStyle/>
          <a:p>
            <a:pPr algn="ctr"/>
            <a:r>
              <a:rPr lang="en-US" sz="6000" dirty="0">
                <a:latin typeface="Palatino Linotype" panose="02040502050505030304" pitchFamily="18" charset="0"/>
                <a:ea typeface="Calibri" panose="020F0502020204030204" pitchFamily="34" charset="0"/>
                <a:cs typeface="Arial" panose="020B0604020202020204" pitchFamily="34" charset="0"/>
              </a:rPr>
              <a:t>In other words, it is either we know the spiritual law of vibration and put to work for us or we are ignorant or disobedient of it and it is working against us. Either way it is working tirelessly nonstop</a:t>
            </a:r>
            <a:endParaRPr lang="en-US" sz="6000" dirty="0"/>
          </a:p>
        </p:txBody>
      </p:sp>
    </p:spTree>
    <p:extLst>
      <p:ext uri="{BB962C8B-B14F-4D97-AF65-F5344CB8AC3E}">
        <p14:creationId xmlns:p14="http://schemas.microsoft.com/office/powerpoint/2010/main" val="3312709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7228A9-F89D-4D39-9A05-E1FBB71E7E10}"/>
              </a:ext>
            </a:extLst>
          </p:cNvPr>
          <p:cNvSpPr>
            <a:spLocks noGrp="1"/>
          </p:cNvSpPr>
          <p:nvPr>
            <p:ph type="sldNum" sz="quarter" idx="12"/>
          </p:nvPr>
        </p:nvSpPr>
        <p:spPr/>
        <p:txBody>
          <a:bodyPr/>
          <a:lstStyle/>
          <a:p>
            <a:fld id="{FC749032-2A07-4AE8-BA90-74324CAE0C87}" type="slidenum">
              <a:rPr lang="en-US" smtClean="0"/>
              <a:t>17</a:t>
            </a:fld>
            <a:endParaRPr lang="en-US"/>
          </a:p>
        </p:txBody>
      </p:sp>
      <p:sp>
        <p:nvSpPr>
          <p:cNvPr id="3" name="Rectangle 2">
            <a:extLst>
              <a:ext uri="{FF2B5EF4-FFF2-40B4-BE49-F238E27FC236}">
                <a16:creationId xmlns:a16="http://schemas.microsoft.com/office/drawing/2014/main" id="{67F35B81-46C2-4F62-906F-EEF260D46E60}"/>
              </a:ext>
            </a:extLst>
          </p:cNvPr>
          <p:cNvSpPr/>
          <p:nvPr/>
        </p:nvSpPr>
        <p:spPr>
          <a:xfrm>
            <a:off x="0" y="301925"/>
            <a:ext cx="12192000" cy="541353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666, the lower mind of Solomon, he was distracted by physical things around him and he neglected the temple, regardless he was the builder.</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Take a look again, the wages that came to Solomon was 666 talents of gold.</a:t>
            </a:r>
            <a:endParaRPr lang="en-US" sz="5400" dirty="0"/>
          </a:p>
        </p:txBody>
      </p:sp>
    </p:spTree>
    <p:extLst>
      <p:ext uri="{BB962C8B-B14F-4D97-AF65-F5344CB8AC3E}">
        <p14:creationId xmlns:p14="http://schemas.microsoft.com/office/powerpoint/2010/main" val="1475710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1A944-BF57-4EE8-8384-D00774F47085}"/>
              </a:ext>
            </a:extLst>
          </p:cNvPr>
          <p:cNvSpPr>
            <a:spLocks noGrp="1"/>
          </p:cNvSpPr>
          <p:nvPr>
            <p:ph type="sldNum" sz="quarter" idx="12"/>
          </p:nvPr>
        </p:nvSpPr>
        <p:spPr/>
        <p:txBody>
          <a:bodyPr/>
          <a:lstStyle/>
          <a:p>
            <a:fld id="{FC749032-2A07-4AE8-BA90-74324CAE0C87}" type="slidenum">
              <a:rPr lang="en-US" smtClean="0"/>
              <a:t>18</a:t>
            </a:fld>
            <a:endParaRPr lang="en-US"/>
          </a:p>
        </p:txBody>
      </p:sp>
      <p:sp>
        <p:nvSpPr>
          <p:cNvPr id="3" name="Rectangle 2">
            <a:extLst>
              <a:ext uri="{FF2B5EF4-FFF2-40B4-BE49-F238E27FC236}">
                <a16:creationId xmlns:a16="http://schemas.microsoft.com/office/drawing/2014/main" id="{3C910617-8D14-4D42-A1BB-21E63306C413}"/>
              </a:ext>
            </a:extLst>
          </p:cNvPr>
          <p:cNvSpPr/>
          <p:nvPr/>
        </p:nvSpPr>
        <p:spPr>
          <a:xfrm>
            <a:off x="0" y="362309"/>
            <a:ext cx="12192000" cy="6555641"/>
          </a:xfrm>
          <a:prstGeom prst="rect">
            <a:avLst/>
          </a:prstGeom>
        </p:spPr>
        <p:txBody>
          <a:bodyPr wrap="square">
            <a:spAutoFit/>
          </a:bodyPr>
          <a:lstStyle/>
          <a:p>
            <a:pPr algn="ctr"/>
            <a:r>
              <a:rPr lang="en-US" sz="6000" dirty="0">
                <a:latin typeface="Palatino Linotype" panose="02040502050505030304" pitchFamily="18" charset="0"/>
                <a:ea typeface="Calibri" panose="020F0502020204030204" pitchFamily="34" charset="0"/>
                <a:cs typeface="Arial" panose="020B0604020202020204" pitchFamily="34" charset="0"/>
              </a:rPr>
              <a:t>In my version of the book, the translator added a footnote as the 666 talents of gold represent 49,950 pounds, because to him one talent weighed about 75 pounds. Which is the amount of $127 million and 872 thousand dollars</a:t>
            </a:r>
            <a:endParaRPr lang="en-US" sz="6000" dirty="0"/>
          </a:p>
        </p:txBody>
      </p:sp>
    </p:spTree>
    <p:extLst>
      <p:ext uri="{BB962C8B-B14F-4D97-AF65-F5344CB8AC3E}">
        <p14:creationId xmlns:p14="http://schemas.microsoft.com/office/powerpoint/2010/main" val="2020036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7A62B72-22E1-41D2-859F-B66C4766BCF4}"/>
              </a:ext>
            </a:extLst>
          </p:cNvPr>
          <p:cNvSpPr>
            <a:spLocks noGrp="1"/>
          </p:cNvSpPr>
          <p:nvPr>
            <p:ph type="sldNum" sz="quarter" idx="12"/>
          </p:nvPr>
        </p:nvSpPr>
        <p:spPr/>
        <p:txBody>
          <a:bodyPr/>
          <a:lstStyle/>
          <a:p>
            <a:fld id="{FC749032-2A07-4AE8-BA90-74324CAE0C87}" type="slidenum">
              <a:rPr lang="en-US" smtClean="0"/>
              <a:t>19</a:t>
            </a:fld>
            <a:endParaRPr lang="en-US"/>
          </a:p>
        </p:txBody>
      </p:sp>
      <p:sp>
        <p:nvSpPr>
          <p:cNvPr id="3" name="Rectangle 2">
            <a:extLst>
              <a:ext uri="{FF2B5EF4-FFF2-40B4-BE49-F238E27FC236}">
                <a16:creationId xmlns:a16="http://schemas.microsoft.com/office/drawing/2014/main" id="{3097F87B-08D2-4DCE-9371-BD8A9CE3CA41}"/>
              </a:ext>
            </a:extLst>
          </p:cNvPr>
          <p:cNvSpPr/>
          <p:nvPr/>
        </p:nvSpPr>
        <p:spPr>
          <a:xfrm>
            <a:off x="0" y="327805"/>
            <a:ext cx="12192000" cy="589610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He completely missed the whole allegoric that is in the book.</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They missed the 666 which is the lower mind.</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This book is an amazing thing if you can decipher the message divinely that is written for us.</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The bible is a book of code and revealed to whoever Yahweh had chosen.</a:t>
            </a:r>
            <a:endParaRPr lang="en-US" sz="4400" dirty="0"/>
          </a:p>
        </p:txBody>
      </p:sp>
    </p:spTree>
    <p:extLst>
      <p:ext uri="{BB962C8B-B14F-4D97-AF65-F5344CB8AC3E}">
        <p14:creationId xmlns:p14="http://schemas.microsoft.com/office/powerpoint/2010/main" val="148464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FDF462-7BD6-4DF0-AE57-4C82E7ACC9CF}"/>
              </a:ext>
            </a:extLst>
          </p:cNvPr>
          <p:cNvSpPr>
            <a:spLocks noGrp="1"/>
          </p:cNvSpPr>
          <p:nvPr>
            <p:ph type="sldNum" sz="quarter" idx="12"/>
          </p:nvPr>
        </p:nvSpPr>
        <p:spPr/>
        <p:txBody>
          <a:bodyPr/>
          <a:lstStyle/>
          <a:p>
            <a:fld id="{FC749032-2A07-4AE8-BA90-74324CAE0C87}" type="slidenum">
              <a:rPr lang="en-US" smtClean="0"/>
              <a:t>2</a:t>
            </a:fld>
            <a:endParaRPr lang="en-US"/>
          </a:p>
        </p:txBody>
      </p:sp>
      <p:sp>
        <p:nvSpPr>
          <p:cNvPr id="3" name="Rectangle 2">
            <a:extLst>
              <a:ext uri="{FF2B5EF4-FFF2-40B4-BE49-F238E27FC236}">
                <a16:creationId xmlns:a16="http://schemas.microsoft.com/office/drawing/2014/main" id="{99C68C02-7876-45C3-B067-B9B9DD66BAF5}"/>
              </a:ext>
            </a:extLst>
          </p:cNvPr>
          <p:cNvSpPr/>
          <p:nvPr/>
        </p:nvSpPr>
        <p:spPr>
          <a:xfrm>
            <a:off x="0" y="370936"/>
            <a:ext cx="12192000" cy="6353021"/>
          </a:xfrm>
          <a:prstGeom prst="rect">
            <a:avLst/>
          </a:prstGeom>
        </p:spPr>
        <p:txBody>
          <a:bodyPr wrap="square">
            <a:spAutoFit/>
          </a:bodyPr>
          <a:lstStyle/>
          <a:p>
            <a:pPr algn="ctr">
              <a:lnSpc>
                <a:spcPct val="107000"/>
              </a:lnSpc>
              <a:spcAft>
                <a:spcPts val="800"/>
              </a:spcAft>
            </a:pPr>
            <a:r>
              <a:rPr lang="en-US" sz="7200" dirty="0">
                <a:latin typeface="Palatino Linotype" panose="02040502050505030304" pitchFamily="18" charset="0"/>
                <a:ea typeface="Calibri" panose="020F0502020204030204" pitchFamily="34" charset="0"/>
                <a:cs typeface="Arial" panose="020B0604020202020204" pitchFamily="34" charset="0"/>
              </a:rPr>
              <a:t>Kings David and </a:t>
            </a:r>
          </a:p>
          <a:p>
            <a:pPr algn="ctr">
              <a:lnSpc>
                <a:spcPct val="107000"/>
              </a:lnSpc>
              <a:spcAft>
                <a:spcPts val="800"/>
              </a:spcAft>
            </a:pPr>
            <a:r>
              <a:rPr lang="en-US" sz="7200" dirty="0">
                <a:latin typeface="Palatino Linotype" panose="02040502050505030304" pitchFamily="18" charset="0"/>
                <a:ea typeface="Calibri" panose="020F0502020204030204" pitchFamily="34" charset="0"/>
                <a:cs typeface="Arial" panose="020B0604020202020204" pitchFamily="34" charset="0"/>
              </a:rPr>
              <a:t>King Solomon.</a:t>
            </a:r>
            <a:endParaRPr lang="en-US" sz="7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fr-FR" sz="7200" b="1" dirty="0">
                <a:solidFill>
                  <a:srgbClr val="222222"/>
                </a:solidFill>
                <a:latin typeface="Arial" panose="020B0604020202020204" pitchFamily="34" charset="0"/>
                <a:ea typeface="Calibri" panose="020F0502020204030204" pitchFamily="34" charset="0"/>
                <a:cs typeface="Arial" panose="020B0604020202020204" pitchFamily="34" charset="0"/>
              </a:rPr>
              <a:t>דָּ</a:t>
            </a:r>
            <a:r>
              <a:rPr lang="fr-FR" sz="7200" b="1" dirty="0" err="1">
                <a:solidFill>
                  <a:srgbClr val="222222"/>
                </a:solidFill>
                <a:latin typeface="Arial" panose="020B0604020202020204" pitchFamily="34" charset="0"/>
                <a:ea typeface="Calibri" panose="020F0502020204030204" pitchFamily="34" charset="0"/>
                <a:cs typeface="Arial" panose="020B0604020202020204" pitchFamily="34" charset="0"/>
              </a:rPr>
              <a:t>וִד</a:t>
            </a:r>
            <a:r>
              <a:rPr lang="en-US" sz="7200" dirty="0">
                <a:solidFill>
                  <a:srgbClr val="222222"/>
                </a:solidFill>
                <a:latin typeface="Arial" panose="020B0604020202020204" pitchFamily="34" charset="0"/>
                <a:ea typeface="Calibri" panose="020F0502020204030204" pitchFamily="34" charset="0"/>
                <a:cs typeface="Arial" panose="020B0604020202020204" pitchFamily="34" charset="0"/>
              </a:rPr>
              <a:t>=beloved and </a:t>
            </a:r>
            <a:r>
              <a:rPr lang="fr-FR" sz="7200" b="1" dirty="0">
                <a:solidFill>
                  <a:srgbClr val="000000"/>
                </a:solidFill>
                <a:latin typeface="Arial" panose="020B0604020202020204" pitchFamily="34" charset="0"/>
                <a:ea typeface="Calibri" panose="020F0502020204030204" pitchFamily="34" charset="0"/>
                <a:cs typeface="Arial" panose="020B0604020202020204" pitchFamily="34" charset="0"/>
              </a:rPr>
              <a:t>שְׁ</a:t>
            </a:r>
            <a:r>
              <a:rPr lang="fr-FR" sz="7200" b="1" dirty="0" err="1">
                <a:solidFill>
                  <a:srgbClr val="000000"/>
                </a:solidFill>
                <a:latin typeface="Arial" panose="020B0604020202020204" pitchFamily="34" charset="0"/>
                <a:ea typeface="Calibri" panose="020F0502020204030204" pitchFamily="34" charset="0"/>
                <a:cs typeface="Arial" panose="020B0604020202020204" pitchFamily="34" charset="0"/>
              </a:rPr>
              <a:t>לֹמֹה</a:t>
            </a:r>
            <a:r>
              <a:rPr lang="en-US" sz="7200" b="1" dirty="0">
                <a:solidFill>
                  <a:srgbClr val="000000"/>
                </a:solidFill>
                <a:latin typeface="Arial" panose="020B0604020202020204" pitchFamily="34" charset="0"/>
                <a:ea typeface="Calibri" panose="020F0502020204030204" pitchFamily="34" charset="0"/>
                <a:cs typeface="Arial" panose="020B0604020202020204" pitchFamily="34" charset="0"/>
              </a:rPr>
              <a:t>=</a:t>
            </a:r>
          </a:p>
          <a:p>
            <a:pPr algn="ctr">
              <a:lnSpc>
                <a:spcPct val="107000"/>
              </a:lnSpc>
              <a:spcAft>
                <a:spcPts val="800"/>
              </a:spcAft>
            </a:pPr>
            <a:r>
              <a:rPr lang="en-US" sz="7200" b="1" dirty="0">
                <a:solidFill>
                  <a:srgbClr val="000000"/>
                </a:solidFill>
                <a:latin typeface="Arial" panose="020B0604020202020204" pitchFamily="34" charset="0"/>
                <a:ea typeface="Calibri" panose="020F0502020204030204" pitchFamily="34" charset="0"/>
                <a:cs typeface="Arial" panose="020B0604020202020204" pitchFamily="34" charset="0"/>
              </a:rPr>
              <a:t>Man of peace</a:t>
            </a:r>
            <a:endParaRPr lang="en-US" sz="7200" dirty="0">
              <a:latin typeface="Calibri" panose="020F0502020204030204" pitchFamily="34" charset="0"/>
              <a:ea typeface="Calibri" panose="020F0502020204030204" pitchFamily="34" charset="0"/>
              <a:cs typeface="Arial" panose="020B0604020202020204" pitchFamily="34" charset="0"/>
            </a:endParaRPr>
          </a:p>
          <a:p>
            <a:pPr algn="ctr"/>
            <a:r>
              <a:rPr lang="en-US" sz="7200" dirty="0">
                <a:latin typeface="Palatino Linotype" panose="02040502050505030304" pitchFamily="18" charset="0"/>
                <a:ea typeface="Calibri" panose="020F0502020204030204" pitchFamily="34" charset="0"/>
                <a:cs typeface="Arial" panose="020B0604020202020204" pitchFamily="34" charset="0"/>
              </a:rPr>
              <a:t>Father and Son.</a:t>
            </a:r>
            <a:endParaRPr lang="en-US" sz="7200" dirty="0"/>
          </a:p>
        </p:txBody>
      </p:sp>
    </p:spTree>
    <p:extLst>
      <p:ext uri="{BB962C8B-B14F-4D97-AF65-F5344CB8AC3E}">
        <p14:creationId xmlns:p14="http://schemas.microsoft.com/office/powerpoint/2010/main" val="177401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97FBC71-A05C-48F5-B136-F9A8B2E0238F}"/>
              </a:ext>
            </a:extLst>
          </p:cNvPr>
          <p:cNvSpPr>
            <a:spLocks noGrp="1"/>
          </p:cNvSpPr>
          <p:nvPr>
            <p:ph type="sldNum" sz="quarter" idx="12"/>
          </p:nvPr>
        </p:nvSpPr>
        <p:spPr/>
        <p:txBody>
          <a:bodyPr/>
          <a:lstStyle/>
          <a:p>
            <a:fld id="{FC749032-2A07-4AE8-BA90-74324CAE0C87}" type="slidenum">
              <a:rPr lang="en-US" smtClean="0"/>
              <a:t>20</a:t>
            </a:fld>
            <a:endParaRPr lang="en-US"/>
          </a:p>
        </p:txBody>
      </p:sp>
      <p:sp>
        <p:nvSpPr>
          <p:cNvPr id="3" name="Rectangle 2">
            <a:extLst>
              <a:ext uri="{FF2B5EF4-FFF2-40B4-BE49-F238E27FC236}">
                <a16:creationId xmlns:a16="http://schemas.microsoft.com/office/drawing/2014/main" id="{08B9F801-24F5-4EB7-994A-BA8A3DAAC69C}"/>
              </a:ext>
            </a:extLst>
          </p:cNvPr>
          <p:cNvSpPr/>
          <p:nvPr/>
        </p:nvSpPr>
        <p:spPr>
          <a:xfrm>
            <a:off x="0" y="319177"/>
            <a:ext cx="12192000" cy="590854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5100" dirty="0">
                <a:latin typeface="Palatino Linotype" panose="02040502050505030304" pitchFamily="18" charset="0"/>
                <a:ea typeface="Calibri" panose="020F0502020204030204" pitchFamily="34" charset="0"/>
                <a:cs typeface="Arial" panose="020B0604020202020204" pitchFamily="34" charset="0"/>
              </a:rPr>
              <a:t>Everything created came from our mind. And Yahweh made sure to give us the tools to create everything we want.</a:t>
            </a:r>
            <a:endParaRPr lang="en-US" sz="5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5100" dirty="0">
                <a:latin typeface="Palatino Linotype" panose="02040502050505030304" pitchFamily="18" charset="0"/>
                <a:ea typeface="Calibri" panose="020F0502020204030204" pitchFamily="34" charset="0"/>
                <a:cs typeface="Arial" panose="020B0604020202020204" pitchFamily="34" charset="0"/>
              </a:rPr>
              <a:t>It is all about the mind.</a:t>
            </a:r>
            <a:endParaRPr lang="en-US" sz="5100" dirty="0">
              <a:latin typeface="Calibri" panose="020F0502020204030204" pitchFamily="34" charset="0"/>
              <a:ea typeface="Calibri" panose="020F0502020204030204" pitchFamily="34" charset="0"/>
              <a:cs typeface="Arial" panose="020B0604020202020204" pitchFamily="34" charset="0"/>
            </a:endParaRPr>
          </a:p>
          <a:p>
            <a:pPr algn="ctr"/>
            <a:r>
              <a:rPr lang="en-US" sz="5100" dirty="0">
                <a:latin typeface="Palatino Linotype" panose="02040502050505030304" pitchFamily="18" charset="0"/>
                <a:ea typeface="Calibri" panose="020F0502020204030204" pitchFamily="34" charset="0"/>
                <a:cs typeface="Arial" panose="020B0604020202020204" pitchFamily="34" charset="0"/>
              </a:rPr>
              <a:t>Solomon says in Prov. 23:7 man is the exact creation of his mind. Vs 7 </a:t>
            </a:r>
            <a:r>
              <a:rPr lang="fr-FR" sz="5100" dirty="0">
                <a:latin typeface="Palatino Linotype" panose="02040502050505030304" pitchFamily="18" charset="0"/>
                <a:ea typeface="Calibri" panose="020F0502020204030204" pitchFamily="34" charset="0"/>
                <a:cs typeface="Arial" panose="020B0604020202020204" pitchFamily="34" charset="0"/>
              </a:rPr>
              <a:t>l’homme est la production de sa pensée</a:t>
            </a:r>
            <a:endParaRPr lang="en-US" sz="5100" dirty="0"/>
          </a:p>
        </p:txBody>
      </p:sp>
    </p:spTree>
    <p:extLst>
      <p:ext uri="{BB962C8B-B14F-4D97-AF65-F5344CB8AC3E}">
        <p14:creationId xmlns:p14="http://schemas.microsoft.com/office/powerpoint/2010/main" val="1438715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59A0A92-7A25-45E6-9A98-B25DC383A738}"/>
              </a:ext>
            </a:extLst>
          </p:cNvPr>
          <p:cNvSpPr>
            <a:spLocks noGrp="1"/>
          </p:cNvSpPr>
          <p:nvPr>
            <p:ph type="sldNum" sz="quarter" idx="12"/>
          </p:nvPr>
        </p:nvSpPr>
        <p:spPr/>
        <p:txBody>
          <a:bodyPr/>
          <a:lstStyle/>
          <a:p>
            <a:fld id="{FC749032-2A07-4AE8-BA90-74324CAE0C87}" type="slidenum">
              <a:rPr lang="en-US" smtClean="0"/>
              <a:t>21</a:t>
            </a:fld>
            <a:endParaRPr lang="en-US"/>
          </a:p>
        </p:txBody>
      </p:sp>
      <p:sp>
        <p:nvSpPr>
          <p:cNvPr id="3" name="Rectangle 2">
            <a:extLst>
              <a:ext uri="{FF2B5EF4-FFF2-40B4-BE49-F238E27FC236}">
                <a16:creationId xmlns:a16="http://schemas.microsoft.com/office/drawing/2014/main" id="{77D82C95-9C43-4A98-AC6F-43D9206C0DEB}"/>
              </a:ext>
            </a:extLst>
          </p:cNvPr>
          <p:cNvSpPr/>
          <p:nvPr/>
        </p:nvSpPr>
        <p:spPr>
          <a:xfrm>
            <a:off x="0" y="345057"/>
            <a:ext cx="12192000" cy="577824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Prov. 4:23 </a:t>
            </a:r>
            <a:r>
              <a:rPr lang="en-US" sz="4800" b="1" dirty="0">
                <a:solidFill>
                  <a:srgbClr val="0070C0"/>
                </a:solidFill>
                <a:latin typeface="Verdana" panose="020B0604030504040204" pitchFamily="34" charset="0"/>
                <a:ea typeface="Calibri" panose="020F0502020204030204" pitchFamily="34" charset="0"/>
                <a:cs typeface="Arial" panose="020B0604020202020204" pitchFamily="34" charset="0"/>
              </a:rPr>
              <a:t>Above everything else guard your heart, because from it flow the springs of life</a:t>
            </a:r>
            <a:r>
              <a:rPr lang="en-US" sz="4800" dirty="0">
                <a:solidFill>
                  <a:srgbClr val="000000"/>
                </a:solidFill>
                <a:latin typeface="Verdana" panose="020B0604030504040204" pitchFamily="34" charset="0"/>
                <a:ea typeface="Calibri" panose="020F0502020204030204" pitchFamily="34" charset="0"/>
                <a:cs typeface="Arial" panose="020B0604020202020204" pitchFamily="34" charset="0"/>
              </a:rPr>
              <a:t>. </a:t>
            </a:r>
          </a:p>
          <a:p>
            <a:pPr marL="342900" marR="0" lvl="0" indent="-342900" algn="ctr">
              <a:lnSpc>
                <a:spcPct val="107000"/>
              </a:lnSpc>
              <a:spcBef>
                <a:spcPts val="0"/>
              </a:spcBef>
              <a:spcAft>
                <a:spcPts val="800"/>
              </a:spcAft>
              <a:buFont typeface="+mj-lt"/>
              <a:buAutoNum type="arabicPeriod"/>
            </a:pPr>
            <a:r>
              <a:rPr lang="en-US" sz="4800" b="1" dirty="0">
                <a:solidFill>
                  <a:schemeClr val="accent4">
                    <a:lumMod val="50000"/>
                  </a:schemeClr>
                </a:solidFill>
                <a:latin typeface="Verdana" panose="020B0604030504040204" pitchFamily="34" charset="0"/>
                <a:ea typeface="Calibri" panose="020F0502020204030204" pitchFamily="34" charset="0"/>
                <a:cs typeface="Arial" panose="020B0604020202020204" pitchFamily="34" charset="0"/>
              </a:rPr>
              <a:t>Prov.4:</a:t>
            </a:r>
            <a:r>
              <a:rPr lang="fr-FR" sz="4800" b="1" dirty="0">
                <a:solidFill>
                  <a:schemeClr val="accent4">
                    <a:lumMod val="50000"/>
                  </a:schemeClr>
                </a:solidFill>
                <a:latin typeface="Verdana" panose="020B0604030504040204" pitchFamily="34" charset="0"/>
                <a:ea typeface="Calibri" panose="020F0502020204030204" pitchFamily="34" charset="0"/>
                <a:cs typeface="Arial" panose="020B0604020202020204" pitchFamily="34" charset="0"/>
              </a:rPr>
              <a:t> 23 Garde ton cœur plus que toute autre chose, Car de lui viennent les sources de la vie</a:t>
            </a:r>
            <a:r>
              <a:rPr lang="fr-FR" sz="4800" dirty="0">
                <a:solidFill>
                  <a:srgbClr val="000000"/>
                </a:solidFill>
                <a:latin typeface="Verdana" panose="020B0604030504040204" pitchFamily="34" charset="0"/>
                <a:ea typeface="Calibri" panose="020F0502020204030204" pitchFamily="34" charset="0"/>
                <a:cs typeface="Arial" panose="020B0604020202020204" pitchFamily="34" charset="0"/>
              </a:rPr>
              <a:t>.</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Meaning, all creation came from the mind</a:t>
            </a:r>
            <a:endParaRPr lang="en-US" sz="4800" dirty="0"/>
          </a:p>
        </p:txBody>
      </p:sp>
    </p:spTree>
    <p:extLst>
      <p:ext uri="{BB962C8B-B14F-4D97-AF65-F5344CB8AC3E}">
        <p14:creationId xmlns:p14="http://schemas.microsoft.com/office/powerpoint/2010/main" val="168312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24F2BC-1AE9-4405-B255-F77E1920729C}"/>
              </a:ext>
            </a:extLst>
          </p:cNvPr>
          <p:cNvSpPr>
            <a:spLocks noGrp="1"/>
          </p:cNvSpPr>
          <p:nvPr>
            <p:ph type="sldNum" sz="quarter" idx="12"/>
          </p:nvPr>
        </p:nvSpPr>
        <p:spPr/>
        <p:txBody>
          <a:bodyPr/>
          <a:lstStyle/>
          <a:p>
            <a:fld id="{FC749032-2A07-4AE8-BA90-74324CAE0C87}" type="slidenum">
              <a:rPr lang="en-US" smtClean="0"/>
              <a:t>22</a:t>
            </a:fld>
            <a:endParaRPr lang="en-US"/>
          </a:p>
        </p:txBody>
      </p:sp>
      <p:sp>
        <p:nvSpPr>
          <p:cNvPr id="3" name="Rectangle 2">
            <a:extLst>
              <a:ext uri="{FF2B5EF4-FFF2-40B4-BE49-F238E27FC236}">
                <a16:creationId xmlns:a16="http://schemas.microsoft.com/office/drawing/2014/main" id="{31BE6942-B93A-4E5E-8FE9-78A81BAFB638}"/>
              </a:ext>
            </a:extLst>
          </p:cNvPr>
          <p:cNvSpPr/>
          <p:nvPr/>
        </p:nvSpPr>
        <p:spPr>
          <a:xfrm>
            <a:off x="0" y="345057"/>
            <a:ext cx="12192000" cy="5415457"/>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6600" dirty="0">
                <a:latin typeface="Palatino Linotype" panose="02040502050505030304" pitchFamily="18" charset="0"/>
                <a:ea typeface="Calibri" panose="020F0502020204030204" pitchFamily="34" charset="0"/>
                <a:cs typeface="Arial" panose="020B0604020202020204" pitchFamily="34" charset="0"/>
              </a:rPr>
              <a:t>666 talents of gold had nothing to do with money.</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latin typeface="Palatino Linotype" panose="02040502050505030304" pitchFamily="18" charset="0"/>
                <a:ea typeface="Calibri" panose="020F0502020204030204" pitchFamily="34" charset="0"/>
                <a:cs typeface="Arial" panose="020B0604020202020204" pitchFamily="34" charset="0"/>
              </a:rPr>
              <a:t>Let’s see the reason why Yahweh used the 666 code to revel his message to us.</a:t>
            </a:r>
            <a:endParaRPr lang="en-US" sz="6600" dirty="0"/>
          </a:p>
        </p:txBody>
      </p:sp>
    </p:spTree>
    <p:extLst>
      <p:ext uri="{BB962C8B-B14F-4D97-AF65-F5344CB8AC3E}">
        <p14:creationId xmlns:p14="http://schemas.microsoft.com/office/powerpoint/2010/main" val="204547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BEC30A5-8B00-4FB2-8A29-FC3352798A89}"/>
              </a:ext>
            </a:extLst>
          </p:cNvPr>
          <p:cNvSpPr>
            <a:spLocks noGrp="1"/>
          </p:cNvSpPr>
          <p:nvPr>
            <p:ph type="sldNum" sz="quarter" idx="12"/>
          </p:nvPr>
        </p:nvSpPr>
        <p:spPr/>
        <p:txBody>
          <a:bodyPr/>
          <a:lstStyle/>
          <a:p>
            <a:fld id="{FC749032-2A07-4AE8-BA90-74324CAE0C87}" type="slidenum">
              <a:rPr lang="en-US" smtClean="0"/>
              <a:t>23</a:t>
            </a:fld>
            <a:endParaRPr lang="en-US"/>
          </a:p>
        </p:txBody>
      </p:sp>
      <p:sp>
        <p:nvSpPr>
          <p:cNvPr id="3" name="Rectangle 2">
            <a:extLst>
              <a:ext uri="{FF2B5EF4-FFF2-40B4-BE49-F238E27FC236}">
                <a16:creationId xmlns:a16="http://schemas.microsoft.com/office/drawing/2014/main" id="{08CAD349-6C98-434F-B0B9-806BBAF3F5CF}"/>
              </a:ext>
            </a:extLst>
          </p:cNvPr>
          <p:cNvSpPr/>
          <p:nvPr/>
        </p:nvSpPr>
        <p:spPr>
          <a:xfrm>
            <a:off x="0" y="370936"/>
            <a:ext cx="12192000" cy="5471691"/>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5400" dirty="0">
                <a:latin typeface="Palatino Linotype" panose="02040502050505030304" pitchFamily="18" charset="0"/>
                <a:ea typeface="Calibri" panose="020F0502020204030204" pitchFamily="34" charset="0"/>
                <a:cs typeface="Arial" panose="020B0604020202020204" pitchFamily="34" charset="0"/>
              </a:rPr>
              <a:t>Let’s go to 1 Kings 11:1 </a:t>
            </a:r>
            <a:r>
              <a:rPr lang="en-US" sz="5400" dirty="0">
                <a:solidFill>
                  <a:srgbClr val="000000"/>
                </a:solidFill>
                <a:latin typeface="Verdana" panose="020B0604030504040204" pitchFamily="34" charset="0"/>
                <a:ea typeface="Calibri" panose="020F0502020204030204" pitchFamily="34" charset="0"/>
                <a:cs typeface="Arial" panose="020B0604020202020204" pitchFamily="34" charset="0"/>
              </a:rPr>
              <a:t>King Solomon </a:t>
            </a:r>
            <a:r>
              <a:rPr lang="en-US" sz="5400" b="1" dirty="0">
                <a:solidFill>
                  <a:schemeClr val="accent4">
                    <a:lumMod val="50000"/>
                  </a:schemeClr>
                </a:solidFill>
                <a:latin typeface="Verdana" panose="020B0604030504040204" pitchFamily="34" charset="0"/>
                <a:ea typeface="Calibri" panose="020F0502020204030204" pitchFamily="34" charset="0"/>
                <a:cs typeface="Arial" panose="020B0604020202020204" pitchFamily="34" charset="0"/>
              </a:rPr>
              <a:t>married(having sex)</a:t>
            </a:r>
            <a:r>
              <a:rPr lang="en-US" sz="5400" dirty="0">
                <a:solidFill>
                  <a:srgbClr val="000000"/>
                </a:solidFill>
                <a:latin typeface="Verdana" panose="020B0604030504040204" pitchFamily="34" charset="0"/>
                <a:ea typeface="Calibri" panose="020F0502020204030204" pitchFamily="34" charset="0"/>
                <a:cs typeface="Arial" panose="020B0604020202020204" pitchFamily="34" charset="0"/>
              </a:rPr>
              <a:t> many </a:t>
            </a:r>
            <a:r>
              <a:rPr lang="en-US" sz="5400" b="1" dirty="0">
                <a:solidFill>
                  <a:srgbClr val="FF0000"/>
                </a:solidFill>
                <a:latin typeface="Verdana" panose="020B0604030504040204" pitchFamily="34" charset="0"/>
                <a:ea typeface="Calibri" panose="020F0502020204030204" pitchFamily="34" charset="0"/>
                <a:cs typeface="Arial" panose="020B0604020202020204" pitchFamily="34" charset="0"/>
              </a:rPr>
              <a:t>foreign women</a:t>
            </a:r>
            <a:r>
              <a:rPr lang="en-US" sz="5400" dirty="0">
                <a:solidFill>
                  <a:srgbClr val="000000"/>
                </a:solidFill>
                <a:latin typeface="Verdana" panose="020B0604030504040204" pitchFamily="34" charset="0"/>
                <a:ea typeface="Calibri" panose="020F0502020204030204" pitchFamily="34" charset="0"/>
                <a:cs typeface="Arial" panose="020B0604020202020204" pitchFamily="34" charset="0"/>
              </a:rPr>
              <a:t> VS. 1 </a:t>
            </a:r>
            <a:r>
              <a:rPr lang="fr-FR" sz="5400" dirty="0">
                <a:solidFill>
                  <a:srgbClr val="000000"/>
                </a:solidFill>
                <a:latin typeface="Verdana" panose="020B0604030504040204" pitchFamily="34" charset="0"/>
                <a:ea typeface="Calibri" panose="020F0502020204030204" pitchFamily="34" charset="0"/>
                <a:cs typeface="Arial" panose="020B0604020202020204" pitchFamily="34" charset="0"/>
              </a:rPr>
              <a:t>Le roi Salomon était marié avec beaucoup de femmes étrangères.</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b="1" u="sng" dirty="0">
                <a:solidFill>
                  <a:srgbClr val="000000"/>
                </a:solidFill>
                <a:latin typeface="Palatino Linotype" panose="02040502050505030304" pitchFamily="18" charset="0"/>
                <a:ea typeface="Calibri" panose="020F0502020204030204" pitchFamily="34" charset="0"/>
                <a:cs typeface="Arial" panose="020B0604020202020204" pitchFamily="34" charset="0"/>
              </a:rPr>
              <a:t>Foreign woman is a mystical symbol</a:t>
            </a:r>
            <a:endParaRPr lang="en-US" sz="5400" b="1" u="sng" dirty="0"/>
          </a:p>
        </p:txBody>
      </p:sp>
    </p:spTree>
    <p:extLst>
      <p:ext uri="{BB962C8B-B14F-4D97-AF65-F5344CB8AC3E}">
        <p14:creationId xmlns:p14="http://schemas.microsoft.com/office/powerpoint/2010/main" val="596166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9563D33-395D-4B71-875E-C494204E6964}"/>
              </a:ext>
            </a:extLst>
          </p:cNvPr>
          <p:cNvSpPr>
            <a:spLocks noGrp="1"/>
          </p:cNvSpPr>
          <p:nvPr>
            <p:ph type="sldNum" sz="quarter" idx="12"/>
          </p:nvPr>
        </p:nvSpPr>
        <p:spPr/>
        <p:txBody>
          <a:bodyPr/>
          <a:lstStyle/>
          <a:p>
            <a:fld id="{FC749032-2A07-4AE8-BA90-74324CAE0C87}" type="slidenum">
              <a:rPr lang="en-US" smtClean="0"/>
              <a:t>24</a:t>
            </a:fld>
            <a:endParaRPr lang="en-US"/>
          </a:p>
        </p:txBody>
      </p:sp>
      <p:sp>
        <p:nvSpPr>
          <p:cNvPr id="3" name="Rectangle 2">
            <a:extLst>
              <a:ext uri="{FF2B5EF4-FFF2-40B4-BE49-F238E27FC236}">
                <a16:creationId xmlns:a16="http://schemas.microsoft.com/office/drawing/2014/main" id="{6F696DCF-8096-48E8-9D92-9897C62B04F8}"/>
              </a:ext>
            </a:extLst>
          </p:cNvPr>
          <p:cNvSpPr/>
          <p:nvPr/>
        </p:nvSpPr>
        <p:spPr>
          <a:xfrm>
            <a:off x="0" y="327805"/>
            <a:ext cx="12192000" cy="5509200"/>
          </a:xfrm>
          <a:prstGeom prst="rect">
            <a:avLst/>
          </a:prstGeom>
        </p:spPr>
        <p:txBody>
          <a:bodyPr wrap="square">
            <a:spAutoFit/>
          </a:bodyPr>
          <a:lstStyle/>
          <a:p>
            <a:pPr algn="ctr"/>
            <a:r>
              <a:rPr lang="en-US" sz="8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 foreign woman is a lower aspect of the divine mind. </a:t>
            </a:r>
          </a:p>
          <a:p>
            <a:pPr algn="ctr"/>
            <a:r>
              <a:rPr lang="en-US" sz="8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It means the emotion</a:t>
            </a:r>
            <a:endParaRPr lang="en-US" sz="8800" dirty="0"/>
          </a:p>
        </p:txBody>
      </p:sp>
    </p:spTree>
    <p:extLst>
      <p:ext uri="{BB962C8B-B14F-4D97-AF65-F5344CB8AC3E}">
        <p14:creationId xmlns:p14="http://schemas.microsoft.com/office/powerpoint/2010/main" val="1322810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F3784C-88C2-47FC-81DC-4E62F1A1EAC5}"/>
              </a:ext>
            </a:extLst>
          </p:cNvPr>
          <p:cNvSpPr>
            <a:spLocks noGrp="1"/>
          </p:cNvSpPr>
          <p:nvPr>
            <p:ph type="sldNum" sz="quarter" idx="12"/>
          </p:nvPr>
        </p:nvSpPr>
        <p:spPr/>
        <p:txBody>
          <a:bodyPr/>
          <a:lstStyle/>
          <a:p>
            <a:fld id="{FC749032-2A07-4AE8-BA90-74324CAE0C87}" type="slidenum">
              <a:rPr lang="en-US" smtClean="0"/>
              <a:t>25</a:t>
            </a:fld>
            <a:endParaRPr lang="en-US"/>
          </a:p>
        </p:txBody>
      </p:sp>
      <p:sp>
        <p:nvSpPr>
          <p:cNvPr id="3" name="Rectangle 2">
            <a:extLst>
              <a:ext uri="{FF2B5EF4-FFF2-40B4-BE49-F238E27FC236}">
                <a16:creationId xmlns:a16="http://schemas.microsoft.com/office/drawing/2014/main" id="{B6416B00-9D10-41CC-A5B3-7A62B1BCC114}"/>
              </a:ext>
            </a:extLst>
          </p:cNvPr>
          <p:cNvSpPr/>
          <p:nvPr/>
        </p:nvSpPr>
        <p:spPr>
          <a:xfrm>
            <a:off x="0" y="327804"/>
            <a:ext cx="12192000" cy="5928803"/>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say emotion, you need to see the energy in motion, in movement, in vibration.</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It means the direction you give to your vibration. That’s why Elohim calls it strange woman</a:t>
            </a:r>
            <a:endParaRPr lang="en-US" sz="6000" dirty="0"/>
          </a:p>
        </p:txBody>
      </p:sp>
    </p:spTree>
    <p:extLst>
      <p:ext uri="{BB962C8B-B14F-4D97-AF65-F5344CB8AC3E}">
        <p14:creationId xmlns:p14="http://schemas.microsoft.com/office/powerpoint/2010/main" val="209810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F02717-BEE0-48C5-9071-0F1779831DFF}"/>
              </a:ext>
            </a:extLst>
          </p:cNvPr>
          <p:cNvSpPr>
            <a:spLocks noGrp="1"/>
          </p:cNvSpPr>
          <p:nvPr>
            <p:ph type="sldNum" sz="quarter" idx="12"/>
          </p:nvPr>
        </p:nvSpPr>
        <p:spPr/>
        <p:txBody>
          <a:bodyPr/>
          <a:lstStyle/>
          <a:p>
            <a:fld id="{FC749032-2A07-4AE8-BA90-74324CAE0C87}" type="slidenum">
              <a:rPr lang="en-US" smtClean="0"/>
              <a:t>26</a:t>
            </a:fld>
            <a:endParaRPr lang="en-US"/>
          </a:p>
        </p:txBody>
      </p:sp>
      <p:sp>
        <p:nvSpPr>
          <p:cNvPr id="3" name="Rectangle 2">
            <a:extLst>
              <a:ext uri="{FF2B5EF4-FFF2-40B4-BE49-F238E27FC236}">
                <a16:creationId xmlns:a16="http://schemas.microsoft.com/office/drawing/2014/main" id="{01156E09-3324-4D65-BB18-3E7DA984DE0C}"/>
              </a:ext>
            </a:extLst>
          </p:cNvPr>
          <p:cNvSpPr/>
          <p:nvPr/>
        </p:nvSpPr>
        <p:spPr>
          <a:xfrm>
            <a:off x="0" y="250166"/>
            <a:ext cx="12192000" cy="6519349"/>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57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Something that is strange, it is unknown and for Yahweh, everything is well-known.</a:t>
            </a:r>
            <a:endParaRPr lang="en-US" sz="5700" dirty="0">
              <a:latin typeface="Calibri" panose="020F0502020204030204" pitchFamily="34" charset="0"/>
              <a:ea typeface="Calibri" panose="020F0502020204030204" pitchFamily="34" charset="0"/>
              <a:cs typeface="Arial" panose="020B0604020202020204" pitchFamily="34" charset="0"/>
            </a:endParaRPr>
          </a:p>
          <a:p>
            <a:pPr algn="ctr"/>
            <a:r>
              <a:rPr lang="en-US" sz="57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see bridegroom, it is stand for higher consciousness, spiritual wisdom, sexual energy transmutation</a:t>
            </a:r>
            <a:endParaRPr lang="en-US" sz="5700" dirty="0"/>
          </a:p>
        </p:txBody>
      </p:sp>
    </p:spTree>
    <p:extLst>
      <p:ext uri="{BB962C8B-B14F-4D97-AF65-F5344CB8AC3E}">
        <p14:creationId xmlns:p14="http://schemas.microsoft.com/office/powerpoint/2010/main" val="2920407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9889DA-E86D-4587-BB03-77A0284E0A0D}"/>
              </a:ext>
            </a:extLst>
          </p:cNvPr>
          <p:cNvSpPr>
            <a:spLocks noGrp="1"/>
          </p:cNvSpPr>
          <p:nvPr>
            <p:ph type="sldNum" sz="quarter" idx="12"/>
          </p:nvPr>
        </p:nvSpPr>
        <p:spPr/>
        <p:txBody>
          <a:bodyPr/>
          <a:lstStyle/>
          <a:p>
            <a:fld id="{FC749032-2A07-4AE8-BA90-74324CAE0C87}" type="slidenum">
              <a:rPr lang="en-US" smtClean="0"/>
              <a:t>27</a:t>
            </a:fld>
            <a:endParaRPr lang="en-US"/>
          </a:p>
        </p:txBody>
      </p:sp>
      <p:sp>
        <p:nvSpPr>
          <p:cNvPr id="3" name="Rectangle 2">
            <a:extLst>
              <a:ext uri="{FF2B5EF4-FFF2-40B4-BE49-F238E27FC236}">
                <a16:creationId xmlns:a16="http://schemas.microsoft.com/office/drawing/2014/main" id="{98AC6C8D-5738-47DB-9045-5A79CBA274DD}"/>
              </a:ext>
            </a:extLst>
          </p:cNvPr>
          <p:cNvSpPr/>
          <p:nvPr/>
        </p:nvSpPr>
        <p:spPr>
          <a:xfrm>
            <a:off x="0" y="293298"/>
            <a:ext cx="12192000" cy="5928803"/>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rabicPeriod"/>
            </a:pPr>
            <a:r>
              <a:rPr lang="en-US" sz="6000" dirty="0">
                <a:latin typeface="Palatino Linotype" panose="02040502050505030304" pitchFamily="18" charset="0"/>
                <a:ea typeface="Calibri" panose="020F0502020204030204" pitchFamily="34" charset="0"/>
                <a:cs typeface="Arial" panose="020B0604020202020204" pitchFamily="34" charset="0"/>
              </a:rPr>
              <a:t>In verse one of chapter 11, it says king Solomon loved many strange women.</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As a recall, remember we are talking about Solomon who built the temple of Yahweh</a:t>
            </a:r>
            <a:endParaRPr lang="en-US" sz="6000" dirty="0"/>
          </a:p>
        </p:txBody>
      </p:sp>
    </p:spTree>
    <p:extLst>
      <p:ext uri="{BB962C8B-B14F-4D97-AF65-F5344CB8AC3E}">
        <p14:creationId xmlns:p14="http://schemas.microsoft.com/office/powerpoint/2010/main" val="230029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98D84A-4F5F-4DE8-B416-054250179DF2}"/>
              </a:ext>
            </a:extLst>
          </p:cNvPr>
          <p:cNvSpPr>
            <a:spLocks noGrp="1"/>
          </p:cNvSpPr>
          <p:nvPr>
            <p:ph type="sldNum" sz="quarter" idx="12"/>
          </p:nvPr>
        </p:nvSpPr>
        <p:spPr/>
        <p:txBody>
          <a:bodyPr/>
          <a:lstStyle/>
          <a:p>
            <a:fld id="{FC749032-2A07-4AE8-BA90-74324CAE0C87}" type="slidenum">
              <a:rPr lang="en-US" smtClean="0"/>
              <a:t>28</a:t>
            </a:fld>
            <a:endParaRPr lang="en-US"/>
          </a:p>
        </p:txBody>
      </p:sp>
      <p:sp>
        <p:nvSpPr>
          <p:cNvPr id="3" name="Rectangle 2">
            <a:extLst>
              <a:ext uri="{FF2B5EF4-FFF2-40B4-BE49-F238E27FC236}">
                <a16:creationId xmlns:a16="http://schemas.microsoft.com/office/drawing/2014/main" id="{D48668C4-E669-41CF-919F-C901D4491CB2}"/>
              </a:ext>
            </a:extLst>
          </p:cNvPr>
          <p:cNvSpPr/>
          <p:nvPr/>
        </p:nvSpPr>
        <p:spPr>
          <a:xfrm>
            <a:off x="0" y="379563"/>
            <a:ext cx="12192000" cy="5632311"/>
          </a:xfrm>
          <a:prstGeom prst="rect">
            <a:avLst/>
          </a:prstGeom>
        </p:spPr>
        <p:txBody>
          <a:bodyPr wrap="square">
            <a:spAutoFit/>
          </a:bodyPr>
          <a:lstStyle/>
          <a:p>
            <a:pPr algn="ctr"/>
            <a:r>
              <a:rPr lang="en-US" sz="7200" dirty="0">
                <a:latin typeface="Palatino Linotype" panose="02040502050505030304" pitchFamily="18" charset="0"/>
                <a:ea typeface="Calibri" panose="020F0502020204030204" pitchFamily="34" charset="0"/>
                <a:cs typeface="Arial" panose="020B0604020202020204" pitchFamily="34" charset="0"/>
              </a:rPr>
              <a:t>Let’s see </a:t>
            </a:r>
            <a:r>
              <a:rPr lang="en-US" sz="7200" dirty="0">
                <a:solidFill>
                  <a:srgbClr val="FF0000"/>
                </a:solidFill>
                <a:latin typeface="Palatino Linotype" panose="02040502050505030304" pitchFamily="18" charset="0"/>
                <a:ea typeface="Calibri" panose="020F0502020204030204" pitchFamily="34" charset="0"/>
                <a:cs typeface="Arial" panose="020B0604020202020204" pitchFamily="34" charset="0"/>
              </a:rPr>
              <a:t>Prov. 2:16</a:t>
            </a:r>
            <a:r>
              <a:rPr lang="en-US" sz="7200" dirty="0">
                <a:solidFill>
                  <a:srgbClr val="FF0000"/>
                </a:solidFill>
                <a:latin typeface="Verdana" panose="020B0604030504040204" pitchFamily="34" charset="0"/>
                <a:ea typeface="Calibri" panose="020F0502020204030204" pitchFamily="34" charset="0"/>
                <a:cs typeface="Arial" panose="020B0604020202020204" pitchFamily="34" charset="0"/>
              </a:rPr>
              <a:t> delivering you from the strange woman</a:t>
            </a:r>
            <a:r>
              <a:rPr lang="en-US" sz="7200" dirty="0">
                <a:solidFill>
                  <a:srgbClr val="000000"/>
                </a:solidFill>
                <a:latin typeface="Verdana" panose="020B0604030504040204" pitchFamily="34" charset="0"/>
                <a:ea typeface="Calibri" panose="020F0502020204030204" pitchFamily="34" charset="0"/>
                <a:cs typeface="Arial" panose="020B0604020202020204" pitchFamily="34" charset="0"/>
              </a:rPr>
              <a:t>. </a:t>
            </a:r>
          </a:p>
          <a:p>
            <a:pPr algn="ctr"/>
            <a:r>
              <a:rPr lang="fr-FR" sz="7200" dirty="0">
                <a:solidFill>
                  <a:srgbClr val="000000"/>
                </a:solidFill>
                <a:latin typeface="Verdana" panose="020B0604030504040204" pitchFamily="34" charset="0"/>
                <a:ea typeface="Calibri" panose="020F0502020204030204" pitchFamily="34" charset="0"/>
                <a:cs typeface="Arial" panose="020B0604020202020204" pitchFamily="34" charset="0"/>
              </a:rPr>
              <a:t>VS. 16 Pour te délivrer de la femme étrangère</a:t>
            </a:r>
            <a:endParaRPr lang="en-US" sz="7200" dirty="0"/>
          </a:p>
        </p:txBody>
      </p:sp>
    </p:spTree>
    <p:extLst>
      <p:ext uri="{BB962C8B-B14F-4D97-AF65-F5344CB8AC3E}">
        <p14:creationId xmlns:p14="http://schemas.microsoft.com/office/powerpoint/2010/main" val="81568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5EF5003-1115-46DC-A269-70CD86C9266D}"/>
              </a:ext>
            </a:extLst>
          </p:cNvPr>
          <p:cNvSpPr>
            <a:spLocks noGrp="1"/>
          </p:cNvSpPr>
          <p:nvPr>
            <p:ph type="sldNum" sz="quarter" idx="12"/>
          </p:nvPr>
        </p:nvSpPr>
        <p:spPr/>
        <p:txBody>
          <a:bodyPr/>
          <a:lstStyle/>
          <a:p>
            <a:fld id="{FC749032-2A07-4AE8-BA90-74324CAE0C87}" type="slidenum">
              <a:rPr lang="en-US" smtClean="0"/>
              <a:t>29</a:t>
            </a:fld>
            <a:endParaRPr lang="en-US"/>
          </a:p>
        </p:txBody>
      </p:sp>
      <p:sp>
        <p:nvSpPr>
          <p:cNvPr id="3" name="Rectangle 2">
            <a:extLst>
              <a:ext uri="{FF2B5EF4-FFF2-40B4-BE49-F238E27FC236}">
                <a16:creationId xmlns:a16="http://schemas.microsoft.com/office/drawing/2014/main" id="{6C2FB70F-10FC-490D-9EC5-FA9D59347DA5}"/>
              </a:ext>
            </a:extLst>
          </p:cNvPr>
          <p:cNvSpPr/>
          <p:nvPr/>
        </p:nvSpPr>
        <p:spPr>
          <a:xfrm>
            <a:off x="0" y="370937"/>
            <a:ext cx="12192000" cy="5016758"/>
          </a:xfrm>
          <a:prstGeom prst="rect">
            <a:avLst/>
          </a:prstGeom>
        </p:spPr>
        <p:txBody>
          <a:bodyPr wrap="square">
            <a:spAutoFit/>
          </a:bodyPr>
          <a:lstStyle/>
          <a:p>
            <a:pPr algn="ct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Meaning the thought that came from the lower chakra, the seduction of the physical world</a:t>
            </a:r>
            <a:endParaRPr lang="en-US" sz="8000" dirty="0"/>
          </a:p>
        </p:txBody>
      </p:sp>
    </p:spTree>
    <p:extLst>
      <p:ext uri="{BB962C8B-B14F-4D97-AF65-F5344CB8AC3E}">
        <p14:creationId xmlns:p14="http://schemas.microsoft.com/office/powerpoint/2010/main" val="105552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FC66CB-2C29-4B6A-8036-07977C25DE23}"/>
              </a:ext>
            </a:extLst>
          </p:cNvPr>
          <p:cNvSpPr>
            <a:spLocks noGrp="1"/>
          </p:cNvSpPr>
          <p:nvPr>
            <p:ph type="sldNum" sz="quarter" idx="12"/>
          </p:nvPr>
        </p:nvSpPr>
        <p:spPr/>
        <p:txBody>
          <a:bodyPr/>
          <a:lstStyle/>
          <a:p>
            <a:fld id="{FC749032-2A07-4AE8-BA90-74324CAE0C87}" type="slidenum">
              <a:rPr lang="en-US" smtClean="0"/>
              <a:t>3</a:t>
            </a:fld>
            <a:endParaRPr lang="en-US"/>
          </a:p>
        </p:txBody>
      </p:sp>
      <p:sp>
        <p:nvSpPr>
          <p:cNvPr id="3" name="Rectangle 2">
            <a:extLst>
              <a:ext uri="{FF2B5EF4-FFF2-40B4-BE49-F238E27FC236}">
                <a16:creationId xmlns:a16="http://schemas.microsoft.com/office/drawing/2014/main" id="{B437BAC5-7D5A-4DFF-ADEB-6EE6C42C34D4}"/>
              </a:ext>
            </a:extLst>
          </p:cNvPr>
          <p:cNvSpPr/>
          <p:nvPr/>
        </p:nvSpPr>
        <p:spPr>
          <a:xfrm>
            <a:off x="0" y="353683"/>
            <a:ext cx="12192000" cy="5909310"/>
          </a:xfrm>
          <a:prstGeom prst="rect">
            <a:avLst/>
          </a:prstGeom>
        </p:spPr>
        <p:txBody>
          <a:bodyPr wrap="square">
            <a:spAutoFit/>
          </a:bodyPr>
          <a:lstStyle/>
          <a:p>
            <a:pPr algn="ctr"/>
            <a:r>
              <a:rPr lang="fr-FR"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1 Kings 10:14 </a:t>
            </a:r>
            <a:r>
              <a:rPr lang="fr-FR" sz="5400" b="1" dirty="0" err="1">
                <a:solidFill>
                  <a:srgbClr val="FF0000"/>
                </a:solidFill>
                <a:latin typeface="Verdana" panose="020B0604030504040204" pitchFamily="34" charset="0"/>
                <a:ea typeface="Calibri" panose="020F0502020204030204" pitchFamily="34" charset="0"/>
                <a:cs typeface="Arial" panose="020B0604020202020204" pitchFamily="34" charset="0"/>
              </a:rPr>
              <a:t>Solomon’s</a:t>
            </a:r>
            <a:r>
              <a:rPr lang="fr-FR" sz="5400" b="1" dirty="0">
                <a:solidFill>
                  <a:srgbClr val="FF0000"/>
                </a:solidFill>
                <a:latin typeface="Verdana" panose="020B0604030504040204" pitchFamily="34" charset="0"/>
                <a:ea typeface="Calibri" panose="020F0502020204030204" pitchFamily="34" charset="0"/>
                <a:cs typeface="Arial" panose="020B0604020202020204" pitchFamily="34" charset="0"/>
              </a:rPr>
              <a:t> </a:t>
            </a:r>
            <a:r>
              <a:rPr lang="fr-FR" sz="5400" b="1" dirty="0" err="1">
                <a:solidFill>
                  <a:srgbClr val="FF0000"/>
                </a:solidFill>
                <a:latin typeface="Verdana" panose="020B0604030504040204" pitchFamily="34" charset="0"/>
                <a:ea typeface="Calibri" panose="020F0502020204030204" pitchFamily="34" charset="0"/>
                <a:cs typeface="Arial" panose="020B0604020202020204" pitchFamily="34" charset="0"/>
              </a:rPr>
              <a:t>annual</a:t>
            </a:r>
            <a:r>
              <a:rPr lang="fr-FR" sz="5400" b="1" dirty="0">
                <a:solidFill>
                  <a:srgbClr val="FF0000"/>
                </a:solidFill>
                <a:latin typeface="Verdana" panose="020B0604030504040204" pitchFamily="34" charset="0"/>
                <a:ea typeface="Calibri" panose="020F0502020204030204" pitchFamily="34" charset="0"/>
                <a:cs typeface="Arial" panose="020B0604020202020204" pitchFamily="34" charset="0"/>
              </a:rPr>
              <a:t> revenue </a:t>
            </a:r>
            <a:r>
              <a:rPr lang="fr-FR" sz="5400" b="1" dirty="0" err="1">
                <a:solidFill>
                  <a:srgbClr val="FF0000"/>
                </a:solidFill>
                <a:latin typeface="Verdana" panose="020B0604030504040204" pitchFamily="34" charset="0"/>
                <a:ea typeface="Calibri" panose="020F0502020204030204" pitchFamily="34" charset="0"/>
                <a:cs typeface="Arial" panose="020B0604020202020204" pitchFamily="34" charset="0"/>
              </a:rPr>
              <a:t>was</a:t>
            </a:r>
            <a:r>
              <a:rPr lang="fr-FR" sz="5400" b="1" dirty="0">
                <a:solidFill>
                  <a:srgbClr val="FF0000"/>
                </a:solidFill>
                <a:latin typeface="Verdana" panose="020B0604030504040204" pitchFamily="34" charset="0"/>
                <a:ea typeface="Calibri" panose="020F0502020204030204" pitchFamily="34" charset="0"/>
                <a:cs typeface="Arial" panose="020B0604020202020204" pitchFamily="34" charset="0"/>
              </a:rPr>
              <a:t> 666 talents of gold</a:t>
            </a:r>
            <a:r>
              <a:rPr lang="fr-FR" sz="5400" b="1" dirty="0">
                <a:solidFill>
                  <a:srgbClr val="000000"/>
                </a:solidFill>
                <a:latin typeface="Verdana" panose="020B0604030504040204" pitchFamily="34" charset="0"/>
                <a:ea typeface="Calibri" panose="020F0502020204030204" pitchFamily="34" charset="0"/>
                <a:cs typeface="Arial" panose="020B0604020202020204" pitchFamily="34" charset="0"/>
              </a:rPr>
              <a:t>  </a:t>
            </a:r>
          </a:p>
          <a:p>
            <a:pPr algn="ctr"/>
            <a:r>
              <a:rPr lang="fr-FR" sz="5400" b="1" dirty="0">
                <a:solidFill>
                  <a:srgbClr val="C00000"/>
                </a:solidFill>
                <a:latin typeface="Verdana" panose="020B0604030504040204" pitchFamily="34" charset="0"/>
                <a:ea typeface="Calibri" panose="020F0502020204030204" pitchFamily="34" charset="0"/>
                <a:cs typeface="Arial" panose="020B0604020202020204" pitchFamily="34" charset="0"/>
              </a:rPr>
              <a:t>1 Rois10: 14 Le poids de l'or qui arrivait à Salomon chaque année était de six cent soixante-six talents d'or.</a:t>
            </a:r>
            <a:endParaRPr lang="en-US" sz="5400" dirty="0">
              <a:solidFill>
                <a:srgbClr val="C00000"/>
              </a:solidFill>
            </a:endParaRPr>
          </a:p>
        </p:txBody>
      </p:sp>
    </p:spTree>
    <p:extLst>
      <p:ext uri="{BB962C8B-B14F-4D97-AF65-F5344CB8AC3E}">
        <p14:creationId xmlns:p14="http://schemas.microsoft.com/office/powerpoint/2010/main" val="382509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92E557-7F4C-4C1F-B1CD-71C7B3EE70E9}"/>
              </a:ext>
            </a:extLst>
          </p:cNvPr>
          <p:cNvSpPr>
            <a:spLocks noGrp="1"/>
          </p:cNvSpPr>
          <p:nvPr>
            <p:ph type="sldNum" sz="quarter" idx="12"/>
          </p:nvPr>
        </p:nvSpPr>
        <p:spPr/>
        <p:txBody>
          <a:bodyPr/>
          <a:lstStyle/>
          <a:p>
            <a:fld id="{FC749032-2A07-4AE8-BA90-74324CAE0C87}" type="slidenum">
              <a:rPr lang="en-US" smtClean="0"/>
              <a:t>30</a:t>
            </a:fld>
            <a:endParaRPr lang="en-US"/>
          </a:p>
        </p:txBody>
      </p:sp>
      <p:sp>
        <p:nvSpPr>
          <p:cNvPr id="3" name="Rectangle 2">
            <a:extLst>
              <a:ext uri="{FF2B5EF4-FFF2-40B4-BE49-F238E27FC236}">
                <a16:creationId xmlns:a16="http://schemas.microsoft.com/office/drawing/2014/main" id="{B83DE3DC-8223-441B-8369-16E3F6F2B610}"/>
              </a:ext>
            </a:extLst>
          </p:cNvPr>
          <p:cNvSpPr/>
          <p:nvPr/>
        </p:nvSpPr>
        <p:spPr>
          <a:xfrm>
            <a:off x="0" y="353684"/>
            <a:ext cx="12192000" cy="6502229"/>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rabicPeriod"/>
            </a:pP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Solomon had wisdom, received from the higher realms, mind.</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Do not visualize someone by the name of Solomon, it is all about you</a:t>
            </a:r>
            <a:endParaRPr lang="en-US" sz="6600" dirty="0"/>
          </a:p>
        </p:txBody>
      </p:sp>
    </p:spTree>
    <p:extLst>
      <p:ext uri="{BB962C8B-B14F-4D97-AF65-F5344CB8AC3E}">
        <p14:creationId xmlns:p14="http://schemas.microsoft.com/office/powerpoint/2010/main" val="3675780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03EFC5-41C8-44E5-8C9C-87510641C6B8}"/>
              </a:ext>
            </a:extLst>
          </p:cNvPr>
          <p:cNvSpPr>
            <a:spLocks noGrp="1"/>
          </p:cNvSpPr>
          <p:nvPr>
            <p:ph type="sldNum" sz="quarter" idx="12"/>
          </p:nvPr>
        </p:nvSpPr>
        <p:spPr/>
        <p:txBody>
          <a:bodyPr/>
          <a:lstStyle/>
          <a:p>
            <a:fld id="{FC749032-2A07-4AE8-BA90-74324CAE0C87}" type="slidenum">
              <a:rPr lang="en-US" smtClean="0"/>
              <a:t>31</a:t>
            </a:fld>
            <a:endParaRPr lang="en-US"/>
          </a:p>
        </p:txBody>
      </p:sp>
      <p:sp>
        <p:nvSpPr>
          <p:cNvPr id="3" name="Rectangle 2">
            <a:extLst>
              <a:ext uri="{FF2B5EF4-FFF2-40B4-BE49-F238E27FC236}">
                <a16:creationId xmlns:a16="http://schemas.microsoft.com/office/drawing/2014/main" id="{687250BF-F626-4C5B-A249-67E26F357460}"/>
              </a:ext>
            </a:extLst>
          </p:cNvPr>
          <p:cNvSpPr/>
          <p:nvPr/>
        </p:nvSpPr>
        <p:spPr>
          <a:xfrm>
            <a:off x="0" y="336430"/>
            <a:ext cx="12192000" cy="5355377"/>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 had wisdom since the creation and by distraction, misleading, misinformation, we lost it.</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We got down to the lower consciousness. And life becomes nearly impossible to enjoy anything</a:t>
            </a:r>
            <a:endParaRPr lang="en-US" sz="5400" dirty="0"/>
          </a:p>
        </p:txBody>
      </p:sp>
    </p:spTree>
    <p:extLst>
      <p:ext uri="{BB962C8B-B14F-4D97-AF65-F5344CB8AC3E}">
        <p14:creationId xmlns:p14="http://schemas.microsoft.com/office/powerpoint/2010/main" val="3496678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D89DBE-4260-45F8-88FD-6FECD60C19E6}"/>
              </a:ext>
            </a:extLst>
          </p:cNvPr>
          <p:cNvSpPr>
            <a:spLocks noGrp="1"/>
          </p:cNvSpPr>
          <p:nvPr>
            <p:ph type="sldNum" sz="quarter" idx="12"/>
          </p:nvPr>
        </p:nvSpPr>
        <p:spPr/>
        <p:txBody>
          <a:bodyPr/>
          <a:lstStyle/>
          <a:p>
            <a:fld id="{FC749032-2A07-4AE8-BA90-74324CAE0C87}" type="slidenum">
              <a:rPr lang="en-US" smtClean="0"/>
              <a:t>32</a:t>
            </a:fld>
            <a:endParaRPr lang="en-US"/>
          </a:p>
        </p:txBody>
      </p:sp>
      <p:sp>
        <p:nvSpPr>
          <p:cNvPr id="3" name="Rectangle 2">
            <a:extLst>
              <a:ext uri="{FF2B5EF4-FFF2-40B4-BE49-F238E27FC236}">
                <a16:creationId xmlns:a16="http://schemas.microsoft.com/office/drawing/2014/main" id="{624159B9-D5D3-4230-A021-E7BC6714CA38}"/>
              </a:ext>
            </a:extLst>
          </p:cNvPr>
          <p:cNvSpPr/>
          <p:nvPr/>
        </p:nvSpPr>
        <p:spPr>
          <a:xfrm>
            <a:off x="0" y="336430"/>
            <a:ext cx="12192000" cy="6186309"/>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Notice in prov. 2:16 the strange woman has seductive words and if you are taking direction from her, you will be misled. It will be trouble in all aspect of your life</a:t>
            </a:r>
            <a:endParaRPr lang="en-US" sz="6600" dirty="0"/>
          </a:p>
        </p:txBody>
      </p:sp>
    </p:spTree>
    <p:extLst>
      <p:ext uri="{BB962C8B-B14F-4D97-AF65-F5344CB8AC3E}">
        <p14:creationId xmlns:p14="http://schemas.microsoft.com/office/powerpoint/2010/main" val="420010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37C5B8-A609-442D-8CD2-8ED32754F47B}"/>
              </a:ext>
            </a:extLst>
          </p:cNvPr>
          <p:cNvSpPr>
            <a:spLocks noGrp="1"/>
          </p:cNvSpPr>
          <p:nvPr>
            <p:ph type="sldNum" sz="quarter" idx="12"/>
          </p:nvPr>
        </p:nvSpPr>
        <p:spPr/>
        <p:txBody>
          <a:bodyPr/>
          <a:lstStyle/>
          <a:p>
            <a:fld id="{FC749032-2A07-4AE8-BA90-74324CAE0C87}" type="slidenum">
              <a:rPr lang="en-US" smtClean="0"/>
              <a:t>33</a:t>
            </a:fld>
            <a:endParaRPr lang="en-US"/>
          </a:p>
        </p:txBody>
      </p:sp>
      <p:sp>
        <p:nvSpPr>
          <p:cNvPr id="3" name="Rectangle 2">
            <a:extLst>
              <a:ext uri="{FF2B5EF4-FFF2-40B4-BE49-F238E27FC236}">
                <a16:creationId xmlns:a16="http://schemas.microsoft.com/office/drawing/2014/main" id="{A3741257-C46B-4FB3-BAA4-85D346D83FC5}"/>
              </a:ext>
            </a:extLst>
          </p:cNvPr>
          <p:cNvSpPr/>
          <p:nvPr/>
        </p:nvSpPr>
        <p:spPr>
          <a:xfrm>
            <a:off x="0" y="276046"/>
            <a:ext cx="12192000" cy="5928803"/>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It was never about a man named Solomon who had 1000 women to enjoy sex.</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Billions of people for thousands of years came on earth, why David, Solomon, Moses, Abraham etc… </a:t>
            </a:r>
            <a:endParaRPr lang="en-US" sz="6000" dirty="0"/>
          </a:p>
        </p:txBody>
      </p:sp>
    </p:spTree>
    <p:extLst>
      <p:ext uri="{BB962C8B-B14F-4D97-AF65-F5344CB8AC3E}">
        <p14:creationId xmlns:p14="http://schemas.microsoft.com/office/powerpoint/2010/main" val="28207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83A5EE4-4337-4F31-B0CE-CA95FF30B6AC}"/>
              </a:ext>
            </a:extLst>
          </p:cNvPr>
          <p:cNvSpPr>
            <a:spLocks noGrp="1"/>
          </p:cNvSpPr>
          <p:nvPr>
            <p:ph type="sldNum" sz="quarter" idx="12"/>
          </p:nvPr>
        </p:nvSpPr>
        <p:spPr/>
        <p:txBody>
          <a:bodyPr/>
          <a:lstStyle/>
          <a:p>
            <a:fld id="{FC749032-2A07-4AE8-BA90-74324CAE0C87}" type="slidenum">
              <a:rPr lang="en-US" smtClean="0"/>
              <a:t>34</a:t>
            </a:fld>
            <a:endParaRPr lang="en-US"/>
          </a:p>
        </p:txBody>
      </p:sp>
      <p:sp>
        <p:nvSpPr>
          <p:cNvPr id="3" name="Rectangle 2">
            <a:extLst>
              <a:ext uri="{FF2B5EF4-FFF2-40B4-BE49-F238E27FC236}">
                <a16:creationId xmlns:a16="http://schemas.microsoft.com/office/drawing/2014/main" id="{52DB8169-5255-4A6E-8417-1A48DB58936A}"/>
              </a:ext>
            </a:extLst>
          </p:cNvPr>
          <p:cNvSpPr/>
          <p:nvPr/>
        </p:nvSpPr>
        <p:spPr>
          <a:xfrm>
            <a:off x="0" y="327804"/>
            <a:ext cx="12192000" cy="5928803"/>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It is all about you and the divine consciousness. You and your life and things around you. </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Are you attractive to them or are they attractive to you? Which one do you prefer?</a:t>
            </a:r>
            <a:endParaRPr lang="en-US" sz="6000" dirty="0"/>
          </a:p>
        </p:txBody>
      </p:sp>
    </p:spTree>
    <p:extLst>
      <p:ext uri="{BB962C8B-B14F-4D97-AF65-F5344CB8AC3E}">
        <p14:creationId xmlns:p14="http://schemas.microsoft.com/office/powerpoint/2010/main" val="3613952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BFFB25-C6E1-4110-9EF4-5FCB1508215B}"/>
              </a:ext>
            </a:extLst>
          </p:cNvPr>
          <p:cNvSpPr>
            <a:spLocks noGrp="1"/>
          </p:cNvSpPr>
          <p:nvPr>
            <p:ph type="sldNum" sz="quarter" idx="12"/>
          </p:nvPr>
        </p:nvSpPr>
        <p:spPr/>
        <p:txBody>
          <a:bodyPr/>
          <a:lstStyle/>
          <a:p>
            <a:fld id="{FC749032-2A07-4AE8-BA90-74324CAE0C87}" type="slidenum">
              <a:rPr lang="en-US" smtClean="0"/>
              <a:t>35</a:t>
            </a:fld>
            <a:endParaRPr lang="en-US"/>
          </a:p>
        </p:txBody>
      </p:sp>
      <p:sp>
        <p:nvSpPr>
          <p:cNvPr id="3" name="Rectangle 2">
            <a:extLst>
              <a:ext uri="{FF2B5EF4-FFF2-40B4-BE49-F238E27FC236}">
                <a16:creationId xmlns:a16="http://schemas.microsoft.com/office/drawing/2014/main" id="{3E8A907B-1C4F-4B44-9B70-9276E89A6FC3}"/>
              </a:ext>
            </a:extLst>
          </p:cNvPr>
          <p:cNvSpPr/>
          <p:nvPr/>
        </p:nvSpPr>
        <p:spPr>
          <a:xfrm>
            <a:off x="-69012" y="257532"/>
            <a:ext cx="12192000" cy="6463308"/>
          </a:xfrm>
          <a:prstGeom prst="rect">
            <a:avLst/>
          </a:prstGeom>
        </p:spPr>
        <p:txBody>
          <a:bodyPr wrap="square">
            <a:spAutoFit/>
          </a:bodyPr>
          <a:lstStyle/>
          <a:p>
            <a:pPr algn="ctr"/>
            <a:r>
              <a:rPr lang="en-US" sz="4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Let’s go to </a:t>
            </a:r>
            <a:r>
              <a:rPr lang="en-US" sz="4600" b="1" dirty="0">
                <a:solidFill>
                  <a:srgbClr val="002060"/>
                </a:solidFill>
                <a:latin typeface="Palatino Linotype" panose="02040502050505030304" pitchFamily="18" charset="0"/>
                <a:ea typeface="Calibri" panose="020F0502020204030204" pitchFamily="34" charset="0"/>
                <a:cs typeface="Arial" panose="020B0604020202020204" pitchFamily="34" charset="0"/>
              </a:rPr>
              <a:t>1 Kings 11:2 </a:t>
            </a:r>
            <a:r>
              <a:rPr lang="en-US" sz="4600" b="1" dirty="0">
                <a:solidFill>
                  <a:srgbClr val="FF0000"/>
                </a:solidFill>
                <a:latin typeface="Verdana" panose="020B0604030504040204" pitchFamily="34" charset="0"/>
                <a:ea typeface="Calibri" panose="020F0502020204030204" pitchFamily="34" charset="0"/>
                <a:cs typeface="Arial" panose="020B0604020202020204" pitchFamily="34" charset="0"/>
              </a:rPr>
              <a:t>all of them from nations that Yahweh had ordered the Israelis, “You are not to associate with them and they are not to associate with you, because they will most certainly turn your affections away to follow their gods.” </a:t>
            </a:r>
            <a:r>
              <a:rPr lang="fr-FR" sz="4600" b="1" dirty="0">
                <a:solidFill>
                  <a:srgbClr val="FF0000"/>
                </a:solidFill>
                <a:latin typeface="Verdana" panose="020B0604030504040204" pitchFamily="34" charset="0"/>
                <a:ea typeface="Calibri" panose="020F0502020204030204" pitchFamily="34" charset="0"/>
                <a:cs typeface="Arial" panose="020B0604020202020204" pitchFamily="34" charset="0"/>
              </a:rPr>
              <a:t>Solomon </a:t>
            </a:r>
            <a:r>
              <a:rPr lang="fr-FR" sz="4600" b="1" dirty="0" err="1">
                <a:solidFill>
                  <a:srgbClr val="FF0000"/>
                </a:solidFill>
                <a:latin typeface="Verdana" panose="020B0604030504040204" pitchFamily="34" charset="0"/>
                <a:ea typeface="Calibri" panose="020F0502020204030204" pitchFamily="34" charset="0"/>
                <a:cs typeface="Arial" panose="020B0604020202020204" pitchFamily="34" charset="0"/>
              </a:rPr>
              <a:t>became</a:t>
            </a:r>
            <a:r>
              <a:rPr lang="fr-FR" sz="4600" b="1" dirty="0">
                <a:solidFill>
                  <a:srgbClr val="FF0000"/>
                </a:solidFill>
                <a:latin typeface="Verdana" panose="020B0604030504040204" pitchFamily="34" charset="0"/>
                <a:ea typeface="Calibri" panose="020F0502020204030204" pitchFamily="34" charset="0"/>
                <a:cs typeface="Arial" panose="020B0604020202020204" pitchFamily="34" charset="0"/>
              </a:rPr>
              <a:t> </a:t>
            </a:r>
            <a:r>
              <a:rPr lang="fr-FR" sz="4600" b="1" dirty="0" err="1">
                <a:solidFill>
                  <a:srgbClr val="FF0000"/>
                </a:solidFill>
                <a:latin typeface="Verdana" panose="020B0604030504040204" pitchFamily="34" charset="0"/>
                <a:ea typeface="Calibri" panose="020F0502020204030204" pitchFamily="34" charset="0"/>
                <a:cs typeface="Arial" panose="020B0604020202020204" pitchFamily="34" charset="0"/>
              </a:rPr>
              <a:t>deeply</a:t>
            </a:r>
            <a:r>
              <a:rPr lang="fr-FR" sz="4600" b="1" dirty="0">
                <a:solidFill>
                  <a:srgbClr val="FF0000"/>
                </a:solidFill>
                <a:latin typeface="Verdana" panose="020B0604030504040204" pitchFamily="34" charset="0"/>
                <a:ea typeface="Calibri" panose="020F0502020204030204" pitchFamily="34" charset="0"/>
                <a:cs typeface="Arial" panose="020B0604020202020204" pitchFamily="34" charset="0"/>
              </a:rPr>
              <a:t> </a:t>
            </a:r>
            <a:r>
              <a:rPr lang="fr-FR" sz="4600" b="1" dirty="0" err="1">
                <a:solidFill>
                  <a:srgbClr val="FF0000"/>
                </a:solidFill>
                <a:latin typeface="Verdana" panose="020B0604030504040204" pitchFamily="34" charset="0"/>
                <a:ea typeface="Calibri" panose="020F0502020204030204" pitchFamily="34" charset="0"/>
                <a:cs typeface="Arial" panose="020B0604020202020204" pitchFamily="34" charset="0"/>
              </a:rPr>
              <a:t>attached</a:t>
            </a:r>
            <a:r>
              <a:rPr lang="fr-FR" sz="4600" b="1" dirty="0">
                <a:solidFill>
                  <a:srgbClr val="FF0000"/>
                </a:solidFill>
                <a:latin typeface="Verdana" panose="020B0604030504040204" pitchFamily="34" charset="0"/>
                <a:ea typeface="Calibri" panose="020F0502020204030204" pitchFamily="34" charset="0"/>
                <a:cs typeface="Arial" panose="020B0604020202020204" pitchFamily="34" charset="0"/>
              </a:rPr>
              <a:t> to </a:t>
            </a:r>
            <a:r>
              <a:rPr lang="fr-FR" sz="4600" b="1" dirty="0" err="1">
                <a:solidFill>
                  <a:srgbClr val="FF0000"/>
                </a:solidFill>
                <a:latin typeface="Verdana" panose="020B0604030504040204" pitchFamily="34" charset="0"/>
                <a:ea typeface="Calibri" panose="020F0502020204030204" pitchFamily="34" charset="0"/>
                <a:cs typeface="Arial" panose="020B0604020202020204" pitchFamily="34" charset="0"/>
              </a:rPr>
              <a:t>them</a:t>
            </a:r>
            <a:r>
              <a:rPr lang="fr-FR" sz="4600" b="1" dirty="0">
                <a:solidFill>
                  <a:srgbClr val="FF0000"/>
                </a:solidFill>
                <a:latin typeface="Verdana" panose="020B0604030504040204" pitchFamily="34" charset="0"/>
                <a:ea typeface="Calibri" panose="020F0502020204030204" pitchFamily="34" charset="0"/>
                <a:cs typeface="Arial" panose="020B0604020202020204" pitchFamily="34" charset="0"/>
              </a:rPr>
              <a:t> by </a:t>
            </a:r>
            <a:r>
              <a:rPr lang="fr-FR" sz="4600" b="1" dirty="0" err="1">
                <a:solidFill>
                  <a:srgbClr val="FF0000"/>
                </a:solidFill>
                <a:latin typeface="Verdana" panose="020B0604030504040204" pitchFamily="34" charset="0"/>
                <a:ea typeface="Calibri" panose="020F0502020204030204" pitchFamily="34" charset="0"/>
                <a:cs typeface="Arial" panose="020B0604020202020204" pitchFamily="34" charset="0"/>
              </a:rPr>
              <a:t>falling</a:t>
            </a:r>
            <a:r>
              <a:rPr lang="fr-FR" sz="4600" b="1" dirty="0">
                <a:solidFill>
                  <a:srgbClr val="FF0000"/>
                </a:solidFill>
                <a:latin typeface="Verdana" panose="020B0604030504040204" pitchFamily="34" charset="0"/>
                <a:ea typeface="Calibri" panose="020F0502020204030204" pitchFamily="34" charset="0"/>
                <a:cs typeface="Arial" panose="020B0604020202020204" pitchFamily="34" charset="0"/>
              </a:rPr>
              <a:t> in love</a:t>
            </a:r>
            <a:endParaRPr lang="en-US" sz="4600" b="1" dirty="0">
              <a:solidFill>
                <a:srgbClr val="FF0000"/>
              </a:solidFill>
            </a:endParaRPr>
          </a:p>
        </p:txBody>
      </p:sp>
    </p:spTree>
    <p:extLst>
      <p:ext uri="{BB962C8B-B14F-4D97-AF65-F5344CB8AC3E}">
        <p14:creationId xmlns:p14="http://schemas.microsoft.com/office/powerpoint/2010/main" val="3566146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430DBDC-2A4B-41CB-987F-215532FEEF11}"/>
              </a:ext>
            </a:extLst>
          </p:cNvPr>
          <p:cNvSpPr>
            <a:spLocks noGrp="1"/>
          </p:cNvSpPr>
          <p:nvPr>
            <p:ph type="sldNum" sz="quarter" idx="12"/>
          </p:nvPr>
        </p:nvSpPr>
        <p:spPr/>
        <p:txBody>
          <a:bodyPr/>
          <a:lstStyle/>
          <a:p>
            <a:fld id="{FC749032-2A07-4AE8-BA90-74324CAE0C87}" type="slidenum">
              <a:rPr lang="en-US" smtClean="0"/>
              <a:t>36</a:t>
            </a:fld>
            <a:endParaRPr lang="en-US"/>
          </a:p>
        </p:txBody>
      </p:sp>
      <p:sp>
        <p:nvSpPr>
          <p:cNvPr id="3" name="Rectangle 2">
            <a:extLst>
              <a:ext uri="{FF2B5EF4-FFF2-40B4-BE49-F238E27FC236}">
                <a16:creationId xmlns:a16="http://schemas.microsoft.com/office/drawing/2014/main" id="{D855256C-C7F0-46FF-BEEF-885F2D653509}"/>
              </a:ext>
            </a:extLst>
          </p:cNvPr>
          <p:cNvSpPr/>
          <p:nvPr/>
        </p:nvSpPr>
        <p:spPr>
          <a:xfrm>
            <a:off x="0" y="336430"/>
            <a:ext cx="12192000" cy="6463308"/>
          </a:xfrm>
          <a:prstGeom prst="rect">
            <a:avLst/>
          </a:prstGeom>
        </p:spPr>
        <p:txBody>
          <a:bodyPr wrap="square">
            <a:spAutoFit/>
          </a:bodyPr>
          <a:lstStyle/>
          <a:p>
            <a:pPr algn="ctr"/>
            <a:r>
              <a:rPr lang="fr-FR" sz="4600" b="1" dirty="0">
                <a:solidFill>
                  <a:srgbClr val="0070C0"/>
                </a:solidFill>
                <a:latin typeface="Verdana" panose="020B0604030504040204" pitchFamily="34" charset="0"/>
                <a:ea typeface="Calibri" panose="020F0502020204030204" pitchFamily="34" charset="0"/>
                <a:cs typeface="Arial" panose="020B0604020202020204" pitchFamily="34" charset="0"/>
              </a:rPr>
              <a:t>1 Rois 11 Vs. 2 appartenant aux nations dont Yahweh avait dit aux enfants d’Israël : Vous n'irez point chez elles, et elles ne viendront point chez vous ; elles tourneraient certainement vos cœurs du côté de leurs dieux. Ce fut à ces nations que s'attacha Salomon, entraîné par l'amour</a:t>
            </a:r>
            <a:endParaRPr lang="en-US" sz="4600" b="1" dirty="0">
              <a:solidFill>
                <a:srgbClr val="0070C0"/>
              </a:solidFill>
            </a:endParaRPr>
          </a:p>
        </p:txBody>
      </p:sp>
    </p:spTree>
    <p:extLst>
      <p:ext uri="{BB962C8B-B14F-4D97-AF65-F5344CB8AC3E}">
        <p14:creationId xmlns:p14="http://schemas.microsoft.com/office/powerpoint/2010/main" val="1325192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23E7C5-87C6-4DB2-9602-CB34E060DD46}"/>
              </a:ext>
            </a:extLst>
          </p:cNvPr>
          <p:cNvSpPr>
            <a:spLocks noGrp="1"/>
          </p:cNvSpPr>
          <p:nvPr>
            <p:ph type="sldNum" sz="quarter" idx="12"/>
          </p:nvPr>
        </p:nvSpPr>
        <p:spPr/>
        <p:txBody>
          <a:bodyPr/>
          <a:lstStyle/>
          <a:p>
            <a:fld id="{FC749032-2A07-4AE8-BA90-74324CAE0C87}" type="slidenum">
              <a:rPr lang="en-US" smtClean="0"/>
              <a:t>37</a:t>
            </a:fld>
            <a:endParaRPr lang="en-US"/>
          </a:p>
        </p:txBody>
      </p:sp>
      <p:sp>
        <p:nvSpPr>
          <p:cNvPr id="3" name="Rectangle 2">
            <a:extLst>
              <a:ext uri="{FF2B5EF4-FFF2-40B4-BE49-F238E27FC236}">
                <a16:creationId xmlns:a16="http://schemas.microsoft.com/office/drawing/2014/main" id="{B8C319AA-EEC9-43F0-B7E8-B62A8691D99D}"/>
              </a:ext>
            </a:extLst>
          </p:cNvPr>
          <p:cNvSpPr/>
          <p:nvPr/>
        </p:nvSpPr>
        <p:spPr>
          <a:xfrm>
            <a:off x="0" y="189780"/>
            <a:ext cx="12192000" cy="6876883"/>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UcPeriod"/>
            </a:pPr>
            <a:r>
              <a:rPr lang="en-US" sz="5200" dirty="0">
                <a:latin typeface="Palatino Linotype" panose="02040502050505030304" pitchFamily="18" charset="0"/>
                <a:ea typeface="Calibri" panose="020F0502020204030204" pitchFamily="34" charset="0"/>
                <a:cs typeface="Arial" panose="020B0604020202020204" pitchFamily="34" charset="0"/>
              </a:rPr>
              <a:t>It’s all about the lower mind. Each and every time your mind goes to the strange stuff, you should drop everything you are doing to go quickly into meditation.</a:t>
            </a:r>
            <a:endParaRPr lang="en-US" sz="5200" dirty="0">
              <a:latin typeface="Calibri" panose="020F0502020204030204" pitchFamily="34" charset="0"/>
              <a:ea typeface="Calibri" panose="020F0502020204030204" pitchFamily="34" charset="0"/>
              <a:cs typeface="Arial" panose="020B0604020202020204" pitchFamily="34" charset="0"/>
            </a:endParaRPr>
          </a:p>
          <a:p>
            <a:pPr algn="ctr"/>
            <a:r>
              <a:rPr lang="en-US" sz="5200" dirty="0">
                <a:latin typeface="Palatino Linotype" panose="02040502050505030304" pitchFamily="18" charset="0"/>
                <a:ea typeface="Calibri" panose="020F0502020204030204" pitchFamily="34" charset="0"/>
                <a:cs typeface="Arial" panose="020B0604020202020204" pitchFamily="34" charset="0"/>
              </a:rPr>
              <a:t>Again, we are talking about Solomon who built the temple and now left it behind</a:t>
            </a:r>
            <a:endParaRPr lang="en-US" sz="5200" dirty="0"/>
          </a:p>
        </p:txBody>
      </p:sp>
    </p:spTree>
    <p:extLst>
      <p:ext uri="{BB962C8B-B14F-4D97-AF65-F5344CB8AC3E}">
        <p14:creationId xmlns:p14="http://schemas.microsoft.com/office/powerpoint/2010/main" val="4152980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3E4F346-03A0-4AD3-B55F-2905E4D85049}"/>
              </a:ext>
            </a:extLst>
          </p:cNvPr>
          <p:cNvSpPr>
            <a:spLocks noGrp="1"/>
          </p:cNvSpPr>
          <p:nvPr>
            <p:ph type="sldNum" sz="quarter" idx="12"/>
          </p:nvPr>
        </p:nvSpPr>
        <p:spPr/>
        <p:txBody>
          <a:bodyPr/>
          <a:lstStyle/>
          <a:p>
            <a:fld id="{FC749032-2A07-4AE8-BA90-74324CAE0C87}" type="slidenum">
              <a:rPr lang="en-US" smtClean="0"/>
              <a:t>38</a:t>
            </a:fld>
            <a:endParaRPr lang="en-US"/>
          </a:p>
        </p:txBody>
      </p:sp>
      <p:sp>
        <p:nvSpPr>
          <p:cNvPr id="3" name="Rectangle 2">
            <a:extLst>
              <a:ext uri="{FF2B5EF4-FFF2-40B4-BE49-F238E27FC236}">
                <a16:creationId xmlns:a16="http://schemas.microsoft.com/office/drawing/2014/main" id="{06F8BA9B-8BD3-482B-B21E-8475383EA3F0}"/>
              </a:ext>
            </a:extLst>
          </p:cNvPr>
          <p:cNvSpPr/>
          <p:nvPr/>
        </p:nvSpPr>
        <p:spPr>
          <a:xfrm>
            <a:off x="0" y="181155"/>
            <a:ext cx="12192000" cy="6740307"/>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It is not a physical story here, it is simply an allegory. Maybe the temple was built by Solomon, but you have nothing to do with a temple that was built for Yahweh, but the message He left for you to understand the importance of raising your vibration to the higher consciousness</a:t>
            </a:r>
            <a:endParaRPr lang="en-US" sz="5400" dirty="0"/>
          </a:p>
        </p:txBody>
      </p:sp>
    </p:spTree>
    <p:extLst>
      <p:ext uri="{BB962C8B-B14F-4D97-AF65-F5344CB8AC3E}">
        <p14:creationId xmlns:p14="http://schemas.microsoft.com/office/powerpoint/2010/main" val="1319812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438038E-6334-4C22-8489-BE734E386058}"/>
              </a:ext>
            </a:extLst>
          </p:cNvPr>
          <p:cNvSpPr>
            <a:spLocks noGrp="1"/>
          </p:cNvSpPr>
          <p:nvPr>
            <p:ph type="sldNum" sz="quarter" idx="12"/>
          </p:nvPr>
        </p:nvSpPr>
        <p:spPr/>
        <p:txBody>
          <a:bodyPr/>
          <a:lstStyle/>
          <a:p>
            <a:fld id="{FC749032-2A07-4AE8-BA90-74324CAE0C87}" type="slidenum">
              <a:rPr lang="en-US" smtClean="0"/>
              <a:t>39</a:t>
            </a:fld>
            <a:endParaRPr lang="en-US"/>
          </a:p>
        </p:txBody>
      </p:sp>
      <p:sp>
        <p:nvSpPr>
          <p:cNvPr id="3" name="Rectangle 2">
            <a:extLst>
              <a:ext uri="{FF2B5EF4-FFF2-40B4-BE49-F238E27FC236}">
                <a16:creationId xmlns:a16="http://schemas.microsoft.com/office/drawing/2014/main" id="{80A7D488-B446-4B18-9055-3782D974E4D1}"/>
              </a:ext>
            </a:extLst>
          </p:cNvPr>
          <p:cNvSpPr/>
          <p:nvPr/>
        </p:nvSpPr>
        <p:spPr>
          <a:xfrm>
            <a:off x="0" y="336429"/>
            <a:ext cx="12192000" cy="6186309"/>
          </a:xfrm>
          <a:prstGeom prst="rect">
            <a:avLst/>
          </a:prstGeom>
        </p:spPr>
        <p:txBody>
          <a:bodyPr wrap="square">
            <a:spAutoFit/>
          </a:bodyPr>
          <a:lstStyle/>
          <a:p>
            <a:pPr algn="ctr"/>
            <a:r>
              <a:rPr lang="en-US" sz="4400" dirty="0">
                <a:latin typeface="Palatino Linotype" panose="02040502050505030304" pitchFamily="18" charset="0"/>
                <a:ea typeface="Calibri" panose="020F0502020204030204" pitchFamily="34" charset="0"/>
                <a:cs typeface="Arial" panose="020B0604020202020204" pitchFamily="34" charset="0"/>
              </a:rPr>
              <a:t>Now here is the part I like the most in this story of Solomon. Chapter 11:3 </a:t>
            </a:r>
            <a:r>
              <a:rPr lang="en-US" sz="4400" dirty="0">
                <a:solidFill>
                  <a:srgbClr val="000000"/>
                </a:solidFill>
                <a:latin typeface="Verdana" panose="020B0604030504040204" pitchFamily="34" charset="0"/>
                <a:ea typeface="Calibri" panose="020F0502020204030204" pitchFamily="34" charset="0"/>
                <a:cs typeface="Arial" panose="020B0604020202020204" pitchFamily="34" charset="0"/>
              </a:rPr>
              <a:t>He had </a:t>
            </a:r>
            <a:r>
              <a:rPr lang="en-US" sz="4400" b="1" dirty="0">
                <a:solidFill>
                  <a:srgbClr val="C00000"/>
                </a:solidFill>
                <a:latin typeface="Verdana" panose="020B0604030504040204" pitchFamily="34" charset="0"/>
                <a:ea typeface="Calibri" panose="020F0502020204030204" pitchFamily="34" charset="0"/>
                <a:cs typeface="Arial" panose="020B0604020202020204" pitchFamily="34" charset="0"/>
              </a:rPr>
              <a:t>700 princess wives </a:t>
            </a:r>
            <a:r>
              <a:rPr lang="en-US" sz="4400" dirty="0">
                <a:solidFill>
                  <a:srgbClr val="000000"/>
                </a:solidFill>
                <a:latin typeface="Verdana" panose="020B0604030504040204" pitchFamily="34" charset="0"/>
                <a:ea typeface="Calibri" panose="020F0502020204030204" pitchFamily="34" charset="0"/>
                <a:cs typeface="Arial" panose="020B0604020202020204" pitchFamily="34" charset="0"/>
              </a:rPr>
              <a:t>and </a:t>
            </a:r>
            <a:r>
              <a:rPr lang="en-US" sz="4400" b="1" dirty="0">
                <a:solidFill>
                  <a:srgbClr val="C00000"/>
                </a:solidFill>
                <a:latin typeface="Verdana" panose="020B0604030504040204" pitchFamily="34" charset="0"/>
                <a:ea typeface="Calibri" panose="020F0502020204030204" pitchFamily="34" charset="0"/>
                <a:cs typeface="Arial" panose="020B0604020202020204" pitchFamily="34" charset="0"/>
              </a:rPr>
              <a:t>300 mistresses </a:t>
            </a:r>
            <a:r>
              <a:rPr lang="en-US" sz="4400" dirty="0">
                <a:solidFill>
                  <a:srgbClr val="000000"/>
                </a:solidFill>
                <a:latin typeface="Verdana" panose="020B0604030504040204" pitchFamily="34" charset="0"/>
                <a:ea typeface="Calibri" panose="020F0502020204030204" pitchFamily="34" charset="0"/>
                <a:cs typeface="Arial" panose="020B0604020202020204" pitchFamily="34" charset="0"/>
              </a:rPr>
              <a:t>who turned his heart away from the Elohim. </a:t>
            </a:r>
          </a:p>
          <a:p>
            <a:pPr algn="ctr"/>
            <a:r>
              <a:rPr lang="en-US" sz="4400" dirty="0">
                <a:solidFill>
                  <a:srgbClr val="000000"/>
                </a:solidFill>
                <a:latin typeface="Verdana" panose="020B0604030504040204" pitchFamily="34" charset="0"/>
                <a:ea typeface="Calibri" panose="020F0502020204030204" pitchFamily="34" charset="0"/>
                <a:cs typeface="Arial" panose="020B0604020202020204" pitchFamily="34" charset="0"/>
              </a:rPr>
              <a:t>1 </a:t>
            </a:r>
            <a:r>
              <a:rPr lang="en-US" sz="4400" b="1" dirty="0" err="1">
                <a:solidFill>
                  <a:srgbClr val="000000"/>
                </a:solidFill>
                <a:latin typeface="Verdana" panose="020B0604030504040204" pitchFamily="34" charset="0"/>
                <a:ea typeface="Calibri" panose="020F0502020204030204" pitchFamily="34" charset="0"/>
                <a:cs typeface="Arial" panose="020B0604020202020204" pitchFamily="34" charset="0"/>
              </a:rPr>
              <a:t>Rois</a:t>
            </a:r>
            <a:r>
              <a:rPr lang="en-US" sz="4400" b="1" dirty="0">
                <a:solidFill>
                  <a:srgbClr val="000000"/>
                </a:solidFill>
                <a:latin typeface="Verdana" panose="020B0604030504040204" pitchFamily="34" charset="0"/>
                <a:ea typeface="Calibri" panose="020F0502020204030204" pitchFamily="34" charset="0"/>
                <a:cs typeface="Arial" panose="020B0604020202020204" pitchFamily="34" charset="0"/>
              </a:rPr>
              <a:t> 11</a:t>
            </a:r>
            <a:r>
              <a:rPr lang="fr-FR" sz="4400" b="1" dirty="0">
                <a:solidFill>
                  <a:srgbClr val="000000"/>
                </a:solidFill>
                <a:latin typeface="Verdana" panose="020B0604030504040204" pitchFamily="34" charset="0"/>
                <a:ea typeface="Calibri" panose="020F0502020204030204" pitchFamily="34" charset="0"/>
                <a:cs typeface="Arial" panose="020B0604020202020204" pitchFamily="34" charset="0"/>
              </a:rPr>
              <a:t>VS 3</a:t>
            </a:r>
            <a:r>
              <a:rPr lang="fr-FR" sz="4400" dirty="0">
                <a:solidFill>
                  <a:srgbClr val="000000"/>
                </a:solidFill>
                <a:latin typeface="Verdana" panose="020B0604030504040204" pitchFamily="34" charset="0"/>
                <a:ea typeface="Calibri" panose="020F0502020204030204" pitchFamily="34" charset="0"/>
                <a:cs typeface="Arial" panose="020B0604020202020204" pitchFamily="34" charset="0"/>
              </a:rPr>
              <a:t> Il eut </a:t>
            </a:r>
            <a:r>
              <a:rPr lang="fr-FR" sz="4400" b="1" dirty="0">
                <a:solidFill>
                  <a:srgbClr val="C00000"/>
                </a:solidFill>
                <a:latin typeface="Verdana" panose="020B0604030504040204" pitchFamily="34" charset="0"/>
                <a:ea typeface="Calibri" panose="020F0502020204030204" pitchFamily="34" charset="0"/>
                <a:cs typeface="Arial" panose="020B0604020202020204" pitchFamily="34" charset="0"/>
              </a:rPr>
              <a:t>700</a:t>
            </a:r>
            <a:r>
              <a:rPr lang="fr-FR" sz="4400" dirty="0">
                <a:solidFill>
                  <a:srgbClr val="000000"/>
                </a:solidFill>
                <a:latin typeface="Verdana" panose="020B0604030504040204" pitchFamily="34" charset="0"/>
                <a:ea typeface="Calibri" panose="020F0502020204030204" pitchFamily="34" charset="0"/>
                <a:cs typeface="Arial" panose="020B0604020202020204" pitchFamily="34" charset="0"/>
              </a:rPr>
              <a:t> </a:t>
            </a:r>
            <a:r>
              <a:rPr lang="fr-FR" sz="4400" b="1" dirty="0">
                <a:solidFill>
                  <a:srgbClr val="00B050"/>
                </a:solidFill>
                <a:latin typeface="Verdana" panose="020B0604030504040204" pitchFamily="34" charset="0"/>
                <a:ea typeface="Calibri" panose="020F0502020204030204" pitchFamily="34" charset="0"/>
                <a:cs typeface="Arial" panose="020B0604020202020204" pitchFamily="34" charset="0"/>
              </a:rPr>
              <a:t>princesses pour femmes</a:t>
            </a:r>
            <a:r>
              <a:rPr lang="fr-FR" sz="4400" dirty="0">
                <a:solidFill>
                  <a:srgbClr val="000000"/>
                </a:solidFill>
                <a:latin typeface="Verdana" panose="020B0604030504040204" pitchFamily="34" charset="0"/>
                <a:ea typeface="Calibri" panose="020F0502020204030204" pitchFamily="34" charset="0"/>
                <a:cs typeface="Arial" panose="020B0604020202020204" pitchFamily="34" charset="0"/>
              </a:rPr>
              <a:t> et </a:t>
            </a:r>
            <a:r>
              <a:rPr lang="fr-FR" sz="4400" b="1" dirty="0">
                <a:solidFill>
                  <a:srgbClr val="C00000"/>
                </a:solidFill>
                <a:latin typeface="Verdana" panose="020B0604030504040204" pitchFamily="34" charset="0"/>
                <a:ea typeface="Calibri" panose="020F0502020204030204" pitchFamily="34" charset="0"/>
                <a:cs typeface="Arial" panose="020B0604020202020204" pitchFamily="34" charset="0"/>
              </a:rPr>
              <a:t>300</a:t>
            </a:r>
            <a:r>
              <a:rPr lang="fr-FR" sz="4400" dirty="0">
                <a:solidFill>
                  <a:srgbClr val="000000"/>
                </a:solidFill>
                <a:latin typeface="Verdana" panose="020B0604030504040204" pitchFamily="34" charset="0"/>
                <a:ea typeface="Calibri" panose="020F0502020204030204" pitchFamily="34" charset="0"/>
                <a:cs typeface="Arial" panose="020B0604020202020204" pitchFamily="34" charset="0"/>
              </a:rPr>
              <a:t> </a:t>
            </a:r>
            <a:r>
              <a:rPr lang="fr-FR" sz="4400" b="1" dirty="0">
                <a:solidFill>
                  <a:srgbClr val="FF0000"/>
                </a:solidFill>
                <a:latin typeface="Verdana" panose="020B0604030504040204" pitchFamily="34" charset="0"/>
                <a:ea typeface="Calibri" panose="020F0502020204030204" pitchFamily="34" charset="0"/>
                <a:cs typeface="Arial" panose="020B0604020202020204" pitchFamily="34" charset="0"/>
              </a:rPr>
              <a:t>concubines</a:t>
            </a:r>
            <a:r>
              <a:rPr lang="fr-FR" sz="4400" dirty="0">
                <a:solidFill>
                  <a:srgbClr val="000000"/>
                </a:solidFill>
                <a:latin typeface="Verdana" panose="020B0604030504040204" pitchFamily="34" charset="0"/>
                <a:ea typeface="Calibri" panose="020F0502020204030204" pitchFamily="34" charset="0"/>
                <a:cs typeface="Arial" panose="020B0604020202020204" pitchFamily="34" charset="0"/>
              </a:rPr>
              <a:t> ; et ses femmes détournèrent son cœur d’Elohim</a:t>
            </a:r>
            <a:endParaRPr lang="en-US" sz="4400" dirty="0"/>
          </a:p>
        </p:txBody>
      </p:sp>
    </p:spTree>
    <p:extLst>
      <p:ext uri="{BB962C8B-B14F-4D97-AF65-F5344CB8AC3E}">
        <p14:creationId xmlns:p14="http://schemas.microsoft.com/office/powerpoint/2010/main" val="2947717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586BDE-FF46-4483-A982-5AE6C31CBAC7}"/>
              </a:ext>
            </a:extLst>
          </p:cNvPr>
          <p:cNvSpPr>
            <a:spLocks noGrp="1"/>
          </p:cNvSpPr>
          <p:nvPr>
            <p:ph type="sldNum" sz="quarter" idx="12"/>
          </p:nvPr>
        </p:nvSpPr>
        <p:spPr/>
        <p:txBody>
          <a:bodyPr/>
          <a:lstStyle/>
          <a:p>
            <a:fld id="{FC749032-2A07-4AE8-BA90-74324CAE0C87}" type="slidenum">
              <a:rPr lang="en-US" smtClean="0"/>
              <a:t>4</a:t>
            </a:fld>
            <a:endParaRPr lang="en-US"/>
          </a:p>
        </p:txBody>
      </p:sp>
      <p:sp>
        <p:nvSpPr>
          <p:cNvPr id="3" name="Rectangle 2">
            <a:extLst>
              <a:ext uri="{FF2B5EF4-FFF2-40B4-BE49-F238E27FC236}">
                <a16:creationId xmlns:a16="http://schemas.microsoft.com/office/drawing/2014/main" id="{E7B7BE1A-A174-4CE0-954A-CBBDED60D379}"/>
              </a:ext>
            </a:extLst>
          </p:cNvPr>
          <p:cNvSpPr/>
          <p:nvPr/>
        </p:nvSpPr>
        <p:spPr>
          <a:xfrm>
            <a:off x="0" y="267420"/>
            <a:ext cx="12192000" cy="6516912"/>
          </a:xfrm>
          <a:prstGeom prst="rect">
            <a:avLst/>
          </a:prstGeom>
        </p:spPr>
        <p:txBody>
          <a:bodyPr wrap="square">
            <a:spAutoFit/>
          </a:bodyPr>
          <a:lstStyle/>
          <a:p>
            <a:pPr algn="ctr">
              <a:lnSpc>
                <a:spcPct val="107000"/>
              </a:lnSpc>
              <a:spcAft>
                <a:spcPts val="800"/>
              </a:spcAft>
            </a:pPr>
            <a:r>
              <a:rPr lang="en-US" sz="4800" dirty="0">
                <a:latin typeface="Palatino Linotype" panose="02040502050505030304" pitchFamily="18" charset="0"/>
                <a:ea typeface="Calibri" panose="020F0502020204030204" pitchFamily="34" charset="0"/>
                <a:cs typeface="Arial" panose="020B0604020202020204" pitchFamily="34" charset="0"/>
              </a:rPr>
              <a:t>The bible is simply an allegoric book that describes the law of Yahweh among humans.</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romanUcPeriod"/>
            </a:pPr>
            <a:r>
              <a:rPr lang="en-US" sz="4800" dirty="0">
                <a:latin typeface="Palatino Linotype" panose="02040502050505030304" pitchFamily="18" charset="0"/>
                <a:ea typeface="Calibri" panose="020F0502020204030204" pitchFamily="34" charset="0"/>
                <a:cs typeface="Arial" panose="020B0604020202020204" pitchFamily="34" charset="0"/>
              </a:rPr>
              <a:t>These two kings David and Solomon are the perfect allegoric of the two parts of personalities of humans.</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Today we will concentrate more on Solomon</a:t>
            </a:r>
            <a:endParaRPr lang="en-US" sz="4800" dirty="0"/>
          </a:p>
        </p:txBody>
      </p:sp>
    </p:spTree>
    <p:extLst>
      <p:ext uri="{BB962C8B-B14F-4D97-AF65-F5344CB8AC3E}">
        <p14:creationId xmlns:p14="http://schemas.microsoft.com/office/powerpoint/2010/main" val="85705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859C6F2-9321-4000-A985-CEA8FD6D65E3}"/>
              </a:ext>
            </a:extLst>
          </p:cNvPr>
          <p:cNvSpPr>
            <a:spLocks noGrp="1"/>
          </p:cNvSpPr>
          <p:nvPr>
            <p:ph type="sldNum" sz="quarter" idx="12"/>
          </p:nvPr>
        </p:nvSpPr>
        <p:spPr/>
        <p:txBody>
          <a:bodyPr/>
          <a:lstStyle/>
          <a:p>
            <a:fld id="{FC749032-2A07-4AE8-BA90-74324CAE0C87}" type="slidenum">
              <a:rPr lang="en-US" smtClean="0"/>
              <a:t>40</a:t>
            </a:fld>
            <a:endParaRPr lang="en-US"/>
          </a:p>
        </p:txBody>
      </p:sp>
      <p:sp>
        <p:nvSpPr>
          <p:cNvPr id="3" name="Rectangle 2">
            <a:extLst>
              <a:ext uri="{FF2B5EF4-FFF2-40B4-BE49-F238E27FC236}">
                <a16:creationId xmlns:a16="http://schemas.microsoft.com/office/drawing/2014/main" id="{4BB309CD-5B74-4E68-9D9E-F01041DE35A8}"/>
              </a:ext>
            </a:extLst>
          </p:cNvPr>
          <p:cNvSpPr/>
          <p:nvPr/>
        </p:nvSpPr>
        <p:spPr>
          <a:xfrm>
            <a:off x="0" y="345056"/>
            <a:ext cx="12192000" cy="538903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Do you honestly think one person had 700 legal wives and 300 illegal women simultaneously?</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Let’s be honest how did he remember all the names?</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How many children did he have?</a:t>
            </a:r>
            <a:endParaRPr lang="en-US" sz="5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4832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DFADD3-8137-44B9-8B1E-C3F549BEF603}"/>
              </a:ext>
            </a:extLst>
          </p:cNvPr>
          <p:cNvSpPr>
            <a:spLocks noGrp="1"/>
          </p:cNvSpPr>
          <p:nvPr>
            <p:ph type="sldNum" sz="quarter" idx="12"/>
          </p:nvPr>
        </p:nvSpPr>
        <p:spPr/>
        <p:txBody>
          <a:bodyPr/>
          <a:lstStyle/>
          <a:p>
            <a:fld id="{FC749032-2A07-4AE8-BA90-74324CAE0C87}" type="slidenum">
              <a:rPr lang="en-US" smtClean="0"/>
              <a:t>41</a:t>
            </a:fld>
            <a:endParaRPr lang="en-US"/>
          </a:p>
        </p:txBody>
      </p:sp>
      <p:sp>
        <p:nvSpPr>
          <p:cNvPr id="3" name="Rectangle 2">
            <a:extLst>
              <a:ext uri="{FF2B5EF4-FFF2-40B4-BE49-F238E27FC236}">
                <a16:creationId xmlns:a16="http://schemas.microsoft.com/office/drawing/2014/main" id="{06E74321-5F27-4DD0-9704-83EC0DBF4EAA}"/>
              </a:ext>
            </a:extLst>
          </p:cNvPr>
          <p:cNvSpPr/>
          <p:nvPr/>
        </p:nvSpPr>
        <p:spPr>
          <a:xfrm>
            <a:off x="0" y="100245"/>
            <a:ext cx="12192000" cy="662059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b="1" dirty="0">
                <a:latin typeface="Palatino Linotype" panose="02040502050505030304" pitchFamily="18" charset="0"/>
                <a:ea typeface="Calibri" panose="020F0502020204030204" pitchFamily="34" charset="0"/>
                <a:cs typeface="Arial" panose="020B0604020202020204" pitchFamily="34" charset="0"/>
              </a:rPr>
              <a:t>What vitamin did he take daily to keep up with </a:t>
            </a:r>
            <a:r>
              <a:rPr lang="en-US"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1000 women?</a:t>
            </a:r>
            <a:endParaRPr lang="en-US" sz="4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b="1" dirty="0">
                <a:latin typeface="Palatino Linotype" panose="02040502050505030304" pitchFamily="18" charset="0"/>
                <a:ea typeface="Calibri" panose="020F0502020204030204" pitchFamily="34" charset="0"/>
                <a:cs typeface="Arial" panose="020B0604020202020204" pitchFamily="34" charset="0"/>
              </a:rPr>
              <a:t>For one of his woman to have sex once a year with him, he had to make love to nearly 3 women daily and nonstop for </a:t>
            </a:r>
            <a:r>
              <a:rPr lang="en-US"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365 days</a:t>
            </a:r>
            <a:r>
              <a:rPr lang="en-US" sz="4400" b="1" dirty="0">
                <a:latin typeface="Palatino Linotype" panose="02040502050505030304" pitchFamily="18" charset="0"/>
                <a:ea typeface="Calibri" panose="020F0502020204030204" pitchFamily="34" charset="0"/>
                <a:cs typeface="Arial" panose="020B0604020202020204" pitchFamily="34" charset="0"/>
              </a:rPr>
              <a:t>. Do you believe that is possible to a human being?</a:t>
            </a:r>
            <a:endParaRPr lang="en-US" sz="4400" b="1" dirty="0">
              <a:latin typeface="Calibri" panose="020F0502020204030204" pitchFamily="34" charset="0"/>
              <a:ea typeface="Calibri" panose="020F0502020204030204" pitchFamily="34" charset="0"/>
              <a:cs typeface="Arial" panose="020B0604020202020204" pitchFamily="34" charset="0"/>
            </a:endParaRPr>
          </a:p>
          <a:p>
            <a:pPr algn="ctr"/>
            <a:r>
              <a:rPr lang="en-US" sz="4400" b="1" dirty="0">
                <a:latin typeface="Palatino Linotype" panose="02040502050505030304" pitchFamily="18" charset="0"/>
                <a:ea typeface="Calibri" panose="020F0502020204030204" pitchFamily="34" charset="0"/>
                <a:cs typeface="Arial" panose="020B0604020202020204" pitchFamily="34" charset="0"/>
              </a:rPr>
              <a:t>After 700 legal women, it was not enough, he had to have 300 more illegally?</a:t>
            </a:r>
            <a:endParaRPr lang="en-US" sz="4400" b="1" dirty="0"/>
          </a:p>
        </p:txBody>
      </p:sp>
    </p:spTree>
    <p:extLst>
      <p:ext uri="{BB962C8B-B14F-4D97-AF65-F5344CB8AC3E}">
        <p14:creationId xmlns:p14="http://schemas.microsoft.com/office/powerpoint/2010/main" val="3215751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3CB174-F9E0-4BDF-9FED-5E981501F8F7}"/>
              </a:ext>
            </a:extLst>
          </p:cNvPr>
          <p:cNvSpPr>
            <a:spLocks noGrp="1"/>
          </p:cNvSpPr>
          <p:nvPr>
            <p:ph type="sldNum" sz="quarter" idx="12"/>
          </p:nvPr>
        </p:nvSpPr>
        <p:spPr/>
        <p:txBody>
          <a:bodyPr/>
          <a:lstStyle/>
          <a:p>
            <a:fld id="{FC749032-2A07-4AE8-BA90-74324CAE0C87}" type="slidenum">
              <a:rPr lang="en-US" smtClean="0"/>
              <a:t>42</a:t>
            </a:fld>
            <a:endParaRPr lang="en-US"/>
          </a:p>
        </p:txBody>
      </p:sp>
      <p:sp>
        <p:nvSpPr>
          <p:cNvPr id="3" name="Rectangle 2">
            <a:extLst>
              <a:ext uri="{FF2B5EF4-FFF2-40B4-BE49-F238E27FC236}">
                <a16:creationId xmlns:a16="http://schemas.microsoft.com/office/drawing/2014/main" id="{84E94AE4-FD37-4328-A315-D2021C067707}"/>
              </a:ext>
            </a:extLst>
          </p:cNvPr>
          <p:cNvSpPr/>
          <p:nvPr/>
        </p:nvSpPr>
        <p:spPr>
          <a:xfrm>
            <a:off x="0" y="293299"/>
            <a:ext cx="12192000" cy="6207597"/>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UcPeriod"/>
            </a:pPr>
            <a:r>
              <a:rPr lang="en-US" sz="4800" dirty="0">
                <a:latin typeface="Palatino Linotype" panose="02040502050505030304" pitchFamily="18" charset="0"/>
                <a:ea typeface="Calibri" panose="020F0502020204030204" pitchFamily="34" charset="0"/>
                <a:cs typeface="Arial" panose="020B0604020202020204" pitchFamily="34" charset="0"/>
              </a:rPr>
              <a:t>700 princess wives are the 7 chakras, they are precious to human being.</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They are the 7 energy centers of every human being. Once you can get access to them easily, you reach the high consciousness, they are your wives everything will be provided to you by every one of them</a:t>
            </a:r>
            <a:endParaRPr lang="en-US" sz="4800" dirty="0"/>
          </a:p>
        </p:txBody>
      </p:sp>
    </p:spTree>
    <p:extLst>
      <p:ext uri="{BB962C8B-B14F-4D97-AF65-F5344CB8AC3E}">
        <p14:creationId xmlns:p14="http://schemas.microsoft.com/office/powerpoint/2010/main" val="213926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697D43-A9E0-4CF2-B652-2C67C3E0B2A2}"/>
              </a:ext>
            </a:extLst>
          </p:cNvPr>
          <p:cNvSpPr>
            <a:spLocks noGrp="1"/>
          </p:cNvSpPr>
          <p:nvPr>
            <p:ph type="sldNum" sz="quarter" idx="12"/>
          </p:nvPr>
        </p:nvSpPr>
        <p:spPr/>
        <p:txBody>
          <a:bodyPr/>
          <a:lstStyle/>
          <a:p>
            <a:fld id="{FC749032-2A07-4AE8-BA90-74324CAE0C87}" type="slidenum">
              <a:rPr lang="en-US" smtClean="0"/>
              <a:t>43</a:t>
            </a:fld>
            <a:endParaRPr lang="en-US"/>
          </a:p>
        </p:txBody>
      </p:sp>
      <p:sp>
        <p:nvSpPr>
          <p:cNvPr id="3" name="Rectangle 2">
            <a:extLst>
              <a:ext uri="{FF2B5EF4-FFF2-40B4-BE49-F238E27FC236}">
                <a16:creationId xmlns:a16="http://schemas.microsoft.com/office/drawing/2014/main" id="{949AA349-6D94-4D9A-B8D6-FB73E7164CBD}"/>
              </a:ext>
            </a:extLst>
          </p:cNvPr>
          <p:cNvSpPr/>
          <p:nvPr/>
        </p:nvSpPr>
        <p:spPr>
          <a:xfrm>
            <a:off x="0" y="267419"/>
            <a:ext cx="12192000" cy="6302687"/>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But if you feel comfortable to stay at the 3 lower chakras, if you are stuck at the strangers, at the illegal concubines, the mistresses. They are not legal, you have to leave them.</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Look at all the books, psalms, job, etc… the 7 is always combined with a 3.</a:t>
            </a:r>
            <a:endParaRPr lang="en-US" sz="5400" dirty="0"/>
          </a:p>
        </p:txBody>
      </p:sp>
    </p:spTree>
    <p:extLst>
      <p:ext uri="{BB962C8B-B14F-4D97-AF65-F5344CB8AC3E}">
        <p14:creationId xmlns:p14="http://schemas.microsoft.com/office/powerpoint/2010/main" val="3282934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6E9EF86-FB70-4C0F-A6AA-C00B5E7EDF2A}"/>
              </a:ext>
            </a:extLst>
          </p:cNvPr>
          <p:cNvSpPr>
            <a:spLocks noGrp="1"/>
          </p:cNvSpPr>
          <p:nvPr>
            <p:ph type="sldNum" sz="quarter" idx="12"/>
          </p:nvPr>
        </p:nvSpPr>
        <p:spPr/>
        <p:txBody>
          <a:bodyPr/>
          <a:lstStyle/>
          <a:p>
            <a:fld id="{FC749032-2A07-4AE8-BA90-74324CAE0C87}" type="slidenum">
              <a:rPr lang="en-US" smtClean="0"/>
              <a:t>44</a:t>
            </a:fld>
            <a:endParaRPr lang="en-US"/>
          </a:p>
        </p:txBody>
      </p:sp>
      <p:sp>
        <p:nvSpPr>
          <p:cNvPr id="3" name="Rectangle 2">
            <a:extLst>
              <a:ext uri="{FF2B5EF4-FFF2-40B4-BE49-F238E27FC236}">
                <a16:creationId xmlns:a16="http://schemas.microsoft.com/office/drawing/2014/main" id="{332D23F2-AAE1-4500-AF93-AC0B9EE91F08}"/>
              </a:ext>
            </a:extLst>
          </p:cNvPr>
          <p:cNvSpPr/>
          <p:nvPr/>
        </p:nvSpPr>
        <p:spPr>
          <a:xfrm>
            <a:off x="0" y="267420"/>
            <a:ext cx="12192000" cy="599343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6000" dirty="0">
                <a:latin typeface="Palatino Linotype" panose="02040502050505030304" pitchFamily="18" charset="0"/>
                <a:ea typeface="Calibri" panose="020F0502020204030204" pitchFamily="34" charset="0"/>
                <a:cs typeface="Arial" panose="020B0604020202020204" pitchFamily="34" charset="0"/>
              </a:rPr>
              <a:t>Because in meditation which you have to do, there are 7 chakras, if you stuck at the first 3, you will get only and exclusively trouble</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Why 7 and 3, because that number 10 means completeness</a:t>
            </a:r>
            <a:endParaRPr lang="en-US" sz="6000" dirty="0"/>
          </a:p>
        </p:txBody>
      </p:sp>
    </p:spTree>
    <p:extLst>
      <p:ext uri="{BB962C8B-B14F-4D97-AF65-F5344CB8AC3E}">
        <p14:creationId xmlns:p14="http://schemas.microsoft.com/office/powerpoint/2010/main" val="2988063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40ADA2C-5E97-44AA-B039-E3F519A2DAB2}"/>
              </a:ext>
            </a:extLst>
          </p:cNvPr>
          <p:cNvSpPr>
            <a:spLocks noGrp="1"/>
          </p:cNvSpPr>
          <p:nvPr>
            <p:ph type="sldNum" sz="quarter" idx="12"/>
          </p:nvPr>
        </p:nvSpPr>
        <p:spPr/>
        <p:txBody>
          <a:bodyPr/>
          <a:lstStyle/>
          <a:p>
            <a:fld id="{FC749032-2A07-4AE8-BA90-74324CAE0C87}" type="slidenum">
              <a:rPr lang="en-US" smtClean="0"/>
              <a:t>45</a:t>
            </a:fld>
            <a:endParaRPr lang="en-US"/>
          </a:p>
        </p:txBody>
      </p:sp>
      <p:sp>
        <p:nvSpPr>
          <p:cNvPr id="3" name="Rectangle 2">
            <a:extLst>
              <a:ext uri="{FF2B5EF4-FFF2-40B4-BE49-F238E27FC236}">
                <a16:creationId xmlns:a16="http://schemas.microsoft.com/office/drawing/2014/main" id="{3DBB225E-606F-4393-937C-BA0DEC19BE80}"/>
              </a:ext>
            </a:extLst>
          </p:cNvPr>
          <p:cNvSpPr/>
          <p:nvPr/>
        </p:nvSpPr>
        <p:spPr>
          <a:xfrm>
            <a:off x="69011" y="327805"/>
            <a:ext cx="12122989" cy="6247864"/>
          </a:xfrm>
          <a:prstGeom prst="rect">
            <a:avLst/>
          </a:prstGeom>
        </p:spPr>
        <p:txBody>
          <a:bodyPr wrap="square">
            <a:spAutoFit/>
          </a:bodyPr>
          <a:lstStyle/>
          <a:p>
            <a:pPr algn="ctr"/>
            <a:r>
              <a:rPr lang="en-US" sz="8000" dirty="0">
                <a:latin typeface="Palatino Linotype" panose="02040502050505030304" pitchFamily="18" charset="0"/>
                <a:ea typeface="Calibri" panose="020F0502020204030204" pitchFamily="34" charset="0"/>
                <a:cs typeface="Arial" panose="020B0604020202020204" pitchFamily="34" charset="0"/>
              </a:rPr>
              <a:t>The fastest computer in the world is built only with 1 and 0. There is no other number and it is called binary number</a:t>
            </a:r>
            <a:endParaRPr lang="en-US" sz="8000" dirty="0"/>
          </a:p>
        </p:txBody>
      </p:sp>
    </p:spTree>
    <p:extLst>
      <p:ext uri="{BB962C8B-B14F-4D97-AF65-F5344CB8AC3E}">
        <p14:creationId xmlns:p14="http://schemas.microsoft.com/office/powerpoint/2010/main" val="3855616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44BB323-2B16-47CD-8CDC-4BDE1C2E2E2E}"/>
              </a:ext>
            </a:extLst>
          </p:cNvPr>
          <p:cNvSpPr>
            <a:spLocks noGrp="1"/>
          </p:cNvSpPr>
          <p:nvPr>
            <p:ph type="sldNum" sz="quarter" idx="12"/>
          </p:nvPr>
        </p:nvSpPr>
        <p:spPr/>
        <p:txBody>
          <a:bodyPr/>
          <a:lstStyle/>
          <a:p>
            <a:fld id="{FC749032-2A07-4AE8-BA90-74324CAE0C87}" type="slidenum">
              <a:rPr lang="en-US" smtClean="0"/>
              <a:t>46</a:t>
            </a:fld>
            <a:endParaRPr lang="en-US"/>
          </a:p>
        </p:txBody>
      </p:sp>
      <p:sp>
        <p:nvSpPr>
          <p:cNvPr id="3" name="Rectangle 2">
            <a:extLst>
              <a:ext uri="{FF2B5EF4-FFF2-40B4-BE49-F238E27FC236}">
                <a16:creationId xmlns:a16="http://schemas.microsoft.com/office/drawing/2014/main" id="{A17E226E-F455-4CBF-AAC8-0699FD3F4DA0}"/>
              </a:ext>
            </a:extLst>
          </p:cNvPr>
          <p:cNvSpPr/>
          <p:nvPr/>
        </p:nvSpPr>
        <p:spPr>
          <a:xfrm>
            <a:off x="0" y="327804"/>
            <a:ext cx="12192000" cy="6431056"/>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Now when you read verse 4, and continue, you see Solomon turned his love away from Yahweh and his heart was not devoted to Yah.</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Again, it’s all about you and your thought in meditation. When you know how to meditate by concentrating on your 7 chakras, to overcome every one of them until you get to the last one ( crown chakra), you will eat of the tree of life that is in Elohim’s paradise</a:t>
            </a:r>
            <a:endParaRPr lang="en-US" sz="4400" dirty="0"/>
          </a:p>
        </p:txBody>
      </p:sp>
    </p:spTree>
    <p:extLst>
      <p:ext uri="{BB962C8B-B14F-4D97-AF65-F5344CB8AC3E}">
        <p14:creationId xmlns:p14="http://schemas.microsoft.com/office/powerpoint/2010/main" val="1553446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6FA85B6-C6B5-4703-B97A-8ADE6E43A701}"/>
              </a:ext>
            </a:extLst>
          </p:cNvPr>
          <p:cNvSpPr>
            <a:spLocks noGrp="1"/>
          </p:cNvSpPr>
          <p:nvPr>
            <p:ph type="sldNum" sz="quarter" idx="12"/>
          </p:nvPr>
        </p:nvSpPr>
        <p:spPr/>
        <p:txBody>
          <a:bodyPr/>
          <a:lstStyle/>
          <a:p>
            <a:fld id="{FC749032-2A07-4AE8-BA90-74324CAE0C87}" type="slidenum">
              <a:rPr lang="en-US" smtClean="0"/>
              <a:t>47</a:t>
            </a:fld>
            <a:endParaRPr lang="en-US"/>
          </a:p>
        </p:txBody>
      </p:sp>
      <p:sp>
        <p:nvSpPr>
          <p:cNvPr id="3" name="Rectangle 2">
            <a:extLst>
              <a:ext uri="{FF2B5EF4-FFF2-40B4-BE49-F238E27FC236}">
                <a16:creationId xmlns:a16="http://schemas.microsoft.com/office/drawing/2014/main" id="{385B3B37-95C0-4528-8F4A-7F3B0E43B87C}"/>
              </a:ext>
            </a:extLst>
          </p:cNvPr>
          <p:cNvSpPr/>
          <p:nvPr/>
        </p:nvSpPr>
        <p:spPr>
          <a:xfrm>
            <a:off x="0" y="405442"/>
            <a:ext cx="12192000" cy="6186309"/>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When you can turn off your mind of the outside world and open it to your inside world meaning your 7 chakras. You are fully in the presence of Elohim</a:t>
            </a:r>
            <a:endParaRPr lang="en-US" sz="6600" dirty="0"/>
          </a:p>
        </p:txBody>
      </p:sp>
    </p:spTree>
    <p:extLst>
      <p:ext uri="{BB962C8B-B14F-4D97-AF65-F5344CB8AC3E}">
        <p14:creationId xmlns:p14="http://schemas.microsoft.com/office/powerpoint/2010/main" val="2102611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D0CDF1E-FA4E-4314-AF10-9E29910EB4D0}"/>
              </a:ext>
            </a:extLst>
          </p:cNvPr>
          <p:cNvSpPr>
            <a:spLocks noGrp="1"/>
          </p:cNvSpPr>
          <p:nvPr>
            <p:ph type="sldNum" sz="quarter" idx="12"/>
          </p:nvPr>
        </p:nvSpPr>
        <p:spPr/>
        <p:txBody>
          <a:bodyPr/>
          <a:lstStyle/>
          <a:p>
            <a:fld id="{FC749032-2A07-4AE8-BA90-74324CAE0C87}" type="slidenum">
              <a:rPr lang="en-US" smtClean="0"/>
              <a:t>48</a:t>
            </a:fld>
            <a:endParaRPr lang="en-US"/>
          </a:p>
        </p:txBody>
      </p:sp>
      <p:sp>
        <p:nvSpPr>
          <p:cNvPr id="3" name="Rectangle 2">
            <a:extLst>
              <a:ext uri="{FF2B5EF4-FFF2-40B4-BE49-F238E27FC236}">
                <a16:creationId xmlns:a16="http://schemas.microsoft.com/office/drawing/2014/main" id="{E168754C-B587-41EF-A121-3AECD36B7135}"/>
              </a:ext>
            </a:extLst>
          </p:cNvPr>
          <p:cNvSpPr/>
          <p:nvPr/>
        </p:nvSpPr>
        <p:spPr>
          <a:xfrm>
            <a:off x="0" y="612474"/>
            <a:ext cx="12192000" cy="5016758"/>
          </a:xfrm>
          <a:prstGeom prst="rect">
            <a:avLst/>
          </a:prstGeom>
        </p:spPr>
        <p:txBody>
          <a:bodyPr wrap="square">
            <a:spAutoFit/>
          </a:bodyPr>
          <a:lstStyle/>
          <a:p>
            <a:pPr algn="ctr"/>
            <a:r>
              <a:rPr lang="en-US" sz="8000" dirty="0">
                <a:latin typeface="Palatino Linotype" panose="02040502050505030304" pitchFamily="18" charset="0"/>
                <a:ea typeface="Calibri" panose="020F0502020204030204" pitchFamily="34" charset="0"/>
                <a:cs typeface="Arial" panose="020B0604020202020204" pitchFamily="34" charset="0"/>
              </a:rPr>
              <a:t>You have to take the identity of those characters in the book as part of your brain</a:t>
            </a:r>
            <a:endParaRPr lang="en-US" sz="8000" dirty="0"/>
          </a:p>
        </p:txBody>
      </p:sp>
    </p:spTree>
    <p:extLst>
      <p:ext uri="{BB962C8B-B14F-4D97-AF65-F5344CB8AC3E}">
        <p14:creationId xmlns:p14="http://schemas.microsoft.com/office/powerpoint/2010/main" val="1731988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C5D2BF-1444-4EA1-B99B-2D03EB2C173F}"/>
              </a:ext>
            </a:extLst>
          </p:cNvPr>
          <p:cNvSpPr>
            <a:spLocks noGrp="1"/>
          </p:cNvSpPr>
          <p:nvPr>
            <p:ph type="sldNum" sz="quarter" idx="12"/>
          </p:nvPr>
        </p:nvSpPr>
        <p:spPr/>
        <p:txBody>
          <a:bodyPr/>
          <a:lstStyle/>
          <a:p>
            <a:fld id="{FC749032-2A07-4AE8-BA90-74324CAE0C87}" type="slidenum">
              <a:rPr lang="en-US" smtClean="0"/>
              <a:t>49</a:t>
            </a:fld>
            <a:endParaRPr lang="en-US"/>
          </a:p>
        </p:txBody>
      </p:sp>
      <p:sp>
        <p:nvSpPr>
          <p:cNvPr id="3" name="Rectangle 2">
            <a:extLst>
              <a:ext uri="{FF2B5EF4-FFF2-40B4-BE49-F238E27FC236}">
                <a16:creationId xmlns:a16="http://schemas.microsoft.com/office/drawing/2014/main" id="{21D7D6DE-A147-4AC3-93E3-1E4B7DA22F6D}"/>
              </a:ext>
            </a:extLst>
          </p:cNvPr>
          <p:cNvSpPr/>
          <p:nvPr/>
        </p:nvSpPr>
        <p:spPr>
          <a:xfrm>
            <a:off x="0" y="396815"/>
            <a:ext cx="12192000" cy="6186309"/>
          </a:xfrm>
          <a:prstGeom prst="rect">
            <a:avLst/>
          </a:prstGeom>
        </p:spPr>
        <p:txBody>
          <a:bodyPr wrap="square">
            <a:spAutoFit/>
          </a:bodyPr>
          <a:lstStyle/>
          <a:p>
            <a:pPr algn="ctr"/>
            <a:r>
              <a:rPr lang="en-US" sz="4400" dirty="0">
                <a:solidFill>
                  <a:srgbClr val="FF0000"/>
                </a:solidFill>
                <a:latin typeface="Palatino Linotype" panose="02040502050505030304" pitchFamily="18" charset="0"/>
                <a:ea typeface="Calibri" panose="020F0502020204030204" pitchFamily="34" charset="0"/>
                <a:cs typeface="Arial" panose="020B0604020202020204" pitchFamily="34" charset="0"/>
              </a:rPr>
              <a:t>Look at 1 kings 11:7 </a:t>
            </a:r>
            <a:r>
              <a:rPr lang="en-US"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Later, Solomon even constructed a high place on the mountain east of Jerusalem that was dedicated to Chemosh, that detestable Moabite idol, and to </a:t>
            </a:r>
            <a:r>
              <a:rPr lang="en-US"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Molech</a:t>
            </a:r>
            <a:r>
              <a:rPr lang="en-US"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the detestable Ammonite idol------------------------</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Alors</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Salomon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bâtit</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sur la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montagne</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qui est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en</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face de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Jérusalem</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un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haut</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lieu pour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Kemosch</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l'abomination</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de Moab, et pour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Moloc</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l'abomination</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des fils </a:t>
            </a:r>
            <a:r>
              <a:rPr lang="en-US"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d'Ammon</a:t>
            </a:r>
            <a:endParaRPr lang="en-US" sz="4400" dirty="0">
              <a:solidFill>
                <a:srgbClr val="0070C0"/>
              </a:solidFill>
            </a:endParaRPr>
          </a:p>
        </p:txBody>
      </p:sp>
    </p:spTree>
    <p:extLst>
      <p:ext uri="{BB962C8B-B14F-4D97-AF65-F5344CB8AC3E}">
        <p14:creationId xmlns:p14="http://schemas.microsoft.com/office/powerpoint/2010/main" val="2893885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0E2890-5914-4612-9D1A-7B84F0FBEF8F}"/>
              </a:ext>
            </a:extLst>
          </p:cNvPr>
          <p:cNvSpPr>
            <a:spLocks noGrp="1"/>
          </p:cNvSpPr>
          <p:nvPr>
            <p:ph type="sldNum" sz="quarter" idx="12"/>
          </p:nvPr>
        </p:nvSpPr>
        <p:spPr/>
        <p:txBody>
          <a:bodyPr/>
          <a:lstStyle/>
          <a:p>
            <a:fld id="{FC749032-2A07-4AE8-BA90-74324CAE0C87}" type="slidenum">
              <a:rPr lang="en-US" smtClean="0"/>
              <a:t>5</a:t>
            </a:fld>
            <a:endParaRPr lang="en-US"/>
          </a:p>
        </p:txBody>
      </p:sp>
      <p:sp>
        <p:nvSpPr>
          <p:cNvPr id="3" name="Rectangle 2">
            <a:extLst>
              <a:ext uri="{FF2B5EF4-FFF2-40B4-BE49-F238E27FC236}">
                <a16:creationId xmlns:a16="http://schemas.microsoft.com/office/drawing/2014/main" id="{8C965B6F-5544-49AF-AE25-ACCBE435060A}"/>
              </a:ext>
            </a:extLst>
          </p:cNvPr>
          <p:cNvSpPr/>
          <p:nvPr/>
        </p:nvSpPr>
        <p:spPr>
          <a:xfrm>
            <a:off x="0" y="250166"/>
            <a:ext cx="12192000" cy="650222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6600" dirty="0">
                <a:latin typeface="Palatino Linotype" panose="02040502050505030304" pitchFamily="18" charset="0"/>
                <a:ea typeface="Calibri" panose="020F0502020204030204" pitchFamily="34" charset="0"/>
                <a:cs typeface="Arial" panose="020B0604020202020204" pitchFamily="34" charset="0"/>
              </a:rPr>
              <a:t>David was surrounded by war on all sides and could not build the temple of Elohim.</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latin typeface="Palatino Linotype" panose="02040502050505030304" pitchFamily="18" charset="0"/>
                <a:ea typeface="Calibri" panose="020F0502020204030204" pitchFamily="34" charset="0"/>
                <a:cs typeface="Arial" panose="020B0604020202020204" pitchFamily="34" charset="0"/>
              </a:rPr>
              <a:t>Solomon whose name means peace in Hebrew was the one built the temple of Elohim</a:t>
            </a:r>
            <a:endParaRPr lang="en-US" sz="6600" dirty="0"/>
          </a:p>
        </p:txBody>
      </p:sp>
    </p:spTree>
    <p:extLst>
      <p:ext uri="{BB962C8B-B14F-4D97-AF65-F5344CB8AC3E}">
        <p14:creationId xmlns:p14="http://schemas.microsoft.com/office/powerpoint/2010/main" val="111711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AD7E08E-6407-494F-AC4C-0011BFB2E57B}"/>
              </a:ext>
            </a:extLst>
          </p:cNvPr>
          <p:cNvSpPr>
            <a:spLocks noGrp="1"/>
          </p:cNvSpPr>
          <p:nvPr>
            <p:ph type="sldNum" sz="quarter" idx="12"/>
          </p:nvPr>
        </p:nvSpPr>
        <p:spPr/>
        <p:txBody>
          <a:bodyPr/>
          <a:lstStyle/>
          <a:p>
            <a:fld id="{FC749032-2A07-4AE8-BA90-74324CAE0C87}" type="slidenum">
              <a:rPr lang="en-US" smtClean="0"/>
              <a:t>50</a:t>
            </a:fld>
            <a:endParaRPr lang="en-US"/>
          </a:p>
        </p:txBody>
      </p:sp>
      <p:sp>
        <p:nvSpPr>
          <p:cNvPr id="3" name="Rectangle 2">
            <a:extLst>
              <a:ext uri="{FF2B5EF4-FFF2-40B4-BE49-F238E27FC236}">
                <a16:creationId xmlns:a16="http://schemas.microsoft.com/office/drawing/2014/main" id="{F2F1EED2-C9D0-40DA-8EF3-BA2B554E2AB7}"/>
              </a:ext>
            </a:extLst>
          </p:cNvPr>
          <p:cNvSpPr/>
          <p:nvPr/>
        </p:nvSpPr>
        <p:spPr>
          <a:xfrm>
            <a:off x="0" y="362310"/>
            <a:ext cx="12192000" cy="574426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3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word </a:t>
            </a:r>
            <a:r>
              <a:rPr lang="en-US" sz="38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Chemoch</a:t>
            </a:r>
            <a:r>
              <a:rPr lang="en-US" sz="3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in Hebrew </a:t>
            </a:r>
            <a:r>
              <a:rPr lang="fr-FR" sz="3800" b="1" dirty="0">
                <a:solidFill>
                  <a:srgbClr val="222222"/>
                </a:solidFill>
                <a:latin typeface="Times New Roman" panose="02020603050405020304" pitchFamily="18" charset="0"/>
                <a:ea typeface="Calibri" panose="020F0502020204030204" pitchFamily="34" charset="0"/>
                <a:cs typeface="Arial" panose="020B0604020202020204" pitchFamily="34" charset="0"/>
              </a:rPr>
              <a:t>כְּ</a:t>
            </a:r>
            <a:r>
              <a:rPr lang="fr-FR" sz="3800" b="1" dirty="0" err="1">
                <a:solidFill>
                  <a:srgbClr val="222222"/>
                </a:solidFill>
                <a:latin typeface="Times New Roman" panose="02020603050405020304" pitchFamily="18" charset="0"/>
                <a:ea typeface="Calibri" panose="020F0502020204030204" pitchFamily="34" charset="0"/>
                <a:cs typeface="Arial" panose="020B0604020202020204" pitchFamily="34" charset="0"/>
              </a:rPr>
              <a:t>מוֹש</a:t>
            </a:r>
            <a:r>
              <a:rPr lang="fr-FR" sz="3800" b="1" dirty="0">
                <a:solidFill>
                  <a:srgbClr val="222222"/>
                </a:solidFill>
                <a:latin typeface="Times New Roman" panose="02020603050405020304" pitchFamily="18" charset="0"/>
                <a:ea typeface="Calibri" panose="020F0502020204030204" pitchFamily="34" charset="0"/>
                <a:cs typeface="Arial" panose="020B0604020202020204" pitchFamily="34" charset="0"/>
              </a:rPr>
              <a:t>ׁ</a:t>
            </a:r>
            <a:r>
              <a:rPr lang="fr-FR" sz="3800" b="1" dirty="0">
                <a:solidFill>
                  <a:srgbClr val="222222"/>
                </a:solidFill>
                <a:latin typeface="Palatino Linotype" panose="02040502050505030304" pitchFamily="18" charset="0"/>
                <a:ea typeface="Calibri" panose="020F0502020204030204" pitchFamily="34" charset="0"/>
                <a:cs typeface="Arial" panose="020B0604020202020204" pitchFamily="34" charset="0"/>
              </a:rPr>
              <a:t> </a:t>
            </a:r>
            <a:r>
              <a:rPr lang="en-US" sz="3800" b="1" dirty="0">
                <a:solidFill>
                  <a:srgbClr val="222222"/>
                </a:solidFill>
                <a:latin typeface="Palatino Linotype" panose="02040502050505030304" pitchFamily="18" charset="0"/>
                <a:ea typeface="Calibri" panose="020F0502020204030204" pitchFamily="34" charset="0"/>
                <a:cs typeface="Arial" panose="020B0604020202020204" pitchFamily="34" charset="0"/>
              </a:rPr>
              <a:t>=the destroyer.</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Clr>
                <a:srgbClr val="222222"/>
              </a:buClr>
              <a:buSzPts val="1400"/>
              <a:buFont typeface="Arial" panose="020B0604020202020204" pitchFamily="34" charset="0"/>
              <a:buAutoNum type="alphaLcParenR"/>
            </a:pPr>
            <a:r>
              <a:rPr lang="en-US" sz="3800" b="1" dirty="0">
                <a:solidFill>
                  <a:srgbClr val="222222"/>
                </a:solidFill>
                <a:latin typeface="Palatino Linotype" panose="02040502050505030304" pitchFamily="18" charset="0"/>
                <a:ea typeface="Calibri" panose="020F0502020204030204" pitchFamily="34" charset="0"/>
                <a:cs typeface="Arial" panose="020B0604020202020204" pitchFamily="34" charset="0"/>
              </a:rPr>
              <a:t>Let’s not be illusive, </a:t>
            </a: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we are talking about Solomon, who was with Yahweh his entire life, he became king of Israel the people of Yahweh and he was the builder of the temple of Jerusalem.</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222222"/>
              </a:buClr>
              <a:buSzPts val="1400"/>
              <a:buFont typeface="Arial" panose="020B0604020202020204" pitchFamily="34" charset="0"/>
              <a:buAutoNum type="alphaLcParenR"/>
            </a:pPr>
            <a:r>
              <a:rPr lang="en-US" sz="3800" b="1" dirty="0">
                <a:solidFill>
                  <a:srgbClr val="222222"/>
                </a:solidFill>
                <a:latin typeface="Palatino Linotype" panose="02040502050505030304" pitchFamily="18" charset="0"/>
                <a:ea typeface="Calibri" panose="020F0502020204030204" pitchFamily="34" charset="0"/>
                <a:cs typeface="Arial" panose="020B0604020202020204" pitchFamily="34" charset="0"/>
              </a:rPr>
              <a:t>Solomon </a:t>
            </a: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built a high place for the god of the Moabites.</a:t>
            </a:r>
            <a:endParaRPr lang="en-US" sz="3800" dirty="0">
              <a:latin typeface="Calibri" panose="020F0502020204030204" pitchFamily="34" charset="0"/>
              <a:ea typeface="Calibri" panose="020F0502020204030204" pitchFamily="34" charset="0"/>
              <a:cs typeface="Arial" panose="020B0604020202020204" pitchFamily="34" charset="0"/>
            </a:endParaRPr>
          </a:p>
          <a:p>
            <a:pPr algn="ctr"/>
            <a:r>
              <a:rPr lang="en-US" sz="3800" b="1" dirty="0">
                <a:solidFill>
                  <a:srgbClr val="222222"/>
                </a:solidFill>
                <a:latin typeface="Palatino Linotype" panose="02040502050505030304" pitchFamily="18" charset="0"/>
                <a:ea typeface="Calibri" panose="020F0502020204030204" pitchFamily="34" charset="0"/>
                <a:cs typeface="Arial" panose="020B0604020202020204" pitchFamily="34" charset="0"/>
              </a:rPr>
              <a:t>If you take it literally, </a:t>
            </a: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you will say that Solomon was serving Yahweh and another god</a:t>
            </a:r>
            <a:endParaRPr lang="en-US" sz="3800" dirty="0"/>
          </a:p>
        </p:txBody>
      </p:sp>
    </p:spTree>
    <p:extLst>
      <p:ext uri="{BB962C8B-B14F-4D97-AF65-F5344CB8AC3E}">
        <p14:creationId xmlns:p14="http://schemas.microsoft.com/office/powerpoint/2010/main" val="3845721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05C39EB-1E0F-4196-B0DE-F78485A95DBB}"/>
              </a:ext>
            </a:extLst>
          </p:cNvPr>
          <p:cNvSpPr>
            <a:spLocks noGrp="1"/>
          </p:cNvSpPr>
          <p:nvPr>
            <p:ph type="sldNum" sz="quarter" idx="12"/>
          </p:nvPr>
        </p:nvSpPr>
        <p:spPr/>
        <p:txBody>
          <a:bodyPr/>
          <a:lstStyle/>
          <a:p>
            <a:fld id="{FC749032-2A07-4AE8-BA90-74324CAE0C87}" type="slidenum">
              <a:rPr lang="en-US" smtClean="0"/>
              <a:t>51</a:t>
            </a:fld>
            <a:endParaRPr lang="en-US"/>
          </a:p>
        </p:txBody>
      </p:sp>
      <p:sp>
        <p:nvSpPr>
          <p:cNvPr id="3" name="Rectangle 2">
            <a:extLst>
              <a:ext uri="{FF2B5EF4-FFF2-40B4-BE49-F238E27FC236}">
                <a16:creationId xmlns:a16="http://schemas.microsoft.com/office/drawing/2014/main" id="{989D4340-41A0-44D1-82BF-15B63FDFB276}"/>
              </a:ext>
            </a:extLst>
          </p:cNvPr>
          <p:cNvSpPr/>
          <p:nvPr/>
        </p:nvSpPr>
        <p:spPr>
          <a:xfrm>
            <a:off x="0" y="370936"/>
            <a:ext cx="12192000" cy="5967659"/>
          </a:xfrm>
          <a:prstGeom prst="rect">
            <a:avLst/>
          </a:prstGeom>
        </p:spPr>
        <p:txBody>
          <a:bodyPr wrap="square">
            <a:spAutoFit/>
          </a:bodyPr>
          <a:lstStyle/>
          <a:p>
            <a:pPr marL="342900" marR="0" lvl="0" indent="-342900" algn="ctr">
              <a:lnSpc>
                <a:spcPct val="107000"/>
              </a:lnSpc>
              <a:spcBef>
                <a:spcPts val="0"/>
              </a:spcBef>
              <a:spcAft>
                <a:spcPts val="0"/>
              </a:spcAft>
              <a:buClr>
                <a:srgbClr val="222222"/>
              </a:buClr>
              <a:buSzPts val="1400"/>
              <a:buFont typeface="Arial" panose="020B0604020202020204" pitchFamily="34" charset="0"/>
              <a:buAutoNum type="alphaLcParenR"/>
            </a:pPr>
            <a:r>
              <a:rPr lang="en-US" sz="3600" dirty="0">
                <a:solidFill>
                  <a:srgbClr val="222222"/>
                </a:solidFill>
                <a:latin typeface="Palatino Linotype" panose="02040502050505030304" pitchFamily="18" charset="0"/>
                <a:ea typeface="Calibri" panose="020F0502020204030204" pitchFamily="34" charset="0"/>
                <a:cs typeface="Arial" panose="020B0604020202020204" pitchFamily="34" charset="0"/>
              </a:rPr>
              <a:t>No, it is because the characters in the book are about you and only you.</a:t>
            </a:r>
            <a:endParaRPr lang="en-US" sz="3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Clr>
                <a:srgbClr val="222222"/>
              </a:buClr>
              <a:buSzPts val="1400"/>
              <a:buFont typeface="Arial" panose="020B0604020202020204" pitchFamily="34" charset="0"/>
              <a:buAutoNum type="alphaLcParenR"/>
            </a:pPr>
            <a:r>
              <a:rPr lang="en-US" sz="3600" dirty="0">
                <a:solidFill>
                  <a:srgbClr val="222222"/>
                </a:solidFill>
                <a:latin typeface="Palatino Linotype" panose="02040502050505030304" pitchFamily="18" charset="0"/>
                <a:ea typeface="Calibri" panose="020F0502020204030204" pitchFamily="34" charset="0"/>
                <a:cs typeface="Arial" panose="020B0604020202020204" pitchFamily="34" charset="0"/>
              </a:rPr>
              <a:t>The explanation of this is that the mind of Solomon was consumed by the strong desires of this world that will eventually destroy him.</a:t>
            </a:r>
            <a:endParaRPr lang="en-US" sz="3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222222"/>
              </a:buClr>
              <a:buSzPts val="1400"/>
              <a:buFont typeface="Arial" panose="020B0604020202020204" pitchFamily="34" charset="0"/>
              <a:buAutoNum type="alphaLcParenR"/>
            </a:pPr>
            <a:r>
              <a:rPr lang="en-US" sz="3600" dirty="0">
                <a:solidFill>
                  <a:srgbClr val="222222"/>
                </a:solidFill>
                <a:latin typeface="Palatino Linotype" panose="02040502050505030304" pitchFamily="18" charset="0"/>
                <a:ea typeface="Calibri" panose="020F0502020204030204" pitchFamily="34" charset="0"/>
                <a:cs typeface="Arial" panose="020B0604020202020204" pitchFamily="34" charset="0"/>
              </a:rPr>
              <a:t>He built the temple but he could not sustain it.</a:t>
            </a:r>
            <a:endParaRPr lang="en-US" sz="3600" dirty="0">
              <a:latin typeface="Calibri" panose="020F0502020204030204" pitchFamily="34" charset="0"/>
              <a:ea typeface="Calibri" panose="020F0502020204030204" pitchFamily="34" charset="0"/>
              <a:cs typeface="Arial" panose="020B0604020202020204" pitchFamily="34" charset="0"/>
            </a:endParaRPr>
          </a:p>
          <a:p>
            <a:pPr algn="ctr"/>
            <a:r>
              <a:rPr lang="en-US" sz="3600" dirty="0">
                <a:solidFill>
                  <a:srgbClr val="222222"/>
                </a:solidFill>
                <a:latin typeface="Palatino Linotype" panose="02040502050505030304" pitchFamily="18" charset="0"/>
                <a:ea typeface="Calibri" panose="020F0502020204030204" pitchFamily="34" charset="0"/>
                <a:cs typeface="Arial" panose="020B0604020202020204" pitchFamily="34" charset="0"/>
              </a:rPr>
              <a:t>We know where the temple is, we built it, but we are too much preoccupied by the desires of this world and we cannot go back to the temple, then we use excuses to go to other gods</a:t>
            </a:r>
            <a:endParaRPr lang="en-US" sz="3600" dirty="0"/>
          </a:p>
        </p:txBody>
      </p:sp>
    </p:spTree>
    <p:extLst>
      <p:ext uri="{BB962C8B-B14F-4D97-AF65-F5344CB8AC3E}">
        <p14:creationId xmlns:p14="http://schemas.microsoft.com/office/powerpoint/2010/main" val="4024012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26A9C0-06F1-447B-88B0-02E88227A3AD}"/>
              </a:ext>
            </a:extLst>
          </p:cNvPr>
          <p:cNvSpPr>
            <a:spLocks noGrp="1"/>
          </p:cNvSpPr>
          <p:nvPr>
            <p:ph type="sldNum" sz="quarter" idx="12"/>
          </p:nvPr>
        </p:nvSpPr>
        <p:spPr/>
        <p:txBody>
          <a:bodyPr/>
          <a:lstStyle/>
          <a:p>
            <a:fld id="{FC749032-2A07-4AE8-BA90-74324CAE0C87}" type="slidenum">
              <a:rPr lang="en-US" smtClean="0"/>
              <a:t>52</a:t>
            </a:fld>
            <a:endParaRPr lang="en-US"/>
          </a:p>
        </p:txBody>
      </p:sp>
      <p:sp>
        <p:nvSpPr>
          <p:cNvPr id="3" name="Rectangle 2">
            <a:extLst>
              <a:ext uri="{FF2B5EF4-FFF2-40B4-BE49-F238E27FC236}">
                <a16:creationId xmlns:a16="http://schemas.microsoft.com/office/drawing/2014/main" id="{67F481FA-927D-4749-A7F8-ED05849A7C24}"/>
              </a:ext>
            </a:extLst>
          </p:cNvPr>
          <p:cNvSpPr/>
          <p:nvPr/>
        </p:nvSpPr>
        <p:spPr>
          <a:xfrm>
            <a:off x="0" y="362308"/>
            <a:ext cx="12192000" cy="6329040"/>
          </a:xfrm>
          <a:prstGeom prst="rect">
            <a:avLst/>
          </a:prstGeom>
        </p:spPr>
        <p:txBody>
          <a:bodyPr wrap="square">
            <a:spAutoFit/>
          </a:bodyPr>
          <a:lstStyle/>
          <a:p>
            <a:pPr marL="342900" marR="0" lvl="0" indent="-342900" algn="ctr">
              <a:lnSpc>
                <a:spcPct val="107000"/>
              </a:lnSpc>
              <a:spcBef>
                <a:spcPts val="0"/>
              </a:spcBef>
              <a:spcAft>
                <a:spcPts val="0"/>
              </a:spcAft>
              <a:buClr>
                <a:srgbClr val="222222"/>
              </a:buClr>
              <a:buSzPts val="1400"/>
              <a:buFont typeface="Arial" panose="020B0604020202020204" pitchFamily="34" charset="0"/>
              <a:buAutoNum type="alphaLcParenR"/>
            </a:pP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But eventually we will be destroyed. Not after death, it is and illusion after your physical death. </a:t>
            </a:r>
          </a:p>
          <a:p>
            <a:pPr marR="0" lvl="0" algn="ctr">
              <a:lnSpc>
                <a:spcPct val="107000"/>
              </a:lnSpc>
              <a:spcBef>
                <a:spcPts val="0"/>
              </a:spcBef>
              <a:spcAft>
                <a:spcPts val="0"/>
              </a:spcAft>
              <a:buClr>
                <a:srgbClr val="222222"/>
              </a:buClr>
              <a:buSzPts val="1400"/>
            </a:pP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The time is now.</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Clr>
                <a:srgbClr val="222222"/>
              </a:buClr>
              <a:buSzPts val="1400"/>
              <a:buFont typeface="Arial" panose="020B0604020202020204" pitchFamily="34" charset="0"/>
              <a:buAutoNum type="alphaLcParenR"/>
            </a:pP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Not being spiritual is a destruction, it will destroy you, your family, your health. It will be chaotic.</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222222"/>
              </a:buClr>
              <a:buSzPts val="1400"/>
              <a:buFont typeface="Arial" panose="020B0604020202020204" pitchFamily="34" charset="0"/>
              <a:buAutoNum type="alphaLcParenR"/>
            </a:pP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Do yourself this big favor, turn of your left brain and do your best to open the right one.</a:t>
            </a:r>
            <a:endParaRPr lang="en-US" sz="3800" dirty="0">
              <a:latin typeface="Calibri" panose="020F0502020204030204" pitchFamily="34" charset="0"/>
              <a:ea typeface="Calibri" panose="020F0502020204030204" pitchFamily="34" charset="0"/>
              <a:cs typeface="Arial" panose="020B0604020202020204" pitchFamily="34" charset="0"/>
            </a:endParaRPr>
          </a:p>
          <a:p>
            <a:pPr algn="ctr"/>
            <a:r>
              <a:rPr lang="en-US" sz="3800" dirty="0">
                <a:solidFill>
                  <a:srgbClr val="222222"/>
                </a:solidFill>
                <a:latin typeface="Palatino Linotype" panose="02040502050505030304" pitchFamily="18" charset="0"/>
                <a:ea typeface="Calibri" panose="020F0502020204030204" pitchFamily="34" charset="0"/>
                <a:cs typeface="Arial" panose="020B0604020202020204" pitchFamily="34" charset="0"/>
              </a:rPr>
              <a:t>You have to come down the mountain of Chemosh and go back to the temple of Yahweh. Otherwise whatever you do, Chemosh will destroy you, he will eat you alive</a:t>
            </a:r>
            <a:endParaRPr lang="en-US" sz="3800" dirty="0"/>
          </a:p>
        </p:txBody>
      </p:sp>
    </p:spTree>
    <p:extLst>
      <p:ext uri="{BB962C8B-B14F-4D97-AF65-F5344CB8AC3E}">
        <p14:creationId xmlns:p14="http://schemas.microsoft.com/office/powerpoint/2010/main" val="2163495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C5FE069-74F7-4EF2-84B0-34224851CA07}"/>
              </a:ext>
            </a:extLst>
          </p:cNvPr>
          <p:cNvSpPr>
            <a:spLocks noGrp="1"/>
          </p:cNvSpPr>
          <p:nvPr>
            <p:ph type="sldNum" sz="quarter" idx="12"/>
          </p:nvPr>
        </p:nvSpPr>
        <p:spPr/>
        <p:txBody>
          <a:bodyPr/>
          <a:lstStyle/>
          <a:p>
            <a:fld id="{FC749032-2A07-4AE8-BA90-74324CAE0C87}" type="slidenum">
              <a:rPr lang="en-US" smtClean="0"/>
              <a:t>53</a:t>
            </a:fld>
            <a:endParaRPr lang="en-US"/>
          </a:p>
        </p:txBody>
      </p:sp>
      <p:sp>
        <p:nvSpPr>
          <p:cNvPr id="3" name="Rectangle 2">
            <a:extLst>
              <a:ext uri="{FF2B5EF4-FFF2-40B4-BE49-F238E27FC236}">
                <a16:creationId xmlns:a16="http://schemas.microsoft.com/office/drawing/2014/main" id="{645F49C1-32CF-476D-9DF3-0279219FA999}"/>
              </a:ext>
            </a:extLst>
          </p:cNvPr>
          <p:cNvSpPr/>
          <p:nvPr/>
        </p:nvSpPr>
        <p:spPr>
          <a:xfrm>
            <a:off x="69011" y="379562"/>
            <a:ext cx="12122989" cy="5994718"/>
          </a:xfrm>
          <a:prstGeom prst="rect">
            <a:avLst/>
          </a:prstGeom>
        </p:spPr>
        <p:txBody>
          <a:bodyPr wrap="square">
            <a:spAutoFit/>
          </a:bodyPr>
          <a:lstStyle/>
          <a:p>
            <a:pPr marL="342900" marR="0" lvl="0" indent="-342900" algn="ctr">
              <a:lnSpc>
                <a:spcPct val="107000"/>
              </a:lnSpc>
              <a:spcBef>
                <a:spcPts val="0"/>
              </a:spcBef>
              <a:spcAft>
                <a:spcPts val="0"/>
              </a:spcAft>
              <a:buClr>
                <a:srgbClr val="222222"/>
              </a:buClr>
              <a:buSzPts val="1400"/>
              <a:buFont typeface="Arial" panose="020B0604020202020204" pitchFamily="34" charset="0"/>
              <a:buAutoNum type="alphaLcParenR"/>
            </a:pPr>
            <a:r>
              <a:rPr lang="en-US" sz="3600" dirty="0">
                <a:solidFill>
                  <a:srgbClr val="222222"/>
                </a:solidFill>
                <a:latin typeface="Palatino Linotype" panose="02040502050505030304" pitchFamily="18" charset="0"/>
                <a:ea typeface="Calibri" panose="020F0502020204030204" pitchFamily="34" charset="0"/>
                <a:cs typeface="Arial" panose="020B0604020202020204" pitchFamily="34" charset="0"/>
              </a:rPr>
              <a:t>Regardless who you are, what school you went to, what church you go to, Chemosh will eat you alive unless you come down his mountain and raise your vibe to Yahweh.</a:t>
            </a:r>
            <a:endParaRPr lang="en-US" sz="3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romanUcPeriod"/>
            </a:pPr>
            <a:r>
              <a:rPr lang="en-US" sz="3600" dirty="0">
                <a:latin typeface="Palatino Linotype" panose="02040502050505030304" pitchFamily="18" charset="0"/>
                <a:ea typeface="Calibri" panose="020F0502020204030204" pitchFamily="34" charset="0"/>
                <a:cs typeface="Arial" panose="020B0604020202020204" pitchFamily="34" charset="0"/>
              </a:rPr>
              <a:t>It is all about your mind, are you using the left or the right one?</a:t>
            </a:r>
            <a:endParaRPr lang="en-US" sz="3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UcPeriod"/>
            </a:pPr>
            <a:r>
              <a:rPr lang="en-US" sz="3600" dirty="0">
                <a:latin typeface="Palatino Linotype" panose="02040502050505030304" pitchFamily="18" charset="0"/>
                <a:ea typeface="Calibri" panose="020F0502020204030204" pitchFamily="34" charset="0"/>
                <a:cs typeface="Arial" panose="020B0604020202020204" pitchFamily="34" charset="0"/>
              </a:rPr>
              <a:t>Using the left brain is to focus on your first 3 chakras and to use the right one is to overcome the 3 chakras and get higher until you reach your crown.</a:t>
            </a:r>
            <a:endParaRPr lang="en-US" sz="3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3600" dirty="0">
                <a:latin typeface="Palatino Linotype" panose="02040502050505030304" pitchFamily="18" charset="0"/>
                <a:ea typeface="Calibri" panose="020F0502020204030204" pitchFamily="34" charset="0"/>
                <a:cs typeface="Arial" panose="020B0604020202020204" pitchFamily="34" charset="0"/>
              </a:rPr>
              <a:t>From there you will eat from the tree of life that is in the paradise of Elohim.</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69629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1D4D6A-B5C5-4361-8675-645C7C7EB2FD}"/>
              </a:ext>
            </a:extLst>
          </p:cNvPr>
          <p:cNvSpPr>
            <a:spLocks noGrp="1"/>
          </p:cNvSpPr>
          <p:nvPr>
            <p:ph type="sldNum" sz="quarter" idx="12"/>
          </p:nvPr>
        </p:nvSpPr>
        <p:spPr/>
        <p:txBody>
          <a:bodyPr/>
          <a:lstStyle/>
          <a:p>
            <a:fld id="{FC749032-2A07-4AE8-BA90-74324CAE0C87}" type="slidenum">
              <a:rPr lang="en-US" smtClean="0"/>
              <a:t>54</a:t>
            </a:fld>
            <a:endParaRPr lang="en-US"/>
          </a:p>
        </p:txBody>
      </p:sp>
      <p:sp>
        <p:nvSpPr>
          <p:cNvPr id="3" name="Rectangle 2">
            <a:extLst>
              <a:ext uri="{FF2B5EF4-FFF2-40B4-BE49-F238E27FC236}">
                <a16:creationId xmlns:a16="http://schemas.microsoft.com/office/drawing/2014/main" id="{52EC05D0-CCCA-41CF-9899-F8B292AE5C48}"/>
              </a:ext>
            </a:extLst>
          </p:cNvPr>
          <p:cNvSpPr/>
          <p:nvPr/>
        </p:nvSpPr>
        <p:spPr>
          <a:xfrm>
            <a:off x="0" y="362308"/>
            <a:ext cx="12192000" cy="6555641"/>
          </a:xfrm>
          <a:prstGeom prst="rect">
            <a:avLst/>
          </a:prstGeom>
        </p:spPr>
        <p:txBody>
          <a:bodyPr wrap="square">
            <a:spAutoFit/>
          </a:bodyPr>
          <a:lstStyle/>
          <a:p>
            <a:pPr algn="ctr"/>
            <a:r>
              <a:rPr lang="en-US" sz="4200" dirty="0">
                <a:latin typeface="Palatino Linotype" panose="02040502050505030304" pitchFamily="18" charset="0"/>
                <a:ea typeface="Calibri" panose="020F0502020204030204" pitchFamily="34" charset="0"/>
                <a:cs typeface="Arial" panose="020B0604020202020204" pitchFamily="34" charset="0"/>
              </a:rPr>
              <a:t>Let’s read </a:t>
            </a:r>
            <a:r>
              <a:rPr lang="en-US" sz="42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1 Kings 11:11 </a:t>
            </a:r>
            <a:r>
              <a:rPr lang="en-US" sz="4200" b="1" baseline="30000" dirty="0">
                <a:solidFill>
                  <a:srgbClr val="FF0000"/>
                </a:solidFill>
                <a:latin typeface="Palatino Linotype" panose="02040502050505030304" pitchFamily="18" charset="0"/>
                <a:ea typeface="Calibri" panose="020F0502020204030204" pitchFamily="34" charset="0"/>
              </a:rPr>
              <a:t> </a:t>
            </a:r>
            <a:r>
              <a:rPr lang="en-US" sz="42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so the Yahweh told Solomon, “Because you have done this and haven’t kept my covenant and statutes that I commanded you, I’m going to tear the kingdom from you and give it to your servant-</a:t>
            </a:r>
            <a:r>
              <a:rPr lang="en-US" sz="4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Et Yahweh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dit</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à Salomon: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Puisque</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tu</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as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agi</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de la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sorte</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et que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tu</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n'as</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point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observé</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mon alliance et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mes</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lois</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que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je</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t'avais</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prescrites</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je</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déchirerai</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le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royaume</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de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dessus</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toi</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et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je</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le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donnerai</a:t>
            </a:r>
            <a:r>
              <a:rPr lang="en-US" sz="4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à ton </a:t>
            </a:r>
            <a:r>
              <a:rPr lang="en-US" sz="4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serviteur</a:t>
            </a:r>
            <a:endParaRPr lang="en-US" sz="4200" b="1" dirty="0">
              <a:solidFill>
                <a:srgbClr val="0070C0"/>
              </a:solidFill>
              <a:latin typeface="Palatino Linotype" panose="02040502050505030304" pitchFamily="18" charset="0"/>
            </a:endParaRPr>
          </a:p>
        </p:txBody>
      </p:sp>
    </p:spTree>
    <p:extLst>
      <p:ext uri="{BB962C8B-B14F-4D97-AF65-F5344CB8AC3E}">
        <p14:creationId xmlns:p14="http://schemas.microsoft.com/office/powerpoint/2010/main" val="21800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1F76C20-F846-4B64-8FBF-F894887FC651}"/>
              </a:ext>
            </a:extLst>
          </p:cNvPr>
          <p:cNvSpPr>
            <a:spLocks noGrp="1"/>
          </p:cNvSpPr>
          <p:nvPr>
            <p:ph type="sldNum" sz="quarter" idx="12"/>
          </p:nvPr>
        </p:nvSpPr>
        <p:spPr/>
        <p:txBody>
          <a:bodyPr/>
          <a:lstStyle/>
          <a:p>
            <a:fld id="{FC749032-2A07-4AE8-BA90-74324CAE0C87}" type="slidenum">
              <a:rPr lang="en-US" smtClean="0"/>
              <a:t>55</a:t>
            </a:fld>
            <a:endParaRPr lang="en-US"/>
          </a:p>
        </p:txBody>
      </p:sp>
      <p:sp>
        <p:nvSpPr>
          <p:cNvPr id="3" name="Rectangle 2">
            <a:extLst>
              <a:ext uri="{FF2B5EF4-FFF2-40B4-BE49-F238E27FC236}">
                <a16:creationId xmlns:a16="http://schemas.microsoft.com/office/drawing/2014/main" id="{3C510E83-8DF5-4570-8E3E-23336A35C2FD}"/>
              </a:ext>
            </a:extLst>
          </p:cNvPr>
          <p:cNvSpPr/>
          <p:nvPr/>
        </p:nvSpPr>
        <p:spPr>
          <a:xfrm>
            <a:off x="0" y="379562"/>
            <a:ext cx="12192000" cy="6310958"/>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SzPts val="1100"/>
              <a:buFont typeface="Verdana" panose="020B0604030504040204" pitchFamily="34" charset="0"/>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How many times have you heard a king becomes the servant of his servant?</a:t>
            </a:r>
            <a:endParaRPr lang="en-US" sz="4800" dirty="0">
              <a:latin typeface="Palatino Linotype" panose="02040502050505030304" pitchFamily="18"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SzPts val="1100"/>
              <a:buFont typeface="Verdana" panose="020B0604030504040204" pitchFamily="34" charset="0"/>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Never, because it is an allegory about you and your obsession to this world.</a:t>
            </a:r>
            <a:endParaRPr lang="en-US" sz="4800" dirty="0">
              <a:latin typeface="Palatino Linotype" panose="02040502050505030304" pitchFamily="18"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Solomon is you, the temple is your attention to the spiritual world, (your high consciousness) and Chemosh is your low vibration (the obsession of this world)</a:t>
            </a:r>
            <a:endParaRPr lang="en-US" sz="4800" dirty="0">
              <a:latin typeface="Palatino Linotype" panose="02040502050505030304" pitchFamily="18" charset="0"/>
            </a:endParaRPr>
          </a:p>
        </p:txBody>
      </p:sp>
    </p:spTree>
    <p:extLst>
      <p:ext uri="{BB962C8B-B14F-4D97-AF65-F5344CB8AC3E}">
        <p14:creationId xmlns:p14="http://schemas.microsoft.com/office/powerpoint/2010/main" val="1339554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5C3134C-9A72-4942-8D75-EF1F98E44278}"/>
              </a:ext>
            </a:extLst>
          </p:cNvPr>
          <p:cNvSpPr>
            <a:spLocks noGrp="1"/>
          </p:cNvSpPr>
          <p:nvPr>
            <p:ph type="sldNum" sz="quarter" idx="12"/>
          </p:nvPr>
        </p:nvSpPr>
        <p:spPr/>
        <p:txBody>
          <a:bodyPr/>
          <a:lstStyle/>
          <a:p>
            <a:fld id="{FC749032-2A07-4AE8-BA90-74324CAE0C87}" type="slidenum">
              <a:rPr lang="en-US" smtClean="0"/>
              <a:t>56</a:t>
            </a:fld>
            <a:endParaRPr lang="en-US"/>
          </a:p>
        </p:txBody>
      </p:sp>
      <p:sp>
        <p:nvSpPr>
          <p:cNvPr id="3" name="Rectangle 2">
            <a:extLst>
              <a:ext uri="{FF2B5EF4-FFF2-40B4-BE49-F238E27FC236}">
                <a16:creationId xmlns:a16="http://schemas.microsoft.com/office/drawing/2014/main" id="{72B266E0-781D-418F-8F11-A7AA703E3365}"/>
              </a:ext>
            </a:extLst>
          </p:cNvPr>
          <p:cNvSpPr/>
          <p:nvPr/>
        </p:nvSpPr>
        <p:spPr>
          <a:xfrm>
            <a:off x="0" y="370937"/>
            <a:ext cx="12192000" cy="631095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4800" dirty="0">
                <a:latin typeface="Palatino Linotype" panose="02040502050505030304" pitchFamily="18" charset="0"/>
                <a:ea typeface="Calibri" panose="020F0502020204030204" pitchFamily="34" charset="0"/>
                <a:cs typeface="Arial" panose="020B0604020202020204" pitchFamily="34" charset="0"/>
              </a:rPr>
              <a:t>The point of this story is that when you give your mind over to the glory and the beauty of divine meditation will give you good things.</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Before you say you want something, it was already prepared for you. The second you simply say you want something, it will be provided to you shortly</a:t>
            </a:r>
            <a:endParaRPr lang="en-US" sz="4800" dirty="0"/>
          </a:p>
        </p:txBody>
      </p:sp>
    </p:spTree>
    <p:extLst>
      <p:ext uri="{BB962C8B-B14F-4D97-AF65-F5344CB8AC3E}">
        <p14:creationId xmlns:p14="http://schemas.microsoft.com/office/powerpoint/2010/main" val="408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F9F88D-5B04-4A05-A524-BBF8CAC5EAD9}"/>
              </a:ext>
            </a:extLst>
          </p:cNvPr>
          <p:cNvSpPr>
            <a:spLocks noGrp="1"/>
          </p:cNvSpPr>
          <p:nvPr>
            <p:ph type="sldNum" sz="quarter" idx="12"/>
          </p:nvPr>
        </p:nvSpPr>
        <p:spPr/>
        <p:txBody>
          <a:bodyPr/>
          <a:lstStyle/>
          <a:p>
            <a:fld id="{FC749032-2A07-4AE8-BA90-74324CAE0C87}" type="slidenum">
              <a:rPr lang="en-US" smtClean="0"/>
              <a:t>57</a:t>
            </a:fld>
            <a:endParaRPr lang="en-US"/>
          </a:p>
        </p:txBody>
      </p:sp>
      <p:sp>
        <p:nvSpPr>
          <p:cNvPr id="3" name="Rectangle 2">
            <a:extLst>
              <a:ext uri="{FF2B5EF4-FFF2-40B4-BE49-F238E27FC236}">
                <a16:creationId xmlns:a16="http://schemas.microsoft.com/office/drawing/2014/main" id="{C429A0E1-B41D-4C22-A50F-ED55A4F8A7C7}"/>
              </a:ext>
            </a:extLst>
          </p:cNvPr>
          <p:cNvSpPr/>
          <p:nvPr/>
        </p:nvSpPr>
        <p:spPr>
          <a:xfrm>
            <a:off x="0" y="1802920"/>
            <a:ext cx="12192000" cy="3046988"/>
          </a:xfrm>
          <a:prstGeom prst="rect">
            <a:avLst/>
          </a:prstGeom>
        </p:spPr>
        <p:txBody>
          <a:bodyPr wrap="square">
            <a:spAutoFit/>
          </a:bodyPr>
          <a:lstStyle/>
          <a:p>
            <a:pPr algn="ctr"/>
            <a:r>
              <a:rPr lang="fr-FR" sz="9600" b="1" dirty="0">
                <a:latin typeface="Palatino Linotype" panose="02040502050505030304" pitchFamily="18" charset="0"/>
                <a:ea typeface="Calibri" panose="020F0502020204030204" pitchFamily="34" charset="0"/>
                <a:cs typeface="Arial" panose="020B0604020202020204" pitchFamily="34" charset="0"/>
              </a:rPr>
              <a:t>May Yahweh </a:t>
            </a:r>
          </a:p>
          <a:p>
            <a:pPr algn="ctr"/>
            <a:r>
              <a:rPr lang="fr-FR" sz="9600" b="1" dirty="0" err="1">
                <a:latin typeface="Palatino Linotype" panose="02040502050505030304" pitchFamily="18" charset="0"/>
                <a:ea typeface="Calibri" panose="020F0502020204030204" pitchFamily="34" charset="0"/>
                <a:cs typeface="Arial" panose="020B0604020202020204" pitchFamily="34" charset="0"/>
              </a:rPr>
              <a:t>Bless</a:t>
            </a:r>
            <a:r>
              <a:rPr lang="fr-FR" sz="9600" b="1" dirty="0">
                <a:latin typeface="Palatino Linotype" panose="02040502050505030304" pitchFamily="18" charset="0"/>
                <a:ea typeface="Calibri" panose="020F0502020204030204" pitchFamily="34" charset="0"/>
                <a:cs typeface="Arial" panose="020B0604020202020204" pitchFamily="34" charset="0"/>
              </a:rPr>
              <a:t> You All</a:t>
            </a:r>
            <a:endParaRPr lang="en-US" sz="9600" dirty="0"/>
          </a:p>
        </p:txBody>
      </p:sp>
    </p:spTree>
    <p:extLst>
      <p:ext uri="{BB962C8B-B14F-4D97-AF65-F5344CB8AC3E}">
        <p14:creationId xmlns:p14="http://schemas.microsoft.com/office/powerpoint/2010/main" val="3675835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C70CA0B-9162-4456-A96F-762D768D8744}"/>
              </a:ext>
            </a:extLst>
          </p:cNvPr>
          <p:cNvSpPr>
            <a:spLocks noGrp="1"/>
          </p:cNvSpPr>
          <p:nvPr>
            <p:ph type="sldNum" sz="quarter" idx="12"/>
          </p:nvPr>
        </p:nvSpPr>
        <p:spPr/>
        <p:txBody>
          <a:bodyPr/>
          <a:lstStyle/>
          <a:p>
            <a:fld id="{FC749032-2A07-4AE8-BA90-74324CAE0C87}" type="slidenum">
              <a:rPr lang="en-US" smtClean="0"/>
              <a:t>6</a:t>
            </a:fld>
            <a:endParaRPr lang="en-US"/>
          </a:p>
        </p:txBody>
      </p:sp>
      <p:sp>
        <p:nvSpPr>
          <p:cNvPr id="3" name="Rectangle 2">
            <a:extLst>
              <a:ext uri="{FF2B5EF4-FFF2-40B4-BE49-F238E27FC236}">
                <a16:creationId xmlns:a16="http://schemas.microsoft.com/office/drawing/2014/main" id="{924217D0-DE49-4EF4-97CC-9B0A2DC1BD5A}"/>
              </a:ext>
            </a:extLst>
          </p:cNvPr>
          <p:cNvSpPr/>
          <p:nvPr/>
        </p:nvSpPr>
        <p:spPr>
          <a:xfrm>
            <a:off x="0" y="284672"/>
            <a:ext cx="12192000" cy="5632311"/>
          </a:xfrm>
          <a:prstGeom prst="rect">
            <a:avLst/>
          </a:prstGeom>
        </p:spPr>
        <p:txBody>
          <a:bodyPr wrap="square">
            <a:spAutoFit/>
          </a:bodyPr>
          <a:lstStyle/>
          <a:p>
            <a:pPr algn="ctr"/>
            <a:r>
              <a:rPr lang="en-US" sz="6000" dirty="0">
                <a:latin typeface="Palatino Linotype" panose="02040502050505030304" pitchFamily="18" charset="0"/>
                <a:ea typeface="Calibri" panose="020F0502020204030204" pitchFamily="34" charset="0"/>
                <a:cs typeface="Arial" panose="020B0604020202020204" pitchFamily="34" charset="0"/>
              </a:rPr>
              <a:t>Right away we have an understanding, this represents each of the mind where the wars rage the temple will never be constructed within, but where there is peace, the temple can be</a:t>
            </a:r>
            <a:endParaRPr lang="en-US" sz="6000" dirty="0"/>
          </a:p>
        </p:txBody>
      </p:sp>
    </p:spTree>
    <p:extLst>
      <p:ext uri="{BB962C8B-B14F-4D97-AF65-F5344CB8AC3E}">
        <p14:creationId xmlns:p14="http://schemas.microsoft.com/office/powerpoint/2010/main" val="207794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B77E8F-D97C-4D98-9DA1-2BB6602C984E}"/>
              </a:ext>
            </a:extLst>
          </p:cNvPr>
          <p:cNvSpPr>
            <a:spLocks noGrp="1"/>
          </p:cNvSpPr>
          <p:nvPr>
            <p:ph type="sldNum" sz="quarter" idx="12"/>
          </p:nvPr>
        </p:nvSpPr>
        <p:spPr/>
        <p:txBody>
          <a:bodyPr/>
          <a:lstStyle/>
          <a:p>
            <a:fld id="{FC749032-2A07-4AE8-BA90-74324CAE0C87}" type="slidenum">
              <a:rPr lang="en-US" smtClean="0"/>
              <a:t>7</a:t>
            </a:fld>
            <a:endParaRPr lang="en-US"/>
          </a:p>
        </p:txBody>
      </p:sp>
      <p:sp>
        <p:nvSpPr>
          <p:cNvPr id="3" name="Rectangle 2">
            <a:extLst>
              <a:ext uri="{FF2B5EF4-FFF2-40B4-BE49-F238E27FC236}">
                <a16:creationId xmlns:a16="http://schemas.microsoft.com/office/drawing/2014/main" id="{D235879C-76A7-487C-B4D5-A94045D9288E}"/>
              </a:ext>
            </a:extLst>
          </p:cNvPr>
          <p:cNvSpPr/>
          <p:nvPr/>
        </p:nvSpPr>
        <p:spPr>
          <a:xfrm>
            <a:off x="146649" y="319177"/>
            <a:ext cx="12045351" cy="627819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5400" dirty="0">
                <a:latin typeface="Palatino Linotype" panose="02040502050505030304" pitchFamily="18" charset="0"/>
                <a:ea typeface="Calibri" panose="020F0502020204030204" pitchFamily="34" charset="0"/>
                <a:cs typeface="Arial" panose="020B0604020202020204" pitchFamily="34" charset="0"/>
              </a:rPr>
              <a:t>Solomon is a part of us that is very interesting, because after he built the temple, he became very distracted by many other things.</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He became distracted by physical things around him. And he turned away from the temple.</a:t>
            </a:r>
            <a:endParaRPr lang="en-US" sz="5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7144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EED7E8-A5F0-481D-BB18-259D81EA1BEC}"/>
              </a:ext>
            </a:extLst>
          </p:cNvPr>
          <p:cNvSpPr>
            <a:spLocks noGrp="1"/>
          </p:cNvSpPr>
          <p:nvPr>
            <p:ph type="sldNum" sz="quarter" idx="12"/>
          </p:nvPr>
        </p:nvSpPr>
        <p:spPr/>
        <p:txBody>
          <a:bodyPr/>
          <a:lstStyle/>
          <a:p>
            <a:fld id="{FC749032-2A07-4AE8-BA90-74324CAE0C87}" type="slidenum">
              <a:rPr lang="en-US" smtClean="0"/>
              <a:t>8</a:t>
            </a:fld>
            <a:endParaRPr lang="en-US"/>
          </a:p>
        </p:txBody>
      </p:sp>
      <p:sp>
        <p:nvSpPr>
          <p:cNvPr id="3" name="Rectangle 2">
            <a:extLst>
              <a:ext uri="{FF2B5EF4-FFF2-40B4-BE49-F238E27FC236}">
                <a16:creationId xmlns:a16="http://schemas.microsoft.com/office/drawing/2014/main" id="{5E59E2C1-FD67-4044-908C-FA97C1370425}"/>
              </a:ext>
            </a:extLst>
          </p:cNvPr>
          <p:cNvSpPr/>
          <p:nvPr/>
        </p:nvSpPr>
        <p:spPr>
          <a:xfrm>
            <a:off x="60385" y="319176"/>
            <a:ext cx="12131615" cy="5909310"/>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We all desire to have things, but when we depend on our lower selves then, we are Solomon and suddenly even though we built the temple, we are too busy for it. We forget where it is, and even we know where it is, but we are too busy to go there</a:t>
            </a:r>
            <a:endParaRPr lang="en-US" sz="5400" dirty="0"/>
          </a:p>
        </p:txBody>
      </p:sp>
    </p:spTree>
    <p:extLst>
      <p:ext uri="{BB962C8B-B14F-4D97-AF65-F5344CB8AC3E}">
        <p14:creationId xmlns:p14="http://schemas.microsoft.com/office/powerpoint/2010/main" val="1868605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5682CA-926E-4B5B-912B-9F009C1BE3DB}"/>
              </a:ext>
            </a:extLst>
          </p:cNvPr>
          <p:cNvSpPr>
            <a:spLocks noGrp="1"/>
          </p:cNvSpPr>
          <p:nvPr>
            <p:ph type="sldNum" sz="quarter" idx="12"/>
          </p:nvPr>
        </p:nvSpPr>
        <p:spPr/>
        <p:txBody>
          <a:bodyPr/>
          <a:lstStyle/>
          <a:p>
            <a:fld id="{FC749032-2A07-4AE8-BA90-74324CAE0C87}" type="slidenum">
              <a:rPr lang="en-US" smtClean="0"/>
              <a:t>9</a:t>
            </a:fld>
            <a:endParaRPr lang="en-US"/>
          </a:p>
        </p:txBody>
      </p:sp>
      <p:sp>
        <p:nvSpPr>
          <p:cNvPr id="3" name="Rectangle 2">
            <a:extLst>
              <a:ext uri="{FF2B5EF4-FFF2-40B4-BE49-F238E27FC236}">
                <a16:creationId xmlns:a16="http://schemas.microsoft.com/office/drawing/2014/main" id="{EC71E965-9C24-4B04-8B56-E5B0AF626E07}"/>
              </a:ext>
            </a:extLst>
          </p:cNvPr>
          <p:cNvSpPr/>
          <p:nvPr/>
        </p:nvSpPr>
        <p:spPr>
          <a:xfrm>
            <a:off x="120770" y="345057"/>
            <a:ext cx="12071230" cy="6740307"/>
          </a:xfrm>
          <a:prstGeom prst="rect">
            <a:avLst/>
          </a:prstGeom>
        </p:spPr>
        <p:txBody>
          <a:bodyPr wrap="square">
            <a:spAutoFit/>
          </a:bodyPr>
          <a:lstStyle/>
          <a:p>
            <a:pPr algn="ctr"/>
            <a:r>
              <a:rPr lang="en-US" sz="7200" dirty="0">
                <a:latin typeface="Palatino Linotype" panose="02040502050505030304" pitchFamily="18" charset="0"/>
                <a:ea typeface="Calibri" panose="020F0502020204030204" pitchFamily="34" charset="0"/>
                <a:cs typeface="Arial" panose="020B0604020202020204" pitchFamily="34" charset="0"/>
              </a:rPr>
              <a:t>For instance, we have prayer meeting only one hour on Friday, people are too busy to come because they have too many other things to care for</a:t>
            </a:r>
            <a:endParaRPr lang="en-US" sz="7200" dirty="0"/>
          </a:p>
        </p:txBody>
      </p:sp>
    </p:spTree>
    <p:extLst>
      <p:ext uri="{BB962C8B-B14F-4D97-AF65-F5344CB8AC3E}">
        <p14:creationId xmlns:p14="http://schemas.microsoft.com/office/powerpoint/2010/main" val="473703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Yellow banded design presentation (widescreen)</Template>
  <TotalTime>0</TotalTime>
  <Words>2381</Words>
  <Application>Microsoft Office PowerPoint</Application>
  <PresentationFormat>Widescreen</PresentationFormat>
  <Paragraphs>178</Paragraphs>
  <Slides>57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Arial</vt:lpstr>
      <vt:lpstr>Book Antiqua</vt:lpstr>
      <vt:lpstr>Calibri</vt:lpstr>
      <vt:lpstr>Palatino Linotype</vt:lpstr>
      <vt:lpstr>Times New Roman</vt:lpstr>
      <vt:lpstr>Verdana</vt:lpstr>
      <vt:lpstr>Banded Design Yellow 16x9</vt:lpstr>
      <vt:lpstr>Material mind and spiritual mind Lower chakra and higher chakra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2017-10-15T08:14:30Z</dcterms:created>
  <dcterms:modified xsi:type="dcterms:W3CDTF">2017-10-22T09:34:45Z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