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76" r:id="rId30"/>
    <p:sldId id="286" r:id="rId31"/>
    <p:sldId id="287" r:id="rId32"/>
    <p:sldId id="288" r:id="rId33"/>
    <p:sldId id="289" r:id="rId34"/>
    <p:sldId id="290" r:id="rId35"/>
    <p:sldId id="291" r:id="rId36"/>
    <p:sldId id="292" r:id="rId37"/>
    <p:sldId id="293" r:id="rId38"/>
    <p:sldId id="294" r:id="rId39"/>
    <p:sldId id="295" r:id="rId40"/>
    <p:sldId id="296" r:id="rId41"/>
    <p:sldId id="28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34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10/7/2017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10/7/2017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10/7/2017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10/7/2017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10/7/2017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2590" y="1449238"/>
            <a:ext cx="9420044" cy="3416060"/>
          </a:xfrm>
        </p:spPr>
        <p:txBody>
          <a:bodyPr/>
          <a:lstStyle/>
          <a:p>
            <a:r>
              <a:rPr lang="en-US" dirty="0">
                <a:solidFill>
                  <a:srgbClr val="0070C0"/>
                </a:solidFill>
              </a:rPr>
              <a:t>The meaning of 666 </a:t>
            </a:r>
            <a:br>
              <a:rPr lang="en-US" dirty="0">
                <a:solidFill>
                  <a:srgbClr val="0070C0"/>
                </a:solidFill>
              </a:rPr>
            </a:br>
            <a:r>
              <a:rPr lang="en-US" dirty="0">
                <a:solidFill>
                  <a:srgbClr val="0070C0"/>
                </a:solidFill>
              </a:rPr>
              <a:t>and 144,000 in the bible</a:t>
            </a:r>
          </a:p>
        </p:txBody>
      </p:sp>
    </p:spTree>
    <p:extLst>
      <p:ext uri="{BB962C8B-B14F-4D97-AF65-F5344CB8AC3E}">
        <p14:creationId xmlns:p14="http://schemas.microsoft.com/office/powerpoint/2010/main" val="294290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1268" y="-1"/>
            <a:ext cx="11024558" cy="6863417"/>
          </a:xfrm>
          <a:prstGeom prst="rect">
            <a:avLst/>
          </a:prstGeom>
        </p:spPr>
        <p:txBody>
          <a:bodyPr wrap="square">
            <a:spAutoFit/>
          </a:bodyPr>
          <a:lstStyle/>
          <a:p>
            <a:pPr algn="ctr"/>
            <a:r>
              <a:rPr lang="en-US" sz="4400" b="1" dirty="0">
                <a:solidFill>
                  <a:srgbClr val="00B050"/>
                </a:solidFill>
                <a:latin typeface="Palatino Linotype" panose="02040502050505030304" pitchFamily="18" charset="0"/>
              </a:rPr>
              <a:t>John 21: 6 He told them, “Throw the net on the right hand side of the boat, and you’ll catch some.” So they threw it out and were unable to haul it in because it was so full of fish</a:t>
            </a:r>
          </a:p>
          <a:p>
            <a:pPr algn="ctr"/>
            <a:r>
              <a:rPr lang="en-US" sz="4400" b="1" dirty="0">
                <a:solidFill>
                  <a:srgbClr val="0070C0"/>
                </a:solidFill>
                <a:latin typeface="Palatino Linotype" panose="02040502050505030304" pitchFamily="18" charset="0"/>
              </a:rPr>
              <a:t>Jean 21:6 Il </a:t>
            </a:r>
            <a:r>
              <a:rPr lang="en-US" sz="4400" b="1" dirty="0" err="1">
                <a:solidFill>
                  <a:srgbClr val="0070C0"/>
                </a:solidFill>
                <a:latin typeface="Palatino Linotype" panose="02040502050505030304" pitchFamily="18" charset="0"/>
              </a:rPr>
              <a:t>leur</a:t>
            </a:r>
            <a:r>
              <a:rPr lang="en-US" sz="4400" b="1" dirty="0">
                <a:solidFill>
                  <a:srgbClr val="0070C0"/>
                </a:solidFill>
                <a:latin typeface="Palatino Linotype" panose="02040502050505030304" pitchFamily="18" charset="0"/>
              </a:rPr>
              <a:t> </a:t>
            </a:r>
            <a:r>
              <a:rPr lang="en-US" sz="4400" b="1" dirty="0" err="1">
                <a:solidFill>
                  <a:srgbClr val="0070C0"/>
                </a:solidFill>
                <a:latin typeface="Palatino Linotype" panose="02040502050505030304" pitchFamily="18" charset="0"/>
              </a:rPr>
              <a:t>dit</a:t>
            </a:r>
            <a:r>
              <a:rPr lang="en-US" sz="4400" b="1" dirty="0">
                <a:solidFill>
                  <a:srgbClr val="0070C0"/>
                </a:solidFill>
                <a:latin typeface="Palatino Linotype" panose="02040502050505030304" pitchFamily="18" charset="0"/>
              </a:rPr>
              <a:t>: </a:t>
            </a:r>
            <a:r>
              <a:rPr lang="en-US" sz="4400" b="1" dirty="0" err="1">
                <a:solidFill>
                  <a:srgbClr val="0070C0"/>
                </a:solidFill>
                <a:latin typeface="Palatino Linotype" panose="02040502050505030304" pitchFamily="18" charset="0"/>
              </a:rPr>
              <a:t>Jetez</a:t>
            </a:r>
            <a:r>
              <a:rPr lang="en-US" sz="4400" b="1" dirty="0">
                <a:solidFill>
                  <a:srgbClr val="0070C0"/>
                </a:solidFill>
                <a:latin typeface="Palatino Linotype" panose="02040502050505030304" pitchFamily="18" charset="0"/>
              </a:rPr>
              <a:t> le filet du </a:t>
            </a:r>
            <a:r>
              <a:rPr lang="en-US" sz="4400" b="1" dirty="0" err="1">
                <a:solidFill>
                  <a:srgbClr val="0070C0"/>
                </a:solidFill>
                <a:latin typeface="Palatino Linotype" panose="02040502050505030304" pitchFamily="18" charset="0"/>
              </a:rPr>
              <a:t>côté</a:t>
            </a:r>
            <a:r>
              <a:rPr lang="en-US" sz="4400" b="1" dirty="0">
                <a:solidFill>
                  <a:srgbClr val="0070C0"/>
                </a:solidFill>
                <a:latin typeface="Palatino Linotype" panose="02040502050505030304" pitchFamily="18" charset="0"/>
              </a:rPr>
              <a:t> droit de la </a:t>
            </a:r>
            <a:r>
              <a:rPr lang="en-US" sz="4400" b="1" dirty="0" err="1">
                <a:solidFill>
                  <a:srgbClr val="0070C0"/>
                </a:solidFill>
                <a:latin typeface="Palatino Linotype" panose="02040502050505030304" pitchFamily="18" charset="0"/>
              </a:rPr>
              <a:t>barque</a:t>
            </a:r>
            <a:r>
              <a:rPr lang="en-US" sz="4400" b="1" dirty="0">
                <a:solidFill>
                  <a:srgbClr val="0070C0"/>
                </a:solidFill>
                <a:latin typeface="Palatino Linotype" panose="02040502050505030304" pitchFamily="18" charset="0"/>
              </a:rPr>
              <a:t>, et </a:t>
            </a:r>
            <a:r>
              <a:rPr lang="en-US" sz="4400" b="1" dirty="0" err="1">
                <a:solidFill>
                  <a:srgbClr val="0070C0"/>
                </a:solidFill>
                <a:latin typeface="Palatino Linotype" panose="02040502050505030304" pitchFamily="18" charset="0"/>
              </a:rPr>
              <a:t>vous</a:t>
            </a:r>
            <a:r>
              <a:rPr lang="en-US" sz="4400" b="1" dirty="0">
                <a:solidFill>
                  <a:srgbClr val="0070C0"/>
                </a:solidFill>
                <a:latin typeface="Palatino Linotype" panose="02040502050505030304" pitchFamily="18" charset="0"/>
              </a:rPr>
              <a:t> </a:t>
            </a:r>
            <a:r>
              <a:rPr lang="en-US" sz="4400" b="1" dirty="0" err="1">
                <a:solidFill>
                  <a:srgbClr val="0070C0"/>
                </a:solidFill>
                <a:latin typeface="Palatino Linotype" panose="02040502050505030304" pitchFamily="18" charset="0"/>
              </a:rPr>
              <a:t>trouverez</a:t>
            </a:r>
            <a:r>
              <a:rPr lang="en-US" sz="4400" b="1" dirty="0">
                <a:solidFill>
                  <a:srgbClr val="0070C0"/>
                </a:solidFill>
                <a:latin typeface="Palatino Linotype" panose="02040502050505030304" pitchFamily="18" charset="0"/>
              </a:rPr>
              <a:t>. </a:t>
            </a:r>
            <a:r>
              <a:rPr lang="en-US" sz="4400" b="1" dirty="0" err="1">
                <a:solidFill>
                  <a:srgbClr val="0070C0"/>
                </a:solidFill>
                <a:latin typeface="Palatino Linotype" panose="02040502050505030304" pitchFamily="18" charset="0"/>
              </a:rPr>
              <a:t>Ils</a:t>
            </a:r>
            <a:r>
              <a:rPr lang="en-US" sz="4400" b="1" dirty="0">
                <a:solidFill>
                  <a:srgbClr val="0070C0"/>
                </a:solidFill>
                <a:latin typeface="Palatino Linotype" panose="02040502050505030304" pitchFamily="18" charset="0"/>
              </a:rPr>
              <a:t> le </a:t>
            </a:r>
            <a:r>
              <a:rPr lang="en-US" sz="4400" b="1" dirty="0" err="1">
                <a:solidFill>
                  <a:srgbClr val="0070C0"/>
                </a:solidFill>
                <a:latin typeface="Palatino Linotype" panose="02040502050505030304" pitchFamily="18" charset="0"/>
              </a:rPr>
              <a:t>jetèrent</a:t>
            </a:r>
            <a:r>
              <a:rPr lang="en-US" sz="4400" b="1" dirty="0">
                <a:solidFill>
                  <a:srgbClr val="0070C0"/>
                </a:solidFill>
                <a:latin typeface="Palatino Linotype" panose="02040502050505030304" pitchFamily="18" charset="0"/>
              </a:rPr>
              <a:t> </a:t>
            </a:r>
            <a:r>
              <a:rPr lang="en-US" sz="4400" b="1" dirty="0" err="1">
                <a:solidFill>
                  <a:srgbClr val="0070C0"/>
                </a:solidFill>
                <a:latin typeface="Palatino Linotype" panose="02040502050505030304" pitchFamily="18" charset="0"/>
              </a:rPr>
              <a:t>donc</a:t>
            </a:r>
            <a:r>
              <a:rPr lang="en-US" sz="4400" b="1" dirty="0">
                <a:solidFill>
                  <a:srgbClr val="0070C0"/>
                </a:solidFill>
                <a:latin typeface="Palatino Linotype" panose="02040502050505030304" pitchFamily="18" charset="0"/>
              </a:rPr>
              <a:t>, et </a:t>
            </a:r>
            <a:r>
              <a:rPr lang="en-US" sz="4400" b="1" dirty="0" err="1">
                <a:solidFill>
                  <a:srgbClr val="0070C0"/>
                </a:solidFill>
                <a:latin typeface="Palatino Linotype" panose="02040502050505030304" pitchFamily="18" charset="0"/>
              </a:rPr>
              <a:t>ils</a:t>
            </a:r>
            <a:r>
              <a:rPr lang="en-US" sz="4400" b="1" dirty="0">
                <a:solidFill>
                  <a:srgbClr val="0070C0"/>
                </a:solidFill>
                <a:latin typeface="Palatino Linotype" panose="02040502050505030304" pitchFamily="18" charset="0"/>
              </a:rPr>
              <a:t> ne </a:t>
            </a:r>
            <a:r>
              <a:rPr lang="en-US" sz="4400" b="1" dirty="0" err="1">
                <a:solidFill>
                  <a:srgbClr val="0070C0"/>
                </a:solidFill>
                <a:latin typeface="Palatino Linotype" panose="02040502050505030304" pitchFamily="18" charset="0"/>
              </a:rPr>
              <a:t>pouvaient</a:t>
            </a:r>
            <a:r>
              <a:rPr lang="en-US" sz="4400" b="1" dirty="0">
                <a:solidFill>
                  <a:srgbClr val="0070C0"/>
                </a:solidFill>
                <a:latin typeface="Palatino Linotype" panose="02040502050505030304" pitchFamily="18" charset="0"/>
              </a:rPr>
              <a:t> plus le </a:t>
            </a:r>
            <a:r>
              <a:rPr lang="en-US" sz="4400" b="1" dirty="0" err="1">
                <a:solidFill>
                  <a:srgbClr val="0070C0"/>
                </a:solidFill>
                <a:latin typeface="Palatino Linotype" panose="02040502050505030304" pitchFamily="18" charset="0"/>
              </a:rPr>
              <a:t>retirer</a:t>
            </a:r>
            <a:r>
              <a:rPr lang="en-US" sz="4400" b="1" dirty="0">
                <a:solidFill>
                  <a:srgbClr val="0070C0"/>
                </a:solidFill>
                <a:latin typeface="Palatino Linotype" panose="02040502050505030304" pitchFamily="18" charset="0"/>
              </a:rPr>
              <a:t>, à cause de la </a:t>
            </a:r>
            <a:r>
              <a:rPr lang="en-US" sz="4400" b="1" dirty="0" err="1">
                <a:solidFill>
                  <a:srgbClr val="0070C0"/>
                </a:solidFill>
                <a:latin typeface="Palatino Linotype" panose="02040502050505030304" pitchFamily="18" charset="0"/>
              </a:rPr>
              <a:t>grande</a:t>
            </a:r>
            <a:r>
              <a:rPr lang="en-US" sz="4400" b="1" dirty="0">
                <a:solidFill>
                  <a:srgbClr val="0070C0"/>
                </a:solidFill>
                <a:latin typeface="Palatino Linotype" panose="02040502050505030304" pitchFamily="18" charset="0"/>
              </a:rPr>
              <a:t> </a:t>
            </a:r>
            <a:r>
              <a:rPr lang="en-US" sz="4400" b="1" dirty="0" err="1">
                <a:solidFill>
                  <a:srgbClr val="0070C0"/>
                </a:solidFill>
                <a:latin typeface="Palatino Linotype" panose="02040502050505030304" pitchFamily="18" charset="0"/>
              </a:rPr>
              <a:t>quantité</a:t>
            </a:r>
            <a:r>
              <a:rPr lang="en-US" sz="4400" b="1" dirty="0">
                <a:solidFill>
                  <a:srgbClr val="0070C0"/>
                </a:solidFill>
                <a:latin typeface="Palatino Linotype" panose="02040502050505030304" pitchFamily="18" charset="0"/>
              </a:rPr>
              <a:t> de </a:t>
            </a:r>
            <a:r>
              <a:rPr lang="en-US" sz="4400" b="1" dirty="0" err="1">
                <a:solidFill>
                  <a:srgbClr val="0070C0"/>
                </a:solidFill>
                <a:latin typeface="Palatino Linotype" panose="02040502050505030304" pitchFamily="18" charset="0"/>
              </a:rPr>
              <a:t>poissons</a:t>
            </a:r>
            <a:endParaRPr lang="en-US" sz="4400" b="1" dirty="0">
              <a:solidFill>
                <a:srgbClr val="0070C0"/>
              </a:solidFill>
              <a:latin typeface="Palatino Linotype" panose="02040502050505030304" pitchFamily="18" charset="0"/>
            </a:endParaRPr>
          </a:p>
        </p:txBody>
      </p:sp>
    </p:spTree>
    <p:extLst>
      <p:ext uri="{BB962C8B-B14F-4D97-AF65-F5344CB8AC3E}">
        <p14:creationId xmlns:p14="http://schemas.microsoft.com/office/powerpoint/2010/main" val="1873543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7147" y="0"/>
            <a:ext cx="10998679" cy="6247864"/>
          </a:xfrm>
          <a:prstGeom prst="rect">
            <a:avLst/>
          </a:prstGeom>
        </p:spPr>
        <p:txBody>
          <a:bodyPr wrap="square">
            <a:spAutoFit/>
          </a:bodyPr>
          <a:lstStyle/>
          <a:p>
            <a:pPr algn="ctr"/>
            <a:r>
              <a:rPr lang="en-US" sz="8000" dirty="0">
                <a:latin typeface="Palatino Linotype" panose="02040502050505030304" pitchFamily="18" charset="0"/>
              </a:rPr>
              <a:t>The net had to be casted to the right side, meaning wisdom, enlightenment. Spiritual power</a:t>
            </a:r>
          </a:p>
        </p:txBody>
      </p:sp>
    </p:spTree>
    <p:extLst>
      <p:ext uri="{BB962C8B-B14F-4D97-AF65-F5344CB8AC3E}">
        <p14:creationId xmlns:p14="http://schemas.microsoft.com/office/powerpoint/2010/main" val="15417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027" y="-1"/>
            <a:ext cx="11024558" cy="6555641"/>
          </a:xfrm>
          <a:prstGeom prst="rect">
            <a:avLst/>
          </a:prstGeom>
        </p:spPr>
        <p:txBody>
          <a:bodyPr wrap="square">
            <a:spAutoFit/>
          </a:bodyPr>
          <a:lstStyle/>
          <a:p>
            <a:pPr algn="ctr"/>
            <a:r>
              <a:rPr lang="en-US" sz="6000" dirty="0">
                <a:latin typeface="Palatino Linotype" panose="02040502050505030304" pitchFamily="18" charset="0"/>
              </a:rPr>
              <a:t>John 21:11</a:t>
            </a:r>
          </a:p>
          <a:p>
            <a:pPr algn="ctr"/>
            <a:r>
              <a:rPr lang="en-US" sz="6000" dirty="0">
                <a:latin typeface="Palatino Linotype" panose="02040502050505030304" pitchFamily="18" charset="0"/>
              </a:rPr>
              <a:t>11 So Simon Peter went aboard and dragged the net ashore. It was full of large fish—153 of them. And although there were so many of them, the net was not torn</a:t>
            </a:r>
          </a:p>
        </p:txBody>
      </p:sp>
    </p:spTree>
    <p:extLst>
      <p:ext uri="{BB962C8B-B14F-4D97-AF65-F5344CB8AC3E}">
        <p14:creationId xmlns:p14="http://schemas.microsoft.com/office/powerpoint/2010/main" val="538634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4785" y="0"/>
            <a:ext cx="10955547" cy="6863417"/>
          </a:xfrm>
          <a:prstGeom prst="rect">
            <a:avLst/>
          </a:prstGeom>
        </p:spPr>
        <p:txBody>
          <a:bodyPr wrap="square">
            <a:spAutoFit/>
          </a:bodyPr>
          <a:lstStyle/>
          <a:p>
            <a:pPr algn="ctr"/>
            <a:r>
              <a:rPr lang="fr-FR" sz="6000" dirty="0">
                <a:latin typeface="Palatino Linotype" panose="02040502050505030304" pitchFamily="18" charset="0"/>
              </a:rPr>
              <a:t>Jean 21:11</a:t>
            </a:r>
          </a:p>
          <a:p>
            <a:pPr algn="ctr"/>
            <a:r>
              <a:rPr lang="fr-FR" sz="6000" dirty="0">
                <a:latin typeface="Palatino Linotype" panose="02040502050505030304" pitchFamily="18" charset="0"/>
              </a:rPr>
              <a:t>11 Simon Pierre monta dans la barque, et tira à terre le filet plein de </a:t>
            </a:r>
            <a:r>
              <a:rPr lang="fr-FR" sz="8000" b="1" dirty="0">
                <a:latin typeface="Palatino Linotype" panose="02040502050505030304" pitchFamily="18" charset="0"/>
              </a:rPr>
              <a:t>153</a:t>
            </a:r>
            <a:r>
              <a:rPr lang="fr-FR" sz="6000" dirty="0">
                <a:latin typeface="Palatino Linotype" panose="02040502050505030304" pitchFamily="18" charset="0"/>
              </a:rPr>
              <a:t> </a:t>
            </a:r>
          </a:p>
          <a:p>
            <a:pPr algn="ctr"/>
            <a:r>
              <a:rPr lang="fr-FR" sz="6000" dirty="0">
                <a:latin typeface="Palatino Linotype" panose="02040502050505030304" pitchFamily="18" charset="0"/>
              </a:rPr>
              <a:t>grands poissons; et quoiqu'il y en eût tant, le filet ne se rompit point</a:t>
            </a:r>
            <a:endParaRPr lang="en-US" sz="6000" dirty="0">
              <a:latin typeface="Palatino Linotype" panose="02040502050505030304" pitchFamily="18" charset="0"/>
            </a:endParaRPr>
          </a:p>
        </p:txBody>
      </p:sp>
    </p:spTree>
    <p:extLst>
      <p:ext uri="{BB962C8B-B14F-4D97-AF65-F5344CB8AC3E}">
        <p14:creationId xmlns:p14="http://schemas.microsoft.com/office/powerpoint/2010/main" val="338072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906" y="0"/>
            <a:ext cx="10981426" cy="6740307"/>
          </a:xfrm>
          <a:prstGeom prst="rect">
            <a:avLst/>
          </a:prstGeom>
        </p:spPr>
        <p:txBody>
          <a:bodyPr wrap="square">
            <a:spAutoFit/>
          </a:bodyPr>
          <a:lstStyle/>
          <a:p>
            <a:pPr algn="ctr"/>
            <a:r>
              <a:rPr lang="en-US" sz="7200" dirty="0">
                <a:latin typeface="Palatino Linotype" panose="02040502050505030304" pitchFamily="18" charset="0"/>
              </a:rPr>
              <a:t> about 153 fishes  it is </a:t>
            </a:r>
          </a:p>
          <a:p>
            <a:pPr algn="ctr"/>
            <a:r>
              <a:rPr lang="en-US" sz="7200" b="1" dirty="0">
                <a:solidFill>
                  <a:srgbClr val="0070C0"/>
                </a:solidFill>
                <a:latin typeface="Palatino Linotype" panose="02040502050505030304" pitchFamily="18" charset="0"/>
              </a:rPr>
              <a:t>1 + 5 + 3 = 9 </a:t>
            </a:r>
            <a:r>
              <a:rPr lang="en-US" sz="7200" dirty="0">
                <a:latin typeface="Palatino Linotype" panose="02040502050505030304" pitchFamily="18" charset="0"/>
              </a:rPr>
              <a:t>it is about high consciousness, using the right hemisphere where the divine wisdom lies down</a:t>
            </a:r>
          </a:p>
        </p:txBody>
      </p:sp>
    </p:spTree>
    <p:extLst>
      <p:ext uri="{BB962C8B-B14F-4D97-AF65-F5344CB8AC3E}">
        <p14:creationId xmlns:p14="http://schemas.microsoft.com/office/powerpoint/2010/main" val="1881310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0279" y="0"/>
            <a:ext cx="10955547" cy="6001643"/>
          </a:xfrm>
          <a:prstGeom prst="rect">
            <a:avLst/>
          </a:prstGeom>
        </p:spPr>
        <p:txBody>
          <a:bodyPr wrap="square">
            <a:spAutoFit/>
          </a:bodyPr>
          <a:lstStyle/>
          <a:p>
            <a:pPr algn="ctr"/>
            <a:r>
              <a:rPr lang="en-US" sz="4800" dirty="0">
                <a:latin typeface="Palatino Linotype" panose="02040502050505030304" pitchFamily="18" charset="0"/>
              </a:rPr>
              <a:t>Let’s go back to </a:t>
            </a:r>
          </a:p>
          <a:p>
            <a:pPr algn="ctr"/>
            <a:r>
              <a:rPr lang="en-US" sz="4800" b="1" dirty="0">
                <a:solidFill>
                  <a:srgbClr val="0070C0"/>
                </a:solidFill>
                <a:latin typeface="Palatino Linotype" panose="02040502050505030304" pitchFamily="18" charset="0"/>
              </a:rPr>
              <a:t>Rev. 11:3 I will give my two witnesses who wear sackcloth the authority to prophesy for 1,260 days</a:t>
            </a:r>
          </a:p>
          <a:p>
            <a:pPr algn="ctr"/>
            <a:r>
              <a:rPr lang="en-US" sz="4800" b="1" dirty="0">
                <a:solidFill>
                  <a:srgbClr val="00B050"/>
                </a:solidFill>
                <a:latin typeface="Palatino Linotype" panose="02040502050505030304" pitchFamily="18" charset="0"/>
              </a:rPr>
              <a:t>Apocalypse 11:3</a:t>
            </a:r>
          </a:p>
          <a:p>
            <a:pPr algn="ctr"/>
            <a:r>
              <a:rPr lang="en-US" sz="4800" b="1" dirty="0">
                <a:solidFill>
                  <a:srgbClr val="00B050"/>
                </a:solidFill>
                <a:latin typeface="Palatino Linotype" panose="02040502050505030304" pitchFamily="18" charset="0"/>
              </a:rPr>
              <a:t>3 </a:t>
            </a:r>
            <a:r>
              <a:rPr lang="en-US" sz="4800" b="1" dirty="0" err="1">
                <a:solidFill>
                  <a:srgbClr val="00B050"/>
                </a:solidFill>
                <a:latin typeface="Palatino Linotype" panose="02040502050505030304" pitchFamily="18" charset="0"/>
              </a:rPr>
              <a:t>Je</a:t>
            </a:r>
            <a:r>
              <a:rPr lang="en-US" sz="4800" b="1" dirty="0">
                <a:solidFill>
                  <a:srgbClr val="00B050"/>
                </a:solidFill>
                <a:latin typeface="Palatino Linotype" panose="02040502050505030304" pitchFamily="18" charset="0"/>
              </a:rPr>
              <a:t> </a:t>
            </a:r>
            <a:r>
              <a:rPr lang="en-US" sz="4800" b="1" dirty="0" err="1">
                <a:solidFill>
                  <a:srgbClr val="00B050"/>
                </a:solidFill>
                <a:latin typeface="Palatino Linotype" panose="02040502050505030304" pitchFamily="18" charset="0"/>
              </a:rPr>
              <a:t>donnerai</a:t>
            </a:r>
            <a:r>
              <a:rPr lang="en-US" sz="4800" b="1" dirty="0">
                <a:solidFill>
                  <a:srgbClr val="00B050"/>
                </a:solidFill>
                <a:latin typeface="Palatino Linotype" panose="02040502050505030304" pitchFamily="18" charset="0"/>
              </a:rPr>
              <a:t> à </a:t>
            </a:r>
            <a:r>
              <a:rPr lang="en-US" sz="4800" b="1" dirty="0" err="1">
                <a:solidFill>
                  <a:srgbClr val="00B050"/>
                </a:solidFill>
                <a:latin typeface="Palatino Linotype" panose="02040502050505030304" pitchFamily="18" charset="0"/>
              </a:rPr>
              <a:t>mes</a:t>
            </a:r>
            <a:r>
              <a:rPr lang="en-US" sz="4800" b="1" dirty="0">
                <a:solidFill>
                  <a:srgbClr val="00B050"/>
                </a:solidFill>
                <a:latin typeface="Palatino Linotype" panose="02040502050505030304" pitchFamily="18" charset="0"/>
              </a:rPr>
              <a:t> deux </a:t>
            </a:r>
            <a:r>
              <a:rPr lang="en-US" sz="4800" b="1" dirty="0" err="1">
                <a:solidFill>
                  <a:srgbClr val="00B050"/>
                </a:solidFill>
                <a:latin typeface="Palatino Linotype" panose="02040502050505030304" pitchFamily="18" charset="0"/>
              </a:rPr>
              <a:t>témoins</a:t>
            </a:r>
            <a:r>
              <a:rPr lang="en-US" sz="4800" b="1" dirty="0">
                <a:solidFill>
                  <a:srgbClr val="00B050"/>
                </a:solidFill>
                <a:latin typeface="Palatino Linotype" panose="02040502050505030304" pitchFamily="18" charset="0"/>
              </a:rPr>
              <a:t> le </a:t>
            </a:r>
            <a:r>
              <a:rPr lang="en-US" sz="4800" b="1" dirty="0" err="1">
                <a:solidFill>
                  <a:srgbClr val="00B050"/>
                </a:solidFill>
                <a:latin typeface="Palatino Linotype" panose="02040502050505030304" pitchFamily="18" charset="0"/>
              </a:rPr>
              <a:t>pouvoir</a:t>
            </a:r>
            <a:r>
              <a:rPr lang="en-US" sz="4800" b="1" dirty="0">
                <a:solidFill>
                  <a:srgbClr val="00B050"/>
                </a:solidFill>
                <a:latin typeface="Palatino Linotype" panose="02040502050505030304" pitchFamily="18" charset="0"/>
              </a:rPr>
              <a:t> de </a:t>
            </a:r>
            <a:r>
              <a:rPr lang="en-US" sz="4800" b="1" dirty="0" err="1">
                <a:solidFill>
                  <a:srgbClr val="00B050"/>
                </a:solidFill>
                <a:latin typeface="Palatino Linotype" panose="02040502050505030304" pitchFamily="18" charset="0"/>
              </a:rPr>
              <a:t>prophétiser</a:t>
            </a:r>
            <a:r>
              <a:rPr lang="en-US" sz="4800" b="1" dirty="0">
                <a:solidFill>
                  <a:srgbClr val="00B050"/>
                </a:solidFill>
                <a:latin typeface="Palatino Linotype" panose="02040502050505030304" pitchFamily="18" charset="0"/>
              </a:rPr>
              <a:t>, </a:t>
            </a:r>
            <a:r>
              <a:rPr lang="en-US" sz="4800" b="1" dirty="0" err="1">
                <a:solidFill>
                  <a:srgbClr val="00B050"/>
                </a:solidFill>
                <a:latin typeface="Palatino Linotype" panose="02040502050505030304" pitchFamily="18" charset="0"/>
              </a:rPr>
              <a:t>revêtus</a:t>
            </a:r>
            <a:r>
              <a:rPr lang="en-US" sz="4800" b="1" dirty="0">
                <a:solidFill>
                  <a:srgbClr val="00B050"/>
                </a:solidFill>
                <a:latin typeface="Palatino Linotype" panose="02040502050505030304" pitchFamily="18" charset="0"/>
              </a:rPr>
              <a:t> de sacs, pendant 1,260 </a:t>
            </a:r>
            <a:r>
              <a:rPr lang="en-US" sz="4800" b="1" dirty="0" err="1">
                <a:solidFill>
                  <a:srgbClr val="00B050"/>
                </a:solidFill>
                <a:latin typeface="Palatino Linotype" panose="02040502050505030304" pitchFamily="18" charset="0"/>
              </a:rPr>
              <a:t>jours</a:t>
            </a:r>
            <a:endParaRPr lang="en-US" sz="4800" b="1" dirty="0">
              <a:solidFill>
                <a:srgbClr val="00B050"/>
              </a:solidFill>
              <a:latin typeface="Palatino Linotype" panose="02040502050505030304" pitchFamily="18" charset="0"/>
            </a:endParaRPr>
          </a:p>
        </p:txBody>
      </p:sp>
    </p:spTree>
    <p:extLst>
      <p:ext uri="{BB962C8B-B14F-4D97-AF65-F5344CB8AC3E}">
        <p14:creationId xmlns:p14="http://schemas.microsoft.com/office/powerpoint/2010/main" val="220843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2257" y="-1"/>
            <a:ext cx="11128075" cy="7201972"/>
          </a:xfrm>
          <a:prstGeom prst="rect">
            <a:avLst/>
          </a:prstGeom>
        </p:spPr>
        <p:txBody>
          <a:bodyPr wrap="square">
            <a:spAutoFit/>
          </a:bodyPr>
          <a:lstStyle/>
          <a:p>
            <a:pPr algn="ctr"/>
            <a:r>
              <a:rPr lang="en-US" sz="6500" dirty="0">
                <a:latin typeface="Palatino Linotype" panose="02040502050505030304" pitchFamily="18" charset="0"/>
              </a:rPr>
              <a:t>The two witnesses will prophesy, meaning they will see with spiritual power. They will have psychic abilities. They will do that for 1,260 days</a:t>
            </a:r>
          </a:p>
          <a:p>
            <a:pPr algn="ctr"/>
            <a:r>
              <a:rPr lang="en-US" sz="6500" b="1" dirty="0">
                <a:solidFill>
                  <a:srgbClr val="00B050"/>
                </a:solidFill>
                <a:latin typeface="Palatino Linotype" panose="02040502050505030304" pitchFamily="18" charset="0"/>
              </a:rPr>
              <a:t>1+ 2+ 6 + 0 = 9</a:t>
            </a:r>
          </a:p>
        </p:txBody>
      </p:sp>
    </p:spTree>
    <p:extLst>
      <p:ext uri="{BB962C8B-B14F-4D97-AF65-F5344CB8AC3E}">
        <p14:creationId xmlns:p14="http://schemas.microsoft.com/office/powerpoint/2010/main" val="3473489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1653" y="0"/>
            <a:ext cx="11007305" cy="6740307"/>
          </a:xfrm>
          <a:prstGeom prst="rect">
            <a:avLst/>
          </a:prstGeom>
        </p:spPr>
        <p:txBody>
          <a:bodyPr wrap="square">
            <a:spAutoFit/>
          </a:bodyPr>
          <a:lstStyle/>
          <a:p>
            <a:pPr algn="ctr"/>
            <a:r>
              <a:rPr lang="en-US" sz="4800" dirty="0">
                <a:latin typeface="Palatino Linotype" panose="02040502050505030304" pitchFamily="18" charset="0"/>
              </a:rPr>
              <a:t>9 is the symbol of higher or lower consciousness. Meaning it is either you see spiritually=</a:t>
            </a:r>
            <a:r>
              <a:rPr lang="en-US" sz="4800" b="1" dirty="0">
                <a:solidFill>
                  <a:srgbClr val="00B050"/>
                </a:solidFill>
                <a:latin typeface="Palatino Linotype" panose="02040502050505030304" pitchFamily="18" charset="0"/>
              </a:rPr>
              <a:t>higher consciousness </a:t>
            </a:r>
            <a:r>
              <a:rPr lang="en-US" sz="4800" dirty="0">
                <a:latin typeface="Palatino Linotype" panose="02040502050505030304" pitchFamily="18" charset="0"/>
              </a:rPr>
              <a:t>you reach your higher chakra or you do not see spiritually, </a:t>
            </a:r>
            <a:r>
              <a:rPr lang="en-US" sz="4800" b="1" dirty="0">
                <a:solidFill>
                  <a:srgbClr val="FF0000"/>
                </a:solidFill>
                <a:latin typeface="Palatino Linotype" panose="02040502050505030304" pitchFamily="18" charset="0"/>
              </a:rPr>
              <a:t>You see only with you 5 senses,</a:t>
            </a:r>
            <a:r>
              <a:rPr lang="en-US" sz="4800" dirty="0">
                <a:latin typeface="Palatino Linotype" panose="02040502050505030304" pitchFamily="18" charset="0"/>
              </a:rPr>
              <a:t> you stay at the lower consciousness, you stuck on the lower chakra and your life will always be dramatic in every aspect until you die</a:t>
            </a:r>
          </a:p>
        </p:txBody>
      </p:sp>
    </p:spTree>
    <p:extLst>
      <p:ext uri="{BB962C8B-B14F-4D97-AF65-F5344CB8AC3E}">
        <p14:creationId xmlns:p14="http://schemas.microsoft.com/office/powerpoint/2010/main" val="567150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027" y="1"/>
            <a:ext cx="10981426" cy="6247864"/>
          </a:xfrm>
          <a:prstGeom prst="rect">
            <a:avLst/>
          </a:prstGeom>
        </p:spPr>
        <p:txBody>
          <a:bodyPr wrap="square">
            <a:spAutoFit/>
          </a:bodyPr>
          <a:lstStyle/>
          <a:p>
            <a:pPr algn="ctr"/>
            <a:r>
              <a:rPr lang="en-US" sz="8000" dirty="0">
                <a:latin typeface="Palatino Linotype" panose="02040502050505030304" pitchFamily="18" charset="0"/>
              </a:rPr>
              <a:t>That’s why Yahweh says His messengers are </a:t>
            </a:r>
            <a:r>
              <a:rPr lang="en-US" sz="8000" b="1" dirty="0">
                <a:solidFill>
                  <a:srgbClr val="00B050"/>
                </a:solidFill>
                <a:latin typeface="Palatino Linotype" panose="02040502050505030304" pitchFamily="18" charset="0"/>
              </a:rPr>
              <a:t>7 stars</a:t>
            </a:r>
            <a:r>
              <a:rPr lang="en-US" sz="8000" dirty="0">
                <a:latin typeface="Palatino Linotype" panose="02040502050505030304" pitchFamily="18" charset="0"/>
              </a:rPr>
              <a:t> in His right hand and the 7 lamps are the 7 churches</a:t>
            </a:r>
          </a:p>
        </p:txBody>
      </p:sp>
    </p:spTree>
    <p:extLst>
      <p:ext uri="{BB962C8B-B14F-4D97-AF65-F5344CB8AC3E}">
        <p14:creationId xmlns:p14="http://schemas.microsoft.com/office/powerpoint/2010/main" val="136449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775" y="0"/>
            <a:ext cx="11007304" cy="6740307"/>
          </a:xfrm>
          <a:prstGeom prst="rect">
            <a:avLst/>
          </a:prstGeom>
        </p:spPr>
        <p:txBody>
          <a:bodyPr wrap="square">
            <a:spAutoFit/>
          </a:bodyPr>
          <a:lstStyle/>
          <a:p>
            <a:pPr algn="ctr"/>
            <a:r>
              <a:rPr lang="en-US" sz="5400" b="1" dirty="0">
                <a:solidFill>
                  <a:srgbClr val="00B050"/>
                </a:solidFill>
                <a:latin typeface="Palatino Linotype" panose="02040502050505030304" pitchFamily="18" charset="0"/>
              </a:rPr>
              <a:t>Revelation 1:20</a:t>
            </a:r>
          </a:p>
          <a:p>
            <a:pPr algn="ctr"/>
            <a:r>
              <a:rPr lang="en-US" sz="5400" b="1" dirty="0">
                <a:solidFill>
                  <a:srgbClr val="00B050"/>
                </a:solidFill>
                <a:latin typeface="Palatino Linotype" panose="02040502050505030304" pitchFamily="18" charset="0"/>
              </a:rPr>
              <a:t> The secret meaning of the seven stars that you saw in my right hand and the seven gold lamp stands is this: the seven stars are the messengers of the seven churches, and the seven lamp stands are the seven churches</a:t>
            </a:r>
          </a:p>
        </p:txBody>
      </p:sp>
    </p:spTree>
    <p:extLst>
      <p:ext uri="{BB962C8B-B14F-4D97-AF65-F5344CB8AC3E}">
        <p14:creationId xmlns:p14="http://schemas.microsoft.com/office/powerpoint/2010/main" val="374091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642" y="0"/>
            <a:ext cx="11033184" cy="5909310"/>
          </a:xfrm>
          <a:prstGeom prst="rect">
            <a:avLst/>
          </a:prstGeom>
        </p:spPr>
        <p:txBody>
          <a:bodyPr wrap="square">
            <a:spAutoFit/>
          </a:bodyPr>
          <a:lstStyle/>
          <a:p>
            <a:pPr algn="ctr"/>
            <a:r>
              <a:rPr lang="en-US" sz="5400" dirty="0">
                <a:solidFill>
                  <a:srgbClr val="000000"/>
                </a:solidFill>
                <a:latin typeface="Palatino Linotype" panose="02040502050505030304" pitchFamily="18" charset="0"/>
              </a:rPr>
              <a:t>Revelation 13:18</a:t>
            </a:r>
            <a:r>
              <a:rPr lang="en-US" sz="5400" b="1" baseline="30000" dirty="0">
                <a:solidFill>
                  <a:srgbClr val="000000"/>
                </a:solidFill>
                <a:latin typeface="Palatino Linotype" panose="02040502050505030304" pitchFamily="18" charset="0"/>
              </a:rPr>
              <a:t> </a:t>
            </a:r>
          </a:p>
          <a:p>
            <a:pPr algn="ctr"/>
            <a:r>
              <a:rPr lang="en-US" sz="5400" dirty="0">
                <a:solidFill>
                  <a:srgbClr val="000000"/>
                </a:solidFill>
                <a:latin typeface="Palatino Linotype" panose="02040502050505030304" pitchFamily="18" charset="0"/>
              </a:rPr>
              <a:t>In this case wisdom is needed: Let the person who has understanding calculate the </a:t>
            </a:r>
            <a:r>
              <a:rPr lang="en-US" sz="5400" b="1" dirty="0">
                <a:solidFill>
                  <a:srgbClr val="FF0000"/>
                </a:solidFill>
                <a:latin typeface="Palatino Linotype" panose="02040502050505030304" pitchFamily="18" charset="0"/>
              </a:rPr>
              <a:t>total of the beast</a:t>
            </a:r>
            <a:r>
              <a:rPr lang="en-US" sz="5400" dirty="0">
                <a:solidFill>
                  <a:srgbClr val="000000"/>
                </a:solidFill>
                <a:latin typeface="Palatino Linotype" panose="02040502050505030304" pitchFamily="18" charset="0"/>
              </a:rPr>
              <a:t>, since it is a </a:t>
            </a:r>
            <a:r>
              <a:rPr lang="en-US" sz="5400" b="1" dirty="0">
                <a:solidFill>
                  <a:srgbClr val="FF0000"/>
                </a:solidFill>
                <a:latin typeface="Palatino Linotype" panose="02040502050505030304" pitchFamily="18" charset="0"/>
              </a:rPr>
              <a:t>human multitude</a:t>
            </a:r>
            <a:r>
              <a:rPr lang="en-US" sz="5400" dirty="0">
                <a:solidFill>
                  <a:srgbClr val="000000"/>
                </a:solidFill>
                <a:latin typeface="Palatino Linotype" panose="02040502050505030304" pitchFamily="18" charset="0"/>
              </a:rPr>
              <a:t>, and the sum of the multitude is </a:t>
            </a:r>
            <a:r>
              <a:rPr lang="en-US" sz="5400" b="1" dirty="0">
                <a:solidFill>
                  <a:srgbClr val="FF0000"/>
                </a:solidFill>
                <a:latin typeface="Palatino Linotype" panose="02040502050505030304" pitchFamily="18" charset="0"/>
              </a:rPr>
              <a:t>600, 60, and six</a:t>
            </a:r>
            <a:endParaRPr lang="en-US" sz="5400" b="1" i="0" dirty="0">
              <a:solidFill>
                <a:srgbClr val="FF0000"/>
              </a:solidFill>
              <a:effectLst/>
              <a:latin typeface="Palatino Linotype" panose="02040502050505030304" pitchFamily="18" charset="0"/>
            </a:endParaRPr>
          </a:p>
        </p:txBody>
      </p:sp>
    </p:spTree>
    <p:extLst>
      <p:ext uri="{BB962C8B-B14F-4D97-AF65-F5344CB8AC3E}">
        <p14:creationId xmlns:p14="http://schemas.microsoft.com/office/powerpoint/2010/main" val="2033624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7147" y="0"/>
            <a:ext cx="10998679" cy="5909310"/>
          </a:xfrm>
          <a:prstGeom prst="rect">
            <a:avLst/>
          </a:prstGeom>
        </p:spPr>
        <p:txBody>
          <a:bodyPr wrap="square">
            <a:spAutoFit/>
          </a:bodyPr>
          <a:lstStyle/>
          <a:p>
            <a:pPr algn="ctr"/>
            <a:r>
              <a:rPr lang="fr-FR" sz="5400" b="1" dirty="0">
                <a:solidFill>
                  <a:srgbClr val="0070C0"/>
                </a:solidFill>
                <a:latin typeface="Palatino Linotype" panose="02040502050505030304" pitchFamily="18" charset="0"/>
              </a:rPr>
              <a:t>Apocalypse 1:20</a:t>
            </a:r>
          </a:p>
          <a:p>
            <a:pPr algn="ctr"/>
            <a:r>
              <a:rPr lang="fr-FR" sz="5400" b="1" dirty="0">
                <a:solidFill>
                  <a:srgbClr val="0070C0"/>
                </a:solidFill>
                <a:latin typeface="Palatino Linotype" panose="02040502050505030304" pitchFamily="18" charset="0"/>
              </a:rPr>
              <a:t> le mystère des sept étoiles que tu as vues dans ma main droite, et des sept chandeliers d'or. Les sept étoiles sont les anges des sept Églises, et les sept chandeliers sont les sept Églises</a:t>
            </a:r>
          </a:p>
        </p:txBody>
      </p:sp>
    </p:spTree>
    <p:extLst>
      <p:ext uri="{BB962C8B-B14F-4D97-AF65-F5344CB8AC3E}">
        <p14:creationId xmlns:p14="http://schemas.microsoft.com/office/powerpoint/2010/main" val="1851600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C97762-1DD3-4040-947A-D8E22845FAF8}"/>
              </a:ext>
            </a:extLst>
          </p:cNvPr>
          <p:cNvSpPr/>
          <p:nvPr/>
        </p:nvSpPr>
        <p:spPr>
          <a:xfrm>
            <a:off x="888521" y="1"/>
            <a:ext cx="11015932" cy="6901056"/>
          </a:xfrm>
          <a:prstGeom prst="rect">
            <a:avLst/>
          </a:prstGeom>
        </p:spPr>
        <p:txBody>
          <a:bodyPr wrap="square">
            <a:spAutoFit/>
          </a:bodyPr>
          <a:lstStyle/>
          <a:p>
            <a:pPr algn="ctr">
              <a:lnSpc>
                <a:spcPct val="107000"/>
              </a:lnSpc>
              <a:spcAft>
                <a:spcPts val="800"/>
              </a:spcAft>
            </a:pP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7 Stars </a:t>
            </a:r>
          </a:p>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Every star is illuminated because they can overcome every one of the chakra easily. Every star of Yahweh unblocks all chakras before getting access to Him. And Yahweh responds only to the star that overcomes every one of the chakras</a:t>
            </a:r>
            <a:endParaRPr lang="en-US" sz="5400" dirty="0">
              <a:latin typeface="Palatino Linotype" panose="02040502050505030304" pitchFamily="18" charset="0"/>
            </a:endParaRPr>
          </a:p>
        </p:txBody>
      </p:sp>
    </p:spTree>
    <p:extLst>
      <p:ext uri="{BB962C8B-B14F-4D97-AF65-F5344CB8AC3E}">
        <p14:creationId xmlns:p14="http://schemas.microsoft.com/office/powerpoint/2010/main" val="1254748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5E589B-9A89-4E00-8835-05BBE5A3EE6A}"/>
              </a:ext>
            </a:extLst>
          </p:cNvPr>
          <p:cNvSpPr/>
          <p:nvPr/>
        </p:nvSpPr>
        <p:spPr>
          <a:xfrm>
            <a:off x="819510" y="2855342"/>
            <a:ext cx="11015932" cy="1015663"/>
          </a:xfrm>
          <a:prstGeom prst="rect">
            <a:avLst/>
          </a:prstGeom>
        </p:spPr>
        <p:txBody>
          <a:bodyPr wrap="square">
            <a:spAutoFit/>
          </a:bodyPr>
          <a:lstStyle/>
          <a:p>
            <a:pPr algn="ctr"/>
            <a:r>
              <a:rPr lang="en-US" sz="6000" b="1" dirty="0">
                <a:solidFill>
                  <a:srgbClr val="00B050"/>
                </a:solidFill>
                <a:latin typeface="Verdana" panose="020B0604030504040204" pitchFamily="34" charset="0"/>
                <a:ea typeface="Calibri" panose="020F0502020204030204" pitchFamily="34" charset="0"/>
                <a:cs typeface="Arial" panose="020B0604020202020204" pitchFamily="34" charset="0"/>
              </a:rPr>
              <a:t>Right hand of Yahweh.</a:t>
            </a:r>
            <a:endParaRPr lang="en-US" sz="6000" b="1" dirty="0">
              <a:solidFill>
                <a:srgbClr val="00B050"/>
              </a:solidFill>
            </a:endParaRPr>
          </a:p>
        </p:txBody>
      </p:sp>
    </p:spTree>
    <p:extLst>
      <p:ext uri="{BB962C8B-B14F-4D97-AF65-F5344CB8AC3E}">
        <p14:creationId xmlns:p14="http://schemas.microsoft.com/office/powerpoint/2010/main" val="3459706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051E3E-65D8-4F2F-B82F-19E939D7B8B2}"/>
              </a:ext>
            </a:extLst>
          </p:cNvPr>
          <p:cNvSpPr/>
          <p:nvPr/>
        </p:nvSpPr>
        <p:spPr>
          <a:xfrm>
            <a:off x="940280" y="1155939"/>
            <a:ext cx="10852030" cy="4154984"/>
          </a:xfrm>
          <a:prstGeom prst="rect">
            <a:avLst/>
          </a:prstGeom>
        </p:spPr>
        <p:txBody>
          <a:bodyPr wrap="square">
            <a:spAutoFit/>
          </a:bodyPr>
          <a:lstStyle/>
          <a:p>
            <a:pPr algn="ctr"/>
            <a:r>
              <a:rPr lang="en-US" sz="8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Right of Yahweh </a:t>
            </a:r>
          </a:p>
          <a:p>
            <a:pPr algn="ctr"/>
            <a:r>
              <a:rPr lang="en-US" sz="8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is divine wisdom, enlightenment</a:t>
            </a:r>
            <a:endParaRPr lang="en-US" sz="8800" dirty="0">
              <a:latin typeface="Palatino Linotype" panose="02040502050505030304" pitchFamily="18" charset="0"/>
            </a:endParaRPr>
          </a:p>
        </p:txBody>
      </p:sp>
    </p:spTree>
    <p:extLst>
      <p:ext uri="{BB962C8B-B14F-4D97-AF65-F5344CB8AC3E}">
        <p14:creationId xmlns:p14="http://schemas.microsoft.com/office/powerpoint/2010/main" val="4110028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D46016-C912-4983-B5F9-792957A72E5A}"/>
              </a:ext>
            </a:extLst>
          </p:cNvPr>
          <p:cNvSpPr/>
          <p:nvPr/>
        </p:nvSpPr>
        <p:spPr>
          <a:xfrm>
            <a:off x="871269" y="0"/>
            <a:ext cx="11033184" cy="6740307"/>
          </a:xfrm>
          <a:prstGeom prst="rect">
            <a:avLst/>
          </a:prstGeom>
        </p:spPr>
        <p:txBody>
          <a:bodyPr wrap="square">
            <a:spAutoFit/>
          </a:bodyPr>
          <a:lstStyle/>
          <a:p>
            <a:pPr algn="ct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Hand of Yahweh</a:t>
            </a:r>
          </a:p>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marks His protection, strength, authority given to His messengers. He said to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Isaiah 41:13 “For I am Yahweh, your Elohim,</a:t>
            </a:r>
            <a:r>
              <a:rPr lang="en-US" sz="2000" b="1" dirty="0">
                <a:solidFill>
                  <a:srgbClr val="0070C0"/>
                </a:solidFill>
                <a:latin typeface="Palatino Linotype" panose="02040502050505030304" pitchFamily="18" charset="0"/>
                <a:ea typeface="Calibri" panose="020F0502020204030204" pitchFamily="34" charset="0"/>
              </a:rPr>
              <a:t>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who takes old of your </a:t>
            </a:r>
            <a:r>
              <a:rPr lang="en-US" sz="54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right hand</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a:t>
            </a:r>
            <a:r>
              <a:rPr lang="en-US" sz="5400" b="1" dirty="0">
                <a:solidFill>
                  <a:srgbClr val="0070C0"/>
                </a:solidFill>
                <a:latin typeface="Palatino Linotype" panose="02040502050505030304" pitchFamily="18" charset="0"/>
              </a:rPr>
              <a:t> who says to you, </a:t>
            </a:r>
            <a:r>
              <a:rPr lang="en-US" sz="5400" b="1" dirty="0">
                <a:solidFill>
                  <a:schemeClr val="accent1">
                    <a:lumMod val="75000"/>
                  </a:schemeClr>
                </a:solidFill>
                <a:latin typeface="Palatino Linotype" panose="02040502050505030304" pitchFamily="18" charset="0"/>
              </a:rPr>
              <a:t>‘Don’t be afraid</a:t>
            </a:r>
            <a:r>
              <a:rPr lang="en-US" sz="5400" b="1" dirty="0">
                <a:solidFill>
                  <a:srgbClr val="0070C0"/>
                </a:solidFill>
                <a:latin typeface="Palatino Linotype" panose="02040502050505030304" pitchFamily="18" charset="0"/>
              </a:rPr>
              <a:t>.</a:t>
            </a:r>
            <a:r>
              <a:rPr lang="en-US" sz="2000" b="1" dirty="0">
                <a:solidFill>
                  <a:srgbClr val="0070C0"/>
                </a:solidFill>
                <a:latin typeface="Palatino Linotype" panose="02040502050505030304" pitchFamily="18" charset="0"/>
                <a:ea typeface="Calibri" panose="020F0502020204030204" pitchFamily="34" charset="0"/>
              </a:rPr>
              <a:t>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I’ll help you </a:t>
            </a:r>
            <a:endParaRPr lang="en-US" sz="5400" b="1" dirty="0">
              <a:solidFill>
                <a:srgbClr val="0070C0"/>
              </a:solidFill>
              <a:latin typeface="Palatino Linotype" panose="02040502050505030304" pitchFamily="18" charset="0"/>
            </a:endParaRPr>
          </a:p>
        </p:txBody>
      </p:sp>
    </p:spTree>
    <p:extLst>
      <p:ext uri="{BB962C8B-B14F-4D97-AF65-F5344CB8AC3E}">
        <p14:creationId xmlns:p14="http://schemas.microsoft.com/office/powerpoint/2010/main" val="2146739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D8577F-88E3-40FF-A782-A2D4564FEC23}"/>
              </a:ext>
            </a:extLst>
          </p:cNvPr>
          <p:cNvSpPr/>
          <p:nvPr/>
        </p:nvSpPr>
        <p:spPr>
          <a:xfrm>
            <a:off x="767752" y="724619"/>
            <a:ext cx="11024557" cy="5632311"/>
          </a:xfrm>
          <a:prstGeom prst="rect">
            <a:avLst/>
          </a:prstGeom>
        </p:spPr>
        <p:txBody>
          <a:bodyPr wrap="square">
            <a:spAutoFit/>
          </a:bodyPr>
          <a:lstStyle/>
          <a:p>
            <a:pPr algn="ctr"/>
            <a:r>
              <a:rPr lang="fr-FR"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Ésaïe 41 :13</a:t>
            </a:r>
            <a:r>
              <a:rPr lang="en-US" sz="7200" b="1" dirty="0">
                <a:latin typeface="Palatino Linotype" panose="02040502050505030304" pitchFamily="18" charset="0"/>
              </a:rPr>
              <a:t> </a:t>
            </a:r>
            <a:r>
              <a:rPr lang="fr-FR" sz="7200" b="1" baseline="30000" dirty="0">
                <a:solidFill>
                  <a:srgbClr val="000000"/>
                </a:solidFill>
                <a:latin typeface="Palatino Linotype" panose="02040502050505030304" pitchFamily="18" charset="0"/>
                <a:ea typeface="Calibri" panose="020F0502020204030204" pitchFamily="34" charset="0"/>
              </a:rPr>
              <a:t> </a:t>
            </a:r>
            <a:r>
              <a:rPr lang="fr-FR"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Car je suis Yahweh, ton Elohim, Qui </a:t>
            </a:r>
            <a:r>
              <a:rPr lang="fr-FR" sz="7200" b="1" dirty="0">
                <a:solidFill>
                  <a:schemeClr val="accent1">
                    <a:lumMod val="75000"/>
                  </a:schemeClr>
                </a:solidFill>
                <a:latin typeface="Palatino Linotype" panose="02040502050505030304" pitchFamily="18" charset="0"/>
                <a:ea typeface="Calibri" panose="020F0502020204030204" pitchFamily="34" charset="0"/>
                <a:cs typeface="Arial" panose="020B0604020202020204" pitchFamily="34" charset="0"/>
              </a:rPr>
              <a:t>fortifie ta droite</a:t>
            </a:r>
            <a:r>
              <a:rPr lang="fr-FR"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Qui te dis: </a:t>
            </a:r>
            <a:r>
              <a:rPr lang="fr-FR" sz="7200" b="1" dirty="0">
                <a:solidFill>
                  <a:schemeClr val="accent1">
                    <a:lumMod val="75000"/>
                  </a:schemeClr>
                </a:solidFill>
                <a:latin typeface="Palatino Linotype" panose="02040502050505030304" pitchFamily="18" charset="0"/>
                <a:ea typeface="Calibri" panose="020F0502020204030204" pitchFamily="34" charset="0"/>
                <a:cs typeface="Arial" panose="020B0604020202020204" pitchFamily="34" charset="0"/>
              </a:rPr>
              <a:t>Ne crains rien</a:t>
            </a:r>
            <a:r>
              <a:rPr lang="fr-FR"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Je viens à ton secours</a:t>
            </a:r>
            <a:endParaRPr lang="en-US" sz="7200" dirty="0">
              <a:latin typeface="Palatino Linotype" panose="02040502050505030304" pitchFamily="18" charset="0"/>
            </a:endParaRPr>
          </a:p>
        </p:txBody>
      </p:sp>
    </p:spTree>
    <p:extLst>
      <p:ext uri="{BB962C8B-B14F-4D97-AF65-F5344CB8AC3E}">
        <p14:creationId xmlns:p14="http://schemas.microsoft.com/office/powerpoint/2010/main" val="2162240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E66600-9EC5-4371-8453-E4F39B88D6B7}"/>
              </a:ext>
            </a:extLst>
          </p:cNvPr>
          <p:cNvSpPr/>
          <p:nvPr/>
        </p:nvSpPr>
        <p:spPr>
          <a:xfrm>
            <a:off x="810883" y="491705"/>
            <a:ext cx="11024559" cy="5786199"/>
          </a:xfrm>
          <a:prstGeom prst="rect">
            <a:avLst/>
          </a:prstGeom>
        </p:spPr>
        <p:txBody>
          <a:bodyPr wrap="square">
            <a:spAutoFit/>
          </a:bodyPr>
          <a:lstStyle/>
          <a:p>
            <a:pPr algn="ct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Being</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en-US"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the right hand of Yahweh is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His</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permission to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sit</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on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His</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throne</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Meaning</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He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shares</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His</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power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with</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that</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74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person</a:t>
            </a:r>
            <a:r>
              <a:rPr lang="fr-FR" sz="7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endParaRPr lang="en-US" sz="7400" dirty="0">
              <a:latin typeface="Palatino Linotype" panose="02040502050505030304" pitchFamily="18" charset="0"/>
            </a:endParaRPr>
          </a:p>
        </p:txBody>
      </p:sp>
    </p:spTree>
    <p:extLst>
      <p:ext uri="{BB962C8B-B14F-4D97-AF65-F5344CB8AC3E}">
        <p14:creationId xmlns:p14="http://schemas.microsoft.com/office/powerpoint/2010/main" val="2500975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7B1FD49-EA3E-4516-A244-D1444DE80750}"/>
              </a:ext>
            </a:extLst>
          </p:cNvPr>
          <p:cNvSpPr/>
          <p:nvPr/>
        </p:nvSpPr>
        <p:spPr>
          <a:xfrm>
            <a:off x="879894" y="-1"/>
            <a:ext cx="11041812" cy="6555641"/>
          </a:xfrm>
          <a:prstGeom prst="rect">
            <a:avLst/>
          </a:prstGeom>
        </p:spPr>
        <p:txBody>
          <a:bodyPr wrap="square">
            <a:spAutoFit/>
          </a:bodyPr>
          <a:lstStyle/>
          <a:p>
            <a:pPr algn="ctr"/>
            <a:r>
              <a:rPr lang="en-US" sz="6000" dirty="0">
                <a:latin typeface="Palatino Linotype" panose="02040502050505030304" pitchFamily="18" charset="0"/>
              </a:rPr>
              <a:t>He says to Yahshua in </a:t>
            </a:r>
          </a:p>
          <a:p>
            <a:pPr algn="ctr"/>
            <a:r>
              <a:rPr lang="en-US" sz="6000" b="1" dirty="0">
                <a:solidFill>
                  <a:schemeClr val="accent1">
                    <a:lumMod val="75000"/>
                  </a:schemeClr>
                </a:solidFill>
                <a:latin typeface="Palatino Linotype" panose="02040502050505030304" pitchFamily="18" charset="0"/>
              </a:rPr>
              <a:t>Luke 20:42-43</a:t>
            </a:r>
            <a:r>
              <a:rPr lang="en-US" sz="6000" dirty="0">
                <a:latin typeface="Palatino Linotype" panose="02040502050505030304" pitchFamily="18" charset="0"/>
              </a:rPr>
              <a:t>  Because David himself in the book of Psalms says, ‘Yahweh told Yahshua,    “Sit at my right hand, 43 until I make your enemies a footstool for your feet</a:t>
            </a:r>
          </a:p>
        </p:txBody>
      </p:sp>
    </p:spTree>
    <p:extLst>
      <p:ext uri="{BB962C8B-B14F-4D97-AF65-F5344CB8AC3E}">
        <p14:creationId xmlns:p14="http://schemas.microsoft.com/office/powerpoint/2010/main" val="3817139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39D4BA-6D1A-4E78-B2BD-233BF802852B}"/>
              </a:ext>
            </a:extLst>
          </p:cNvPr>
          <p:cNvSpPr/>
          <p:nvPr/>
        </p:nvSpPr>
        <p:spPr>
          <a:xfrm>
            <a:off x="897147" y="0"/>
            <a:ext cx="11033185" cy="6555641"/>
          </a:xfrm>
          <a:prstGeom prst="rect">
            <a:avLst/>
          </a:prstGeom>
        </p:spPr>
        <p:txBody>
          <a:bodyPr wrap="square">
            <a:spAutoFit/>
          </a:bodyPr>
          <a:lstStyle/>
          <a:p>
            <a:pPr algn="ctr"/>
            <a:r>
              <a:rPr lang="fr-FR" sz="6000" dirty="0">
                <a:solidFill>
                  <a:srgbClr val="7030A0"/>
                </a:solidFill>
                <a:latin typeface="Palatino Linotype" panose="02040502050505030304" pitchFamily="18" charset="0"/>
              </a:rPr>
              <a:t>Luc 20:42-43</a:t>
            </a:r>
          </a:p>
          <a:p>
            <a:pPr algn="ctr"/>
            <a:r>
              <a:rPr lang="fr-FR" sz="6000" dirty="0">
                <a:solidFill>
                  <a:srgbClr val="7030A0"/>
                </a:solidFill>
                <a:latin typeface="Palatino Linotype" panose="02040502050505030304" pitchFamily="18" charset="0"/>
              </a:rPr>
              <a:t>42 David lui-même dit dans le livre des Psaumes: Yahweh a dit à Yahshua: Assieds-toi à ma droite,</a:t>
            </a:r>
          </a:p>
          <a:p>
            <a:pPr algn="ctr"/>
            <a:r>
              <a:rPr lang="fr-FR" sz="6000" dirty="0">
                <a:solidFill>
                  <a:srgbClr val="7030A0"/>
                </a:solidFill>
                <a:latin typeface="Palatino Linotype" panose="02040502050505030304" pitchFamily="18" charset="0"/>
              </a:rPr>
              <a:t>43 Jusqu'à ce que je fasse de tes ennemis ton marchepied.</a:t>
            </a:r>
            <a:endParaRPr lang="en-US" sz="6000" dirty="0">
              <a:solidFill>
                <a:srgbClr val="7030A0"/>
              </a:solidFill>
              <a:latin typeface="Palatino Linotype" panose="02040502050505030304" pitchFamily="18" charset="0"/>
            </a:endParaRPr>
          </a:p>
        </p:txBody>
      </p:sp>
    </p:spTree>
    <p:extLst>
      <p:ext uri="{BB962C8B-B14F-4D97-AF65-F5344CB8AC3E}">
        <p14:creationId xmlns:p14="http://schemas.microsoft.com/office/powerpoint/2010/main" val="301262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1268" y="465826"/>
            <a:ext cx="10998680" cy="6001643"/>
          </a:xfrm>
          <a:prstGeom prst="rect">
            <a:avLst/>
          </a:prstGeom>
        </p:spPr>
        <p:txBody>
          <a:bodyPr wrap="square">
            <a:spAutoFit/>
          </a:bodyPr>
          <a:lstStyle/>
          <a:p>
            <a:pPr algn="ctr"/>
            <a:r>
              <a:rPr lang="en-US" sz="4800" dirty="0">
                <a:latin typeface="Palatino Linotype" panose="02040502050505030304" pitchFamily="18" charset="0"/>
              </a:rPr>
              <a:t>The minister is the one illuminated by Yahweh to teach spirituality to His people, he is helping the church to raise the vibration from the lower chakra to the higher chakra. That’s why he is placed in the right hand of Yahweh, meaning he is guided by spiritual and divine knowledge</a:t>
            </a:r>
          </a:p>
        </p:txBody>
      </p:sp>
    </p:spTree>
    <p:extLst>
      <p:ext uri="{BB962C8B-B14F-4D97-AF65-F5344CB8AC3E}">
        <p14:creationId xmlns:p14="http://schemas.microsoft.com/office/powerpoint/2010/main" val="914112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9894" y="0"/>
            <a:ext cx="11050438" cy="7201972"/>
          </a:xfrm>
          <a:prstGeom prst="rect">
            <a:avLst/>
          </a:prstGeom>
        </p:spPr>
        <p:txBody>
          <a:bodyPr wrap="square">
            <a:spAutoFit/>
          </a:bodyPr>
          <a:lstStyle/>
          <a:p>
            <a:pPr algn="ctr"/>
            <a:r>
              <a:rPr lang="fr-FR" sz="6600" dirty="0">
                <a:solidFill>
                  <a:srgbClr val="000000"/>
                </a:solidFill>
                <a:latin typeface="Palatino Linotype" panose="02040502050505030304" pitchFamily="18" charset="0"/>
              </a:rPr>
              <a:t>Apocalypse 13:18</a:t>
            </a:r>
            <a:r>
              <a:rPr lang="fr-FR" sz="6600" b="1" baseline="30000" dirty="0">
                <a:solidFill>
                  <a:srgbClr val="000000"/>
                </a:solidFill>
                <a:latin typeface="Palatino Linotype" panose="02040502050505030304" pitchFamily="18" charset="0"/>
              </a:rPr>
              <a:t> </a:t>
            </a:r>
          </a:p>
          <a:p>
            <a:pPr algn="ctr"/>
            <a:r>
              <a:rPr lang="fr-FR" sz="6600" dirty="0">
                <a:solidFill>
                  <a:srgbClr val="000000"/>
                </a:solidFill>
                <a:latin typeface="Palatino Linotype" panose="02040502050505030304" pitchFamily="18" charset="0"/>
              </a:rPr>
              <a:t>C'est ici la sagesse. Que celui qui a de l'intelligence calcule le </a:t>
            </a:r>
            <a:r>
              <a:rPr lang="fr-FR" sz="6600" b="1" dirty="0">
                <a:solidFill>
                  <a:srgbClr val="0070C0"/>
                </a:solidFill>
                <a:latin typeface="Palatino Linotype" panose="02040502050505030304" pitchFamily="18" charset="0"/>
              </a:rPr>
              <a:t>nombre de la bête</a:t>
            </a:r>
            <a:r>
              <a:rPr lang="fr-FR" sz="6600" dirty="0">
                <a:solidFill>
                  <a:srgbClr val="000000"/>
                </a:solidFill>
                <a:latin typeface="Palatino Linotype" panose="02040502050505030304" pitchFamily="18" charset="0"/>
              </a:rPr>
              <a:t>. Car c'est </a:t>
            </a:r>
            <a:r>
              <a:rPr lang="fr-FR" sz="6600" b="1" dirty="0">
                <a:solidFill>
                  <a:srgbClr val="0070C0"/>
                </a:solidFill>
                <a:latin typeface="Palatino Linotype" panose="02040502050505030304" pitchFamily="18" charset="0"/>
              </a:rPr>
              <a:t>un nombre d'homme</a:t>
            </a:r>
            <a:r>
              <a:rPr lang="fr-FR" sz="6600" dirty="0">
                <a:solidFill>
                  <a:srgbClr val="000000"/>
                </a:solidFill>
                <a:latin typeface="Palatino Linotype" panose="02040502050505030304" pitchFamily="18" charset="0"/>
              </a:rPr>
              <a:t>, et son nombre est </a:t>
            </a:r>
            <a:r>
              <a:rPr lang="fr-FR" sz="6600" b="1" dirty="0">
                <a:solidFill>
                  <a:srgbClr val="FF0000"/>
                </a:solidFill>
                <a:latin typeface="Palatino Linotype" panose="02040502050505030304" pitchFamily="18" charset="0"/>
              </a:rPr>
              <a:t>six cent soixante-six</a:t>
            </a:r>
            <a:r>
              <a:rPr lang="fr-FR" sz="6600" dirty="0">
                <a:solidFill>
                  <a:srgbClr val="000000"/>
                </a:solidFill>
                <a:latin typeface="Palatino Linotype" panose="02040502050505030304" pitchFamily="18" charset="0"/>
              </a:rPr>
              <a:t>.</a:t>
            </a:r>
            <a:endParaRPr lang="fr-FR" sz="6600" b="0" i="0" dirty="0">
              <a:solidFill>
                <a:srgbClr val="000000"/>
              </a:solidFill>
              <a:effectLst/>
              <a:latin typeface="Palatino Linotype" panose="02040502050505030304" pitchFamily="18" charset="0"/>
            </a:endParaRPr>
          </a:p>
        </p:txBody>
      </p:sp>
    </p:spTree>
    <p:extLst>
      <p:ext uri="{BB962C8B-B14F-4D97-AF65-F5344CB8AC3E}">
        <p14:creationId xmlns:p14="http://schemas.microsoft.com/office/powerpoint/2010/main" val="3478434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E0174E-5492-4561-BBA3-309AB34B62C3}"/>
              </a:ext>
            </a:extLst>
          </p:cNvPr>
          <p:cNvSpPr/>
          <p:nvPr/>
        </p:nvSpPr>
        <p:spPr>
          <a:xfrm>
            <a:off x="888521" y="-1"/>
            <a:ext cx="11041811" cy="7201972"/>
          </a:xfrm>
          <a:prstGeom prst="rect">
            <a:avLst/>
          </a:prstGeom>
        </p:spPr>
        <p:txBody>
          <a:bodyPr wrap="square">
            <a:spAutoFit/>
          </a:bodyPr>
          <a:lstStyle/>
          <a:p>
            <a:pPr algn="ctr"/>
            <a:r>
              <a:rPr lang="en-US" sz="6600" dirty="0">
                <a:latin typeface="Palatino Linotype" panose="02040502050505030304" pitchFamily="18" charset="0"/>
              </a:rPr>
              <a:t>Some Important facts about number 9</a:t>
            </a:r>
          </a:p>
          <a:p>
            <a:pPr algn="ctr"/>
            <a:r>
              <a:rPr lang="en-US" sz="6600" dirty="0">
                <a:latin typeface="Palatino Linotype" panose="02040502050505030304" pitchFamily="18" charset="0"/>
              </a:rPr>
              <a:t>9 is a unique number that separate himself from the other numbers. In Hebrew every letter has a numerical value, it is called Gematria</a:t>
            </a:r>
          </a:p>
        </p:txBody>
      </p:sp>
    </p:spTree>
    <p:extLst>
      <p:ext uri="{BB962C8B-B14F-4D97-AF65-F5344CB8AC3E}">
        <p14:creationId xmlns:p14="http://schemas.microsoft.com/office/powerpoint/2010/main" val="1997160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E606343-BADE-4565-AB89-E9EF7E253F8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E183BD-2932-401F-8B53-E247764B376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1369B70-C6F5-48A2-A610-0DF91BBFBB22}"/>
              </a:ext>
            </a:extLst>
          </p:cNvPr>
          <p:cNvPicPr>
            <a:picLocks noChangeAspect="1"/>
          </p:cNvPicPr>
          <p:nvPr/>
        </p:nvPicPr>
        <p:blipFill>
          <a:blip r:embed="rId2"/>
          <a:stretch>
            <a:fillRect/>
          </a:stretch>
        </p:blipFill>
        <p:spPr>
          <a:xfrm>
            <a:off x="477012" y="480061"/>
            <a:ext cx="11237976" cy="5897880"/>
          </a:xfrm>
          <a:prstGeom prst="rect">
            <a:avLst/>
          </a:prstGeom>
        </p:spPr>
      </p:pic>
    </p:spTree>
    <p:extLst>
      <p:ext uri="{BB962C8B-B14F-4D97-AF65-F5344CB8AC3E}">
        <p14:creationId xmlns:p14="http://schemas.microsoft.com/office/powerpoint/2010/main" val="34994080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AF8193-BB68-4605-8D33-533BEDEF1340}"/>
              </a:ext>
            </a:extLst>
          </p:cNvPr>
          <p:cNvSpPr/>
          <p:nvPr/>
        </p:nvSpPr>
        <p:spPr>
          <a:xfrm>
            <a:off x="854015" y="1"/>
            <a:ext cx="11067691" cy="6863417"/>
          </a:xfrm>
          <a:prstGeom prst="rect">
            <a:avLst/>
          </a:prstGeom>
        </p:spPr>
        <p:txBody>
          <a:bodyPr wrap="square">
            <a:spAutoFit/>
          </a:bodyPr>
          <a:lstStyle/>
          <a:p>
            <a:pPr algn="ctr"/>
            <a:r>
              <a:rPr lang="en-US" sz="8800" dirty="0">
                <a:latin typeface="Palatino Linotype" panose="02040502050505030304" pitchFamily="18" charset="0"/>
              </a:rPr>
              <a:t> Number 9 is the signature of Yahweh. The first human created was called Adam </a:t>
            </a:r>
            <a:r>
              <a:rPr lang="he-IL" sz="8800" b="1" dirty="0">
                <a:solidFill>
                  <a:srgbClr val="FF0000"/>
                </a:solidFill>
                <a:latin typeface="Palatino Linotype" panose="02040502050505030304" pitchFamily="18" charset="0"/>
              </a:rPr>
              <a:t>אדם</a:t>
            </a:r>
            <a:endParaRPr lang="en-US" sz="8800" b="1" dirty="0">
              <a:solidFill>
                <a:srgbClr val="FF0000"/>
              </a:solidFill>
              <a:latin typeface="Palatino Linotype" panose="02040502050505030304" pitchFamily="18" charset="0"/>
            </a:endParaRPr>
          </a:p>
        </p:txBody>
      </p:sp>
    </p:spTree>
    <p:extLst>
      <p:ext uri="{BB962C8B-B14F-4D97-AF65-F5344CB8AC3E}">
        <p14:creationId xmlns:p14="http://schemas.microsoft.com/office/powerpoint/2010/main" val="29820585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D74B5F-79AB-4CED-8571-0A33C3DEFE65}"/>
              </a:ext>
            </a:extLst>
          </p:cNvPr>
          <p:cNvSpPr/>
          <p:nvPr/>
        </p:nvSpPr>
        <p:spPr>
          <a:xfrm>
            <a:off x="897147" y="0"/>
            <a:ext cx="11015931" cy="6740307"/>
          </a:xfrm>
          <a:prstGeom prst="rect">
            <a:avLst/>
          </a:prstGeom>
        </p:spPr>
        <p:txBody>
          <a:bodyPr wrap="square">
            <a:spAutoFit/>
          </a:bodyPr>
          <a:lstStyle/>
          <a:p>
            <a:pPr algn="ctr"/>
            <a:r>
              <a:rPr lang="en-US" sz="5400" dirty="0">
                <a:latin typeface="Palatino Linotype" panose="02040502050505030304" pitchFamily="18" charset="0"/>
              </a:rPr>
              <a:t>He was the most perfect person in creation in every way. Adam represents the number system from 1 to 9. </a:t>
            </a:r>
          </a:p>
          <a:p>
            <a:pPr algn="ctr"/>
            <a:r>
              <a:rPr lang="en-US" sz="5400" dirty="0">
                <a:latin typeface="Palatino Linotype" panose="02040502050505030304" pitchFamily="18" charset="0"/>
              </a:rPr>
              <a:t>Adding all numbers from 1 to 9, it will equal 45 and 45 is 4 + 5 = 9. Adam in Gematria also equal 9. It is 40 + 4 + 1 = 45 which is 9.</a:t>
            </a:r>
          </a:p>
        </p:txBody>
      </p:sp>
    </p:spTree>
    <p:extLst>
      <p:ext uri="{BB962C8B-B14F-4D97-AF65-F5344CB8AC3E}">
        <p14:creationId xmlns:p14="http://schemas.microsoft.com/office/powerpoint/2010/main" val="106060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973841-81B8-4A5B-956A-2426A03BEE7B}"/>
              </a:ext>
            </a:extLst>
          </p:cNvPr>
          <p:cNvSpPr/>
          <p:nvPr/>
        </p:nvSpPr>
        <p:spPr>
          <a:xfrm>
            <a:off x="897147" y="923025"/>
            <a:ext cx="10990053" cy="4524315"/>
          </a:xfrm>
          <a:prstGeom prst="rect">
            <a:avLst/>
          </a:prstGeom>
        </p:spPr>
        <p:txBody>
          <a:bodyPr wrap="square">
            <a:spAutoFit/>
          </a:bodyPr>
          <a:lstStyle/>
          <a:p>
            <a:pPr algn="ctr"/>
            <a:r>
              <a:rPr lang="en-US" sz="9600" dirty="0">
                <a:latin typeface="Palatino Linotype" panose="02040502050505030304" pitchFamily="18" charset="0"/>
              </a:rPr>
              <a:t>Truth is  </a:t>
            </a:r>
            <a:r>
              <a:rPr lang="he-IL" sz="9600" dirty="0">
                <a:latin typeface="Palatino Linotype" panose="02040502050505030304" pitchFamily="18" charset="0"/>
              </a:rPr>
              <a:t>אֶמֶת </a:t>
            </a:r>
            <a:r>
              <a:rPr lang="en-US" sz="9600" dirty="0">
                <a:latin typeface="Palatino Linotype" panose="02040502050505030304" pitchFamily="18" charset="0"/>
              </a:rPr>
              <a:t> which is </a:t>
            </a:r>
            <a:r>
              <a:rPr lang="en-US" sz="6000" b="1" dirty="0">
                <a:solidFill>
                  <a:srgbClr val="00B050"/>
                </a:solidFill>
                <a:latin typeface="Palatino Linotype" panose="02040502050505030304" pitchFamily="18" charset="0"/>
              </a:rPr>
              <a:t>400 + 40 + 1 = 441</a:t>
            </a:r>
            <a:r>
              <a:rPr lang="en-US" sz="9600" dirty="0">
                <a:latin typeface="Palatino Linotype" panose="02040502050505030304" pitchFamily="18" charset="0"/>
              </a:rPr>
              <a:t> which is 9</a:t>
            </a:r>
          </a:p>
        </p:txBody>
      </p:sp>
    </p:spTree>
    <p:extLst>
      <p:ext uri="{BB962C8B-B14F-4D97-AF65-F5344CB8AC3E}">
        <p14:creationId xmlns:p14="http://schemas.microsoft.com/office/powerpoint/2010/main" val="2809579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D6A273-51D7-43DA-9F6D-1BFA7F421075}"/>
              </a:ext>
            </a:extLst>
          </p:cNvPr>
          <p:cNvSpPr/>
          <p:nvPr/>
        </p:nvSpPr>
        <p:spPr>
          <a:xfrm>
            <a:off x="888521" y="0"/>
            <a:ext cx="11007305" cy="6001643"/>
          </a:xfrm>
          <a:prstGeom prst="rect">
            <a:avLst/>
          </a:prstGeom>
        </p:spPr>
        <p:txBody>
          <a:bodyPr wrap="square">
            <a:spAutoFit/>
          </a:bodyPr>
          <a:lstStyle/>
          <a:p>
            <a:pPr algn="ctr"/>
            <a:r>
              <a:rPr lang="en-US" sz="6400" dirty="0">
                <a:latin typeface="Palatino Linotype" panose="02040502050505030304" pitchFamily="18" charset="0"/>
              </a:rPr>
              <a:t>Take any number and add 9 to it, the number comes back. </a:t>
            </a:r>
          </a:p>
          <a:p>
            <a:pPr algn="ctr"/>
            <a:r>
              <a:rPr lang="en-US" sz="6400" b="1" dirty="0">
                <a:solidFill>
                  <a:srgbClr val="00B050"/>
                </a:solidFill>
                <a:latin typeface="Palatino Linotype" panose="02040502050505030304" pitchFamily="18" charset="0"/>
              </a:rPr>
              <a:t>Example 5+9 =14 </a:t>
            </a:r>
            <a:r>
              <a:rPr lang="en-US" sz="6400" dirty="0">
                <a:latin typeface="Palatino Linotype" panose="02040502050505030304" pitchFamily="18" charset="0"/>
              </a:rPr>
              <a:t>and 14 is </a:t>
            </a:r>
            <a:r>
              <a:rPr lang="en-US" sz="6400" b="1" dirty="0">
                <a:solidFill>
                  <a:schemeClr val="accent4">
                    <a:lumMod val="75000"/>
                  </a:schemeClr>
                </a:solidFill>
                <a:latin typeface="Palatino Linotype" panose="02040502050505030304" pitchFamily="18" charset="0"/>
              </a:rPr>
              <a:t>1+4 =5</a:t>
            </a:r>
            <a:r>
              <a:rPr lang="en-US" sz="6400" dirty="0">
                <a:latin typeface="Palatino Linotype" panose="02040502050505030304" pitchFamily="18" charset="0"/>
              </a:rPr>
              <a:t> is the number we started with.  It works with any number</a:t>
            </a:r>
          </a:p>
        </p:txBody>
      </p:sp>
    </p:spTree>
    <p:extLst>
      <p:ext uri="{BB962C8B-B14F-4D97-AF65-F5344CB8AC3E}">
        <p14:creationId xmlns:p14="http://schemas.microsoft.com/office/powerpoint/2010/main" val="3472909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1E15B-EE42-4DEA-BE38-666D2128CB2C}"/>
              </a:ext>
            </a:extLst>
          </p:cNvPr>
          <p:cNvSpPr/>
          <p:nvPr/>
        </p:nvSpPr>
        <p:spPr>
          <a:xfrm>
            <a:off x="854015" y="0"/>
            <a:ext cx="11067691" cy="6740307"/>
          </a:xfrm>
          <a:prstGeom prst="rect">
            <a:avLst/>
          </a:prstGeom>
        </p:spPr>
        <p:txBody>
          <a:bodyPr wrap="square">
            <a:spAutoFit/>
          </a:bodyPr>
          <a:lstStyle/>
          <a:p>
            <a:pPr algn="ctr"/>
            <a:r>
              <a:rPr lang="en-US" sz="7200" dirty="0">
                <a:latin typeface="Palatino Linotype" panose="02040502050505030304" pitchFamily="18" charset="0"/>
              </a:rPr>
              <a:t>Now take any number and multiply it by 9. The sum will always equal to 9.</a:t>
            </a:r>
          </a:p>
          <a:p>
            <a:pPr algn="ctr"/>
            <a:r>
              <a:rPr lang="en-US" sz="7200" b="1" dirty="0">
                <a:solidFill>
                  <a:schemeClr val="accent4">
                    <a:lumMod val="75000"/>
                  </a:schemeClr>
                </a:solidFill>
                <a:latin typeface="Palatino Linotype" panose="02040502050505030304" pitchFamily="18" charset="0"/>
              </a:rPr>
              <a:t>Example. 6 X 9 = 54 </a:t>
            </a:r>
            <a:r>
              <a:rPr lang="en-US" sz="7200" dirty="0">
                <a:latin typeface="Palatino Linotype" panose="02040502050505030304" pitchFamily="18" charset="0"/>
              </a:rPr>
              <a:t>and it is </a:t>
            </a:r>
            <a:r>
              <a:rPr lang="en-US" sz="7200" b="1" dirty="0">
                <a:solidFill>
                  <a:schemeClr val="accent4">
                    <a:lumMod val="75000"/>
                  </a:schemeClr>
                </a:solidFill>
                <a:latin typeface="Palatino Linotype" panose="02040502050505030304" pitchFamily="18" charset="0"/>
              </a:rPr>
              <a:t>5 + 4 = 9</a:t>
            </a:r>
            <a:r>
              <a:rPr lang="en-US" sz="7200" dirty="0">
                <a:latin typeface="Palatino Linotype" panose="02040502050505030304" pitchFamily="18" charset="0"/>
              </a:rPr>
              <a:t>. It works with any number</a:t>
            </a:r>
          </a:p>
        </p:txBody>
      </p:sp>
    </p:spTree>
    <p:extLst>
      <p:ext uri="{BB962C8B-B14F-4D97-AF65-F5344CB8AC3E}">
        <p14:creationId xmlns:p14="http://schemas.microsoft.com/office/powerpoint/2010/main" val="4276801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0401A16-73DA-4645-BE91-F69CF239E435}"/>
              </a:ext>
            </a:extLst>
          </p:cNvPr>
          <p:cNvSpPr/>
          <p:nvPr/>
        </p:nvSpPr>
        <p:spPr>
          <a:xfrm>
            <a:off x="871268" y="741872"/>
            <a:ext cx="11059064" cy="5078313"/>
          </a:xfrm>
          <a:prstGeom prst="rect">
            <a:avLst/>
          </a:prstGeom>
        </p:spPr>
        <p:txBody>
          <a:bodyPr wrap="square">
            <a:spAutoFit/>
          </a:bodyPr>
          <a:lstStyle/>
          <a:p>
            <a:pPr algn="ctr"/>
            <a:r>
              <a:rPr lang="en-US" sz="5400" dirty="0">
                <a:latin typeface="Palatino Linotype" panose="02040502050505030304" pitchFamily="18" charset="0"/>
              </a:rPr>
              <a:t>Now take any number and subtract it by the sum of itself, it will yield 9.</a:t>
            </a:r>
          </a:p>
          <a:p>
            <a:pPr algn="ctr"/>
            <a:r>
              <a:rPr lang="en-US" sz="5400" dirty="0">
                <a:latin typeface="Palatino Linotype" panose="02040502050505030304" pitchFamily="18" charset="0"/>
              </a:rPr>
              <a:t>Example: </a:t>
            </a:r>
            <a:r>
              <a:rPr lang="en-US" sz="5400" b="1" dirty="0">
                <a:solidFill>
                  <a:schemeClr val="accent4">
                    <a:lumMod val="75000"/>
                  </a:schemeClr>
                </a:solidFill>
                <a:latin typeface="Palatino Linotype" panose="02040502050505030304" pitchFamily="18" charset="0"/>
              </a:rPr>
              <a:t>33 – 6 = 27 </a:t>
            </a:r>
            <a:r>
              <a:rPr lang="en-US" sz="5400" dirty="0">
                <a:latin typeface="Palatino Linotype" panose="02040502050505030304" pitchFamily="18" charset="0"/>
              </a:rPr>
              <a:t>it is </a:t>
            </a:r>
            <a:r>
              <a:rPr lang="en-US" sz="5400" b="1" dirty="0">
                <a:solidFill>
                  <a:schemeClr val="accent4">
                    <a:lumMod val="75000"/>
                  </a:schemeClr>
                </a:solidFill>
                <a:latin typeface="Palatino Linotype" panose="02040502050505030304" pitchFamily="18" charset="0"/>
              </a:rPr>
              <a:t>2 + 7 = 9</a:t>
            </a:r>
            <a:r>
              <a:rPr lang="en-US" sz="5400" dirty="0">
                <a:latin typeface="Palatino Linotype" panose="02040502050505030304" pitchFamily="18" charset="0"/>
              </a:rPr>
              <a:t>.</a:t>
            </a:r>
          </a:p>
          <a:p>
            <a:pPr algn="ctr"/>
            <a:r>
              <a:rPr lang="en-US" sz="5400" dirty="0">
                <a:latin typeface="Palatino Linotype" panose="02040502050505030304" pitchFamily="18" charset="0"/>
              </a:rPr>
              <a:t>Another Example: </a:t>
            </a:r>
            <a:r>
              <a:rPr lang="en-US" sz="5400" b="1" dirty="0">
                <a:solidFill>
                  <a:schemeClr val="accent4">
                    <a:lumMod val="75000"/>
                  </a:schemeClr>
                </a:solidFill>
                <a:latin typeface="Palatino Linotype" panose="02040502050505030304" pitchFamily="18" charset="0"/>
              </a:rPr>
              <a:t>4352 = 4 + 3 + 5 + 2 = 14</a:t>
            </a:r>
            <a:r>
              <a:rPr lang="en-US" sz="5400" dirty="0">
                <a:latin typeface="Palatino Linotype" panose="02040502050505030304" pitchFamily="18" charset="0"/>
              </a:rPr>
              <a:t>. </a:t>
            </a:r>
            <a:r>
              <a:rPr lang="en-US" sz="5400" b="1" dirty="0">
                <a:solidFill>
                  <a:schemeClr val="accent4">
                    <a:lumMod val="75000"/>
                  </a:schemeClr>
                </a:solidFill>
                <a:latin typeface="Palatino Linotype" panose="02040502050505030304" pitchFamily="18" charset="0"/>
              </a:rPr>
              <a:t>4352 – 14 </a:t>
            </a:r>
            <a:r>
              <a:rPr lang="en-US" sz="5400" dirty="0">
                <a:latin typeface="Palatino Linotype" panose="02040502050505030304" pitchFamily="18" charset="0"/>
              </a:rPr>
              <a:t>= </a:t>
            </a:r>
            <a:r>
              <a:rPr lang="en-US" sz="5400" b="1" dirty="0">
                <a:solidFill>
                  <a:schemeClr val="accent4">
                    <a:lumMod val="75000"/>
                  </a:schemeClr>
                </a:solidFill>
                <a:latin typeface="Palatino Linotype" panose="02040502050505030304" pitchFamily="18" charset="0"/>
              </a:rPr>
              <a:t>4338</a:t>
            </a:r>
            <a:r>
              <a:rPr lang="en-US" sz="5400" dirty="0">
                <a:latin typeface="Palatino Linotype" panose="02040502050505030304" pitchFamily="18" charset="0"/>
              </a:rPr>
              <a:t> and </a:t>
            </a:r>
            <a:r>
              <a:rPr lang="en-US" sz="5400" b="1" dirty="0">
                <a:solidFill>
                  <a:srgbClr val="0070C0"/>
                </a:solidFill>
                <a:latin typeface="Palatino Linotype" panose="02040502050505030304" pitchFamily="18" charset="0"/>
              </a:rPr>
              <a:t>4338</a:t>
            </a:r>
            <a:r>
              <a:rPr lang="en-US" sz="5400" dirty="0">
                <a:latin typeface="Palatino Linotype" panose="02040502050505030304" pitchFamily="18" charset="0"/>
              </a:rPr>
              <a:t> is </a:t>
            </a:r>
            <a:r>
              <a:rPr lang="en-US" sz="5400" b="1" dirty="0">
                <a:solidFill>
                  <a:srgbClr val="0070C0"/>
                </a:solidFill>
                <a:latin typeface="Palatino Linotype" panose="02040502050505030304" pitchFamily="18" charset="0"/>
              </a:rPr>
              <a:t>4 + 3 + 3 + 8 = 18 </a:t>
            </a:r>
            <a:r>
              <a:rPr lang="en-US" sz="5400" dirty="0">
                <a:latin typeface="Palatino Linotype" panose="02040502050505030304" pitchFamily="18" charset="0"/>
              </a:rPr>
              <a:t>which is </a:t>
            </a:r>
            <a:r>
              <a:rPr lang="en-US" sz="5400" b="1" dirty="0">
                <a:solidFill>
                  <a:srgbClr val="00B050"/>
                </a:solidFill>
                <a:latin typeface="Palatino Linotype" panose="02040502050505030304" pitchFamily="18" charset="0"/>
              </a:rPr>
              <a:t>9</a:t>
            </a:r>
          </a:p>
        </p:txBody>
      </p:sp>
    </p:spTree>
    <p:extLst>
      <p:ext uri="{BB962C8B-B14F-4D97-AF65-F5344CB8AC3E}">
        <p14:creationId xmlns:p14="http://schemas.microsoft.com/office/powerpoint/2010/main" val="109821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7335FD-A32D-4AAD-A21F-410C4881A83F}"/>
              </a:ext>
            </a:extLst>
          </p:cNvPr>
          <p:cNvSpPr/>
          <p:nvPr/>
        </p:nvSpPr>
        <p:spPr>
          <a:xfrm>
            <a:off x="897146" y="422695"/>
            <a:ext cx="11015932" cy="6186309"/>
          </a:xfrm>
          <a:prstGeom prst="rect">
            <a:avLst/>
          </a:prstGeom>
        </p:spPr>
        <p:txBody>
          <a:bodyPr wrap="square">
            <a:spAutoFit/>
          </a:bodyPr>
          <a:lstStyle/>
          <a:p>
            <a:pPr algn="ctr"/>
            <a:r>
              <a:rPr lang="en-US" sz="5400" dirty="0">
                <a:latin typeface="Palatino Linotype" panose="02040502050505030304" pitchFamily="18" charset="0"/>
              </a:rPr>
              <a:t>9 is truth, it is life it is the signature of Yahweh.</a:t>
            </a:r>
          </a:p>
          <a:p>
            <a:pPr algn="ctr"/>
            <a:r>
              <a:rPr lang="en-US" sz="5400" dirty="0">
                <a:latin typeface="Palatino Linotype" panose="02040502050505030304" pitchFamily="18" charset="0"/>
              </a:rPr>
              <a:t>There are 9 months to pregnancy, 1440 minutes to a day which is 9.</a:t>
            </a:r>
          </a:p>
          <a:p>
            <a:pPr algn="ctr"/>
            <a:r>
              <a:rPr lang="en-US" sz="5400" dirty="0">
                <a:latin typeface="Palatino Linotype" panose="02040502050505030304" pitchFamily="18" charset="0"/>
              </a:rPr>
              <a:t>Water in Hebrew is </a:t>
            </a:r>
            <a:r>
              <a:rPr lang="he-IL" sz="7200" dirty="0">
                <a:solidFill>
                  <a:srgbClr val="00B050"/>
                </a:solidFill>
                <a:latin typeface="Palatino Linotype" panose="02040502050505030304" pitchFamily="18" charset="0"/>
              </a:rPr>
              <a:t>מַיִם</a:t>
            </a:r>
          </a:p>
          <a:p>
            <a:pPr algn="ctr"/>
            <a:r>
              <a:rPr lang="en-US" sz="5400" dirty="0">
                <a:latin typeface="Palatino Linotype" panose="02040502050505030304" pitchFamily="18" charset="0"/>
              </a:rPr>
              <a:t>And this word means life. And it is 40 + 10 + 40 = 90 which is 9</a:t>
            </a:r>
          </a:p>
        </p:txBody>
      </p:sp>
    </p:spTree>
    <p:extLst>
      <p:ext uri="{BB962C8B-B14F-4D97-AF65-F5344CB8AC3E}">
        <p14:creationId xmlns:p14="http://schemas.microsoft.com/office/powerpoint/2010/main" val="22679740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763466-9B79-4A66-93CD-0443EF684E24}"/>
              </a:ext>
            </a:extLst>
          </p:cNvPr>
          <p:cNvSpPr/>
          <p:nvPr/>
        </p:nvSpPr>
        <p:spPr>
          <a:xfrm>
            <a:off x="905775" y="0"/>
            <a:ext cx="11007304" cy="6555641"/>
          </a:xfrm>
          <a:prstGeom prst="rect">
            <a:avLst/>
          </a:prstGeom>
        </p:spPr>
        <p:txBody>
          <a:bodyPr wrap="square">
            <a:spAutoFit/>
          </a:bodyPr>
          <a:lstStyle/>
          <a:p>
            <a:pPr algn="ctr"/>
            <a:r>
              <a:rPr lang="en-US" sz="6000" dirty="0">
                <a:latin typeface="Palatino Linotype" panose="02040502050505030304" pitchFamily="18" charset="0"/>
              </a:rPr>
              <a:t>People who know the significance of number 9 always add it to their price for success. Now go to the stores, watch the advertisings and pay attention to number 9, you will be amazed</a:t>
            </a:r>
          </a:p>
        </p:txBody>
      </p:sp>
    </p:spTree>
    <p:extLst>
      <p:ext uri="{BB962C8B-B14F-4D97-AF65-F5344CB8AC3E}">
        <p14:creationId xmlns:p14="http://schemas.microsoft.com/office/powerpoint/2010/main" val="351931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774" y="0"/>
            <a:ext cx="11015932" cy="7061998"/>
          </a:xfrm>
          <a:prstGeom prst="rect">
            <a:avLst/>
          </a:prstGeom>
        </p:spPr>
        <p:txBody>
          <a:bodyPr wrap="square">
            <a:spAutoFit/>
          </a:bodyPr>
          <a:lstStyle/>
          <a:p>
            <a:pPr algn="ctr">
              <a:lnSpc>
                <a:spcPct val="107000"/>
              </a:lnSpc>
              <a:spcAft>
                <a:spcPts val="800"/>
              </a:spcAft>
            </a:pPr>
            <a:r>
              <a:rPr lang="en-US" sz="3600" dirty="0">
                <a:latin typeface="Palatino Linotype" panose="02040502050505030304" pitchFamily="18" charset="0"/>
                <a:ea typeface="Calibri" panose="020F0502020204030204" pitchFamily="34" charset="0"/>
                <a:cs typeface="Arial" panose="020B0604020202020204" pitchFamily="34" charset="0"/>
              </a:rPr>
              <a:t>it is not about numbers, but it is either higher consciousness or lower consciousness. Which is symbolized by the number 9 in the bible.</a:t>
            </a:r>
            <a:endParaRPr lang="en-US" sz="36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666 is 6 + 6 + 6 = 9</a:t>
            </a:r>
            <a:endParaRPr lang="en-US" sz="5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3600" dirty="0">
                <a:latin typeface="Palatino Linotype" panose="02040502050505030304" pitchFamily="18" charset="0"/>
                <a:ea typeface="Calibri" panose="020F0502020204030204" pitchFamily="34" charset="0"/>
                <a:cs typeface="Arial" panose="020B0604020202020204" pitchFamily="34" charset="0"/>
              </a:rPr>
              <a:t>It is either you raise your vibration from Lower chakra to Higher chakra or you stay at the lower chakra.</a:t>
            </a:r>
            <a:endParaRPr lang="en-US" sz="3600" dirty="0">
              <a:latin typeface="Calibri" panose="020F0502020204030204" pitchFamily="34" charset="0"/>
              <a:ea typeface="Calibri" panose="020F0502020204030204" pitchFamily="34" charset="0"/>
              <a:cs typeface="Arial" panose="020B0604020202020204" pitchFamily="34" charset="0"/>
            </a:endParaRPr>
          </a:p>
          <a:p>
            <a:pPr algn="ctr"/>
            <a:r>
              <a:rPr lang="en-US" sz="3600" dirty="0">
                <a:latin typeface="Palatino Linotype" panose="02040502050505030304" pitchFamily="18" charset="0"/>
                <a:ea typeface="Calibri" panose="020F0502020204030204" pitchFamily="34" charset="0"/>
                <a:cs typeface="Arial" panose="020B0604020202020204" pitchFamily="34" charset="0"/>
              </a:rPr>
              <a:t>If you decide to stay at the lower chakra, your number is 666 meaning your life will be like a gigantic animal, controlled by a tiny man. Like a big elephant in a circus</a:t>
            </a:r>
            <a:endParaRPr lang="en-US" sz="3600" dirty="0"/>
          </a:p>
        </p:txBody>
      </p:sp>
    </p:spTree>
    <p:extLst>
      <p:ext uri="{BB962C8B-B14F-4D97-AF65-F5344CB8AC3E}">
        <p14:creationId xmlns:p14="http://schemas.microsoft.com/office/powerpoint/2010/main" val="23405442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41BE22F-6D22-400E-838D-ECBD91AA4484}"/>
              </a:ext>
            </a:extLst>
          </p:cNvPr>
          <p:cNvSpPr/>
          <p:nvPr/>
        </p:nvSpPr>
        <p:spPr>
          <a:xfrm>
            <a:off x="690113" y="0"/>
            <a:ext cx="11205713" cy="6644448"/>
          </a:xfrm>
          <a:prstGeom prst="rect">
            <a:avLst/>
          </a:prstGeom>
        </p:spPr>
        <p:txBody>
          <a:bodyPr wrap="square">
            <a:spAutoFit/>
          </a:bodyPr>
          <a:lstStyle/>
          <a:p>
            <a:pPr algn="ctr">
              <a:lnSpc>
                <a:spcPct val="107000"/>
              </a:lnSpc>
              <a:spcAft>
                <a:spcPts val="800"/>
              </a:spcAft>
            </a:pPr>
            <a:r>
              <a:rPr lang="en-US" sz="6600" dirty="0">
                <a:latin typeface="Palatino Linotype" panose="02040502050505030304" pitchFamily="18" charset="0"/>
                <a:ea typeface="Calibri" panose="020F0502020204030204" pitchFamily="34" charset="0"/>
                <a:cs typeface="Arial" panose="020B0604020202020204" pitchFamily="34" charset="0"/>
              </a:rPr>
              <a:t>When a price has two successive 9’s, the first is for success and the second works as hypnosis. it is to avoid all rejection.</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latin typeface="Palatino Linotype" panose="02040502050505030304" pitchFamily="18" charset="0"/>
                <a:ea typeface="Calibri" panose="020F0502020204030204" pitchFamily="34" charset="0"/>
                <a:cs typeface="Arial" panose="020B0604020202020204" pitchFamily="34" charset="0"/>
              </a:rPr>
              <a:t>Like </a:t>
            </a:r>
            <a:r>
              <a:rPr lang="en-US" sz="66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$19.95, $29.99</a:t>
            </a:r>
            <a:r>
              <a:rPr lang="en-US" sz="6600" dirty="0">
                <a:latin typeface="Palatino Linotype" panose="02040502050505030304" pitchFamily="18" charset="0"/>
                <a:ea typeface="Calibri" panose="020F0502020204030204" pitchFamily="34" charset="0"/>
                <a:cs typeface="Arial" panose="020B0604020202020204" pitchFamily="34" charset="0"/>
              </a:rPr>
              <a:t>, etc…</a:t>
            </a:r>
            <a:endParaRPr lang="en-US" sz="6600" dirty="0"/>
          </a:p>
        </p:txBody>
      </p:sp>
    </p:spTree>
    <p:extLst>
      <p:ext uri="{BB962C8B-B14F-4D97-AF65-F5344CB8AC3E}">
        <p14:creationId xmlns:p14="http://schemas.microsoft.com/office/powerpoint/2010/main" val="1709030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B90A32-7A73-4C18-B2B5-0CF384F9DE45}"/>
              </a:ext>
            </a:extLst>
          </p:cNvPr>
          <p:cNvSpPr/>
          <p:nvPr/>
        </p:nvSpPr>
        <p:spPr>
          <a:xfrm>
            <a:off x="828137" y="1811546"/>
            <a:ext cx="11007305" cy="3046988"/>
          </a:xfrm>
          <a:prstGeom prst="rect">
            <a:avLst/>
          </a:prstGeom>
        </p:spPr>
        <p:txBody>
          <a:bodyPr wrap="square">
            <a:spAutoFit/>
          </a:bodyPr>
          <a:lstStyle/>
          <a:p>
            <a:pPr algn="ctr"/>
            <a:r>
              <a:rPr lang="fr-FR" sz="9600" dirty="0">
                <a:latin typeface="Palatino Linotype" panose="02040502050505030304" pitchFamily="18" charset="0"/>
              </a:rPr>
              <a:t>May Yahweh </a:t>
            </a:r>
          </a:p>
          <a:p>
            <a:pPr algn="ctr"/>
            <a:r>
              <a:rPr lang="fr-FR" sz="9600" dirty="0" err="1">
                <a:latin typeface="Palatino Linotype" panose="02040502050505030304" pitchFamily="18" charset="0"/>
              </a:rPr>
              <a:t>Bless</a:t>
            </a:r>
            <a:r>
              <a:rPr lang="fr-FR" sz="9600" dirty="0">
                <a:latin typeface="Palatino Linotype" panose="02040502050505030304" pitchFamily="18" charset="0"/>
              </a:rPr>
              <a:t> You all</a:t>
            </a:r>
            <a:endParaRPr lang="en-US" sz="9600" dirty="0">
              <a:latin typeface="Palatino Linotype" panose="02040502050505030304" pitchFamily="18" charset="0"/>
            </a:endParaRPr>
          </a:p>
        </p:txBody>
      </p:sp>
    </p:spTree>
    <p:extLst>
      <p:ext uri="{BB962C8B-B14F-4D97-AF65-F5344CB8AC3E}">
        <p14:creationId xmlns:p14="http://schemas.microsoft.com/office/powerpoint/2010/main" val="365912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Picture 1" descr="Image result for elephant in the circus"/>
          <p:cNvPicPr/>
          <p:nvPr/>
        </p:nvPicPr>
        <p:blipFill rotWithShape="1">
          <a:blip r:embed="rId2">
            <a:extLst>
              <a:ext uri="{28A0092B-C50C-407E-A947-70E740481C1C}">
                <a14:useLocalDpi xmlns:a14="http://schemas.microsoft.com/office/drawing/2010/main" val="0"/>
              </a:ext>
            </a:extLst>
          </a:blip>
          <a:srcRect t="7931" b="7800"/>
          <a:stretch/>
        </p:blipFill>
        <p:spPr bwMode="auto">
          <a:xfrm>
            <a:off x="20" y="10"/>
            <a:ext cx="12191980" cy="6857990"/>
          </a:xfrm>
          <a:prstGeom prst="rect">
            <a:avLst/>
          </a:prstGeom>
          <a:noFill/>
        </p:spPr>
      </p:pic>
    </p:spTree>
    <p:extLst>
      <p:ext uri="{BB962C8B-B14F-4D97-AF65-F5344CB8AC3E}">
        <p14:creationId xmlns:p14="http://schemas.microsoft.com/office/powerpoint/2010/main" val="945191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509" y="1"/>
            <a:ext cx="11041811" cy="6080191"/>
          </a:xfrm>
          <a:prstGeom prst="rect">
            <a:avLst/>
          </a:prstGeom>
        </p:spPr>
        <p:txBody>
          <a:bodyPr wrap="square">
            <a:spAutoFit/>
          </a:bodyPr>
          <a:lstStyle/>
          <a:p>
            <a:pPr algn="ctr">
              <a:lnSpc>
                <a:spcPct val="107000"/>
              </a:lnSpc>
              <a:spcAft>
                <a:spcPts val="800"/>
              </a:spcAft>
            </a:pPr>
            <a:r>
              <a:rPr lang="en-US" sz="6000" dirty="0">
                <a:latin typeface="Palatino Linotype" panose="02040502050505030304" pitchFamily="18" charset="0"/>
                <a:ea typeface="Calibri" panose="020F0502020204030204" pitchFamily="34" charset="0"/>
                <a:cs typeface="Arial" panose="020B0604020202020204" pitchFamily="34" charset="0"/>
              </a:rPr>
              <a:t>An African elephant weight is 13,000 lbs.</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6000" dirty="0">
                <a:latin typeface="Palatino Linotype" panose="02040502050505030304" pitchFamily="18" charset="0"/>
                <a:ea typeface="Calibri" panose="020F0502020204030204" pitchFamily="34" charset="0"/>
                <a:cs typeface="Arial" panose="020B0604020202020204" pitchFamily="34" charset="0"/>
              </a:rPr>
              <a:t>666= 9 meaning lower consciousness, it means divine ignorance. Manipulation allowance.</a:t>
            </a:r>
            <a:endParaRPr lang="en-US" sz="6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7678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3027" y="0"/>
            <a:ext cx="10981426" cy="6001643"/>
          </a:xfrm>
          <a:prstGeom prst="rect">
            <a:avLst/>
          </a:prstGeom>
        </p:spPr>
        <p:txBody>
          <a:bodyPr wrap="square">
            <a:spAutoFit/>
          </a:bodyPr>
          <a:lstStyle/>
          <a:p>
            <a:pPr algn="ctr"/>
            <a:r>
              <a:rPr lang="en-US" sz="4800" dirty="0">
                <a:solidFill>
                  <a:srgbClr val="FF0000"/>
                </a:solidFill>
                <a:latin typeface="Palatino Linotype" panose="02040502050505030304" pitchFamily="18" charset="0"/>
              </a:rPr>
              <a:t>Revelation 7:4</a:t>
            </a:r>
          </a:p>
          <a:p>
            <a:pPr algn="ctr"/>
            <a:r>
              <a:rPr lang="en-US" sz="4800" dirty="0">
                <a:solidFill>
                  <a:srgbClr val="FF0000"/>
                </a:solidFill>
                <a:latin typeface="Palatino Linotype" panose="02040502050505030304" pitchFamily="18" charset="0"/>
              </a:rPr>
              <a:t>4 I heard the number of those who were sealed: 144,000. Those who were sealed were from every tribe of Israel:</a:t>
            </a:r>
          </a:p>
          <a:p>
            <a:pPr algn="ctr"/>
            <a:r>
              <a:rPr lang="en-US" sz="4800" b="1" dirty="0">
                <a:solidFill>
                  <a:srgbClr val="00B050"/>
                </a:solidFill>
                <a:latin typeface="Palatino Linotype" panose="02040502050505030304" pitchFamily="18" charset="0"/>
              </a:rPr>
              <a:t>Apocalypse 7:4</a:t>
            </a:r>
          </a:p>
          <a:p>
            <a:pPr algn="ctr"/>
            <a:r>
              <a:rPr lang="en-US" sz="4800" b="1" dirty="0">
                <a:solidFill>
                  <a:srgbClr val="00B050"/>
                </a:solidFill>
                <a:latin typeface="Palatino Linotype" panose="02040502050505030304" pitchFamily="18" charset="0"/>
              </a:rPr>
              <a:t> Et </a:t>
            </a:r>
            <a:r>
              <a:rPr lang="en-US" sz="4800" b="1" dirty="0" err="1">
                <a:solidFill>
                  <a:srgbClr val="00B050"/>
                </a:solidFill>
                <a:latin typeface="Palatino Linotype" panose="02040502050505030304" pitchFamily="18" charset="0"/>
              </a:rPr>
              <a:t>j'entendis</a:t>
            </a:r>
            <a:r>
              <a:rPr lang="en-US" sz="4800" b="1" dirty="0">
                <a:solidFill>
                  <a:srgbClr val="00B050"/>
                </a:solidFill>
                <a:latin typeface="Palatino Linotype" panose="02040502050505030304" pitchFamily="18" charset="0"/>
              </a:rPr>
              <a:t> le </a:t>
            </a:r>
            <a:r>
              <a:rPr lang="en-US" sz="4800" b="1" dirty="0" err="1">
                <a:solidFill>
                  <a:srgbClr val="00B050"/>
                </a:solidFill>
                <a:latin typeface="Palatino Linotype" panose="02040502050505030304" pitchFamily="18" charset="0"/>
              </a:rPr>
              <a:t>nombre</a:t>
            </a:r>
            <a:r>
              <a:rPr lang="en-US" sz="4800" b="1" dirty="0">
                <a:solidFill>
                  <a:srgbClr val="00B050"/>
                </a:solidFill>
                <a:latin typeface="Palatino Linotype" panose="02040502050505030304" pitchFamily="18" charset="0"/>
              </a:rPr>
              <a:t> de </a:t>
            </a:r>
            <a:r>
              <a:rPr lang="en-US" sz="4800" b="1" dirty="0" err="1">
                <a:solidFill>
                  <a:srgbClr val="00B050"/>
                </a:solidFill>
                <a:latin typeface="Palatino Linotype" panose="02040502050505030304" pitchFamily="18" charset="0"/>
              </a:rPr>
              <a:t>ceux</a:t>
            </a:r>
            <a:r>
              <a:rPr lang="en-US" sz="4800" b="1" dirty="0">
                <a:solidFill>
                  <a:srgbClr val="00B050"/>
                </a:solidFill>
                <a:latin typeface="Palatino Linotype" panose="02040502050505030304" pitchFamily="18" charset="0"/>
              </a:rPr>
              <a:t> qui </a:t>
            </a:r>
            <a:r>
              <a:rPr lang="en-US" sz="4800" b="1" dirty="0" err="1">
                <a:solidFill>
                  <a:srgbClr val="00B050"/>
                </a:solidFill>
                <a:latin typeface="Palatino Linotype" panose="02040502050505030304" pitchFamily="18" charset="0"/>
              </a:rPr>
              <a:t>avaient</a:t>
            </a:r>
            <a:r>
              <a:rPr lang="en-US" sz="4800" b="1" dirty="0">
                <a:solidFill>
                  <a:srgbClr val="00B050"/>
                </a:solidFill>
                <a:latin typeface="Palatino Linotype" panose="02040502050505030304" pitchFamily="18" charset="0"/>
              </a:rPr>
              <a:t> </a:t>
            </a:r>
            <a:r>
              <a:rPr lang="en-US" sz="4800" b="1" dirty="0" err="1">
                <a:solidFill>
                  <a:srgbClr val="00B050"/>
                </a:solidFill>
                <a:latin typeface="Palatino Linotype" panose="02040502050505030304" pitchFamily="18" charset="0"/>
              </a:rPr>
              <a:t>été</a:t>
            </a:r>
            <a:r>
              <a:rPr lang="en-US" sz="4800" b="1" dirty="0">
                <a:solidFill>
                  <a:srgbClr val="00B050"/>
                </a:solidFill>
                <a:latin typeface="Palatino Linotype" panose="02040502050505030304" pitchFamily="18" charset="0"/>
              </a:rPr>
              <a:t> </a:t>
            </a:r>
            <a:r>
              <a:rPr lang="en-US" sz="4800" b="1" dirty="0" err="1">
                <a:solidFill>
                  <a:srgbClr val="00B050"/>
                </a:solidFill>
                <a:latin typeface="Palatino Linotype" panose="02040502050505030304" pitchFamily="18" charset="0"/>
              </a:rPr>
              <a:t>marqués</a:t>
            </a:r>
            <a:r>
              <a:rPr lang="en-US" sz="4800" b="1" dirty="0">
                <a:solidFill>
                  <a:srgbClr val="00B050"/>
                </a:solidFill>
                <a:latin typeface="Palatino Linotype" panose="02040502050505030304" pitchFamily="18" charset="0"/>
              </a:rPr>
              <a:t> du </a:t>
            </a:r>
            <a:r>
              <a:rPr lang="en-US" sz="4800" b="1" dirty="0" err="1">
                <a:solidFill>
                  <a:srgbClr val="00B050"/>
                </a:solidFill>
                <a:latin typeface="Palatino Linotype" panose="02040502050505030304" pitchFamily="18" charset="0"/>
              </a:rPr>
              <a:t>sceau</a:t>
            </a:r>
            <a:r>
              <a:rPr lang="en-US" sz="4800" b="1" dirty="0">
                <a:solidFill>
                  <a:srgbClr val="00B050"/>
                </a:solidFill>
                <a:latin typeface="Palatino Linotype" panose="02040502050505030304" pitchFamily="18" charset="0"/>
              </a:rPr>
              <a:t>, 144,000, de </a:t>
            </a:r>
            <a:r>
              <a:rPr lang="en-US" sz="4800" b="1" dirty="0" err="1">
                <a:solidFill>
                  <a:srgbClr val="00B050"/>
                </a:solidFill>
                <a:latin typeface="Palatino Linotype" panose="02040502050505030304" pitchFamily="18" charset="0"/>
              </a:rPr>
              <a:t>toutes</a:t>
            </a:r>
            <a:r>
              <a:rPr lang="en-US" sz="4800" b="1" dirty="0">
                <a:solidFill>
                  <a:srgbClr val="00B050"/>
                </a:solidFill>
                <a:latin typeface="Palatino Linotype" panose="02040502050505030304" pitchFamily="18" charset="0"/>
              </a:rPr>
              <a:t> les </a:t>
            </a:r>
            <a:r>
              <a:rPr lang="en-US" sz="4800" b="1" dirty="0" err="1">
                <a:solidFill>
                  <a:srgbClr val="00B050"/>
                </a:solidFill>
                <a:latin typeface="Palatino Linotype" panose="02040502050505030304" pitchFamily="18" charset="0"/>
              </a:rPr>
              <a:t>tribus</a:t>
            </a:r>
            <a:r>
              <a:rPr lang="en-US" sz="4800" b="1" dirty="0">
                <a:solidFill>
                  <a:srgbClr val="00B050"/>
                </a:solidFill>
                <a:latin typeface="Palatino Linotype" panose="02040502050505030304" pitchFamily="18" charset="0"/>
              </a:rPr>
              <a:t> des fils </a:t>
            </a:r>
            <a:r>
              <a:rPr lang="en-US" sz="4800" b="1" dirty="0" err="1">
                <a:solidFill>
                  <a:srgbClr val="00B050"/>
                </a:solidFill>
                <a:latin typeface="Palatino Linotype" panose="02040502050505030304" pitchFamily="18" charset="0"/>
              </a:rPr>
              <a:t>d'Israël</a:t>
            </a:r>
            <a:endParaRPr lang="en-US" sz="4800" b="1" dirty="0">
              <a:solidFill>
                <a:srgbClr val="00B050"/>
              </a:solidFill>
              <a:latin typeface="Palatino Linotype" panose="02040502050505030304" pitchFamily="18" charset="0"/>
            </a:endParaRPr>
          </a:p>
        </p:txBody>
      </p:sp>
    </p:spTree>
    <p:extLst>
      <p:ext uri="{BB962C8B-B14F-4D97-AF65-F5344CB8AC3E}">
        <p14:creationId xmlns:p14="http://schemas.microsoft.com/office/powerpoint/2010/main" val="177278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7532" y="0"/>
            <a:ext cx="10972800" cy="6740307"/>
          </a:xfrm>
          <a:prstGeom prst="rect">
            <a:avLst/>
          </a:prstGeom>
        </p:spPr>
        <p:txBody>
          <a:bodyPr wrap="square">
            <a:spAutoFit/>
          </a:bodyPr>
          <a:lstStyle/>
          <a:p>
            <a:pPr algn="ctr"/>
            <a:r>
              <a:rPr lang="en-US" sz="4800" b="1" dirty="0">
                <a:solidFill>
                  <a:srgbClr val="00B050"/>
                </a:solidFill>
                <a:latin typeface="Palatino Linotype" panose="02040502050505030304" pitchFamily="18" charset="0"/>
              </a:rPr>
              <a:t>144000 is 1 + 4 + 4 =9</a:t>
            </a:r>
            <a:r>
              <a:rPr lang="en-US" sz="4800" dirty="0">
                <a:latin typeface="Palatino Linotype" panose="02040502050505030304" pitchFamily="18" charset="0"/>
              </a:rPr>
              <a:t> , marks a group of people who reach higher consciousness will dominate everything, meaning they will have answers to every situation, everything they ever want will be at their fingerprint effortlessly. They are people who are conscious about raising their vibration from the lower chakra to the higher chakra</a:t>
            </a:r>
          </a:p>
        </p:txBody>
      </p:sp>
    </p:spTree>
    <p:extLst>
      <p:ext uri="{BB962C8B-B14F-4D97-AF65-F5344CB8AC3E}">
        <p14:creationId xmlns:p14="http://schemas.microsoft.com/office/powerpoint/2010/main" val="319730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641" y="577970"/>
            <a:ext cx="10972800" cy="5509200"/>
          </a:xfrm>
          <a:prstGeom prst="rect">
            <a:avLst/>
          </a:prstGeom>
        </p:spPr>
        <p:txBody>
          <a:bodyPr wrap="square">
            <a:spAutoFit/>
          </a:bodyPr>
          <a:lstStyle/>
          <a:p>
            <a:pPr algn="ctr"/>
            <a:r>
              <a:rPr lang="en-US" sz="8800" dirty="0">
                <a:latin typeface="Palatino Linotype" panose="02040502050505030304" pitchFamily="18" charset="0"/>
              </a:rPr>
              <a:t>Number </a:t>
            </a:r>
            <a:r>
              <a:rPr lang="en-US" sz="8800" b="1" dirty="0">
                <a:solidFill>
                  <a:srgbClr val="00B050"/>
                </a:solidFill>
                <a:latin typeface="Palatino Linotype" panose="02040502050505030304" pitchFamily="18" charset="0"/>
              </a:rPr>
              <a:t>9</a:t>
            </a:r>
            <a:r>
              <a:rPr lang="en-US" sz="8800" dirty="0">
                <a:latin typeface="Palatino Linotype" panose="02040502050505030304" pitchFamily="18" charset="0"/>
              </a:rPr>
              <a:t> in the bible is all about divine consciousness. Higher or lower</a:t>
            </a:r>
          </a:p>
        </p:txBody>
      </p:sp>
    </p:spTree>
    <p:extLst>
      <p:ext uri="{BB962C8B-B14F-4D97-AF65-F5344CB8AC3E}">
        <p14:creationId xmlns:p14="http://schemas.microsoft.com/office/powerpoint/2010/main" val="246109862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633</TotalTime>
  <Words>1356</Words>
  <Application>Microsoft Office PowerPoint</Application>
  <PresentationFormat>Widescreen</PresentationFormat>
  <Paragraphs>76</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Gill Sans MT</vt:lpstr>
      <vt:lpstr>Impact</vt:lpstr>
      <vt:lpstr>Palatino Linotype</vt:lpstr>
      <vt:lpstr>Verdana</vt:lpstr>
      <vt:lpstr>Badge</vt:lpstr>
      <vt:lpstr>The meaning of 666  and 144,000 in the bible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666  and 144,000 in the bible</dc:title>
  <dc:creator>PIERRE ETIENNE</dc:creator>
  <cp:lastModifiedBy>PIERRE ETIENNE</cp:lastModifiedBy>
  <cp:revision>34</cp:revision>
  <dcterms:created xsi:type="dcterms:W3CDTF">2017-09-24T08:30:59Z</dcterms:created>
  <dcterms:modified xsi:type="dcterms:W3CDTF">2017-10-08T09:29:31Z</dcterms:modified>
</cp:coreProperties>
</file>