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51"/>
  </p:notesMasterIdLst>
  <p:handoutMasterIdLst>
    <p:handoutMasterId r:id="rId52"/>
  </p:handoutMasterIdLst>
  <p:sldIdLst>
    <p:sldId id="265" r:id="rId3"/>
    <p:sldId id="266" r:id="rId4"/>
    <p:sldId id="267" r:id="rId5"/>
    <p:sldId id="268" r:id="rId6"/>
    <p:sldId id="269" r:id="rId7"/>
    <p:sldId id="270" r:id="rId8"/>
    <p:sldId id="271" r:id="rId9"/>
    <p:sldId id="272" r:id="rId10"/>
    <p:sldId id="273" r:id="rId11"/>
    <p:sldId id="274" r:id="rId12"/>
    <p:sldId id="275" r:id="rId13"/>
    <p:sldId id="276" r:id="rId14"/>
    <p:sldId id="311" r:id="rId15"/>
    <p:sldId id="312" r:id="rId16"/>
    <p:sldId id="277" r:id="rId17"/>
    <p:sldId id="278" r:id="rId18"/>
    <p:sldId id="279" r:id="rId19"/>
    <p:sldId id="280" r:id="rId20"/>
    <p:sldId id="313" r:id="rId21"/>
    <p:sldId id="314" r:id="rId22"/>
    <p:sldId id="315" r:id="rId23"/>
    <p:sldId id="281" r:id="rId24"/>
    <p:sldId id="282" r:id="rId25"/>
    <p:sldId id="283" r:id="rId26"/>
    <p:sldId id="286" r:id="rId27"/>
    <p:sldId id="307" r:id="rId28"/>
    <p:sldId id="308" r:id="rId29"/>
    <p:sldId id="309"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10" r:id="rId47"/>
    <p:sldId id="304" r:id="rId48"/>
    <p:sldId id="305" r:id="rId49"/>
    <p:sldId id="306"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6" d="100"/>
          <a:sy n="86" d="100"/>
        </p:scale>
        <p:origin x="442" y="86"/>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6/18/2017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6/18/2017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6/18/2017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6/18/2017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a:xfrm>
            <a:off x="2324100" y="274638"/>
            <a:ext cx="9023350" cy="1143000"/>
          </a:xfrm>
        </p:spPr>
        <p:txBody>
          <a:bodyPr/>
          <a:lstStyle/>
          <a:p>
            <a:r>
              <a:rPr lang="en-US"/>
              <a:t>Click to edit Master title style</a:t>
            </a:r>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6/18/2017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6/18/2017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6/18/2017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6/18/2017</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6263"/>
            <a:ext cx="12192000" cy="4304581"/>
          </a:xfrm>
        </p:spPr>
        <p:txBody>
          <a:bodyPr>
            <a:normAutofit/>
          </a:bodyPr>
          <a:lstStyle/>
          <a:p>
            <a:r>
              <a:rPr lang="en-US" sz="9600" dirty="0">
                <a:solidFill>
                  <a:srgbClr val="002060"/>
                </a:solidFill>
              </a:rPr>
              <a:t>Know Yourself</a:t>
            </a:r>
          </a:p>
        </p:txBody>
      </p:sp>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28136"/>
            <a:ext cx="12192000" cy="4524315"/>
          </a:xfrm>
          <a:prstGeom prst="rect">
            <a:avLst/>
          </a:prstGeom>
        </p:spPr>
        <p:txBody>
          <a:bodyPr wrap="square">
            <a:spAutoFit/>
          </a:bodyPr>
          <a:lstStyle/>
          <a:p>
            <a:pPr algn="ctr"/>
            <a:r>
              <a:rPr lang="en-US" sz="96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Yahshua through Paul says </a:t>
            </a:r>
            <a:r>
              <a:rPr lang="en-US" sz="9600" b="1"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know yourself, examine yourself</a:t>
            </a:r>
            <a:endParaRPr lang="en-US" sz="9600" dirty="0">
              <a:solidFill>
                <a:srgbClr val="FF0000"/>
              </a:solidFill>
            </a:endParaRPr>
          </a:p>
        </p:txBody>
      </p:sp>
    </p:spTree>
    <p:extLst>
      <p:ext uri="{BB962C8B-B14F-4D97-AF65-F5344CB8AC3E}">
        <p14:creationId xmlns:p14="http://schemas.microsoft.com/office/powerpoint/2010/main" val="372530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3631"/>
            <a:ext cx="12192000" cy="5632311"/>
          </a:xfrm>
          <a:prstGeom prst="rect">
            <a:avLst/>
          </a:prstGeom>
        </p:spPr>
        <p:txBody>
          <a:bodyPr wrap="square">
            <a:spAutoFit/>
          </a:bodyPr>
          <a:lstStyle/>
          <a:p>
            <a:pPr algn="ctr"/>
            <a:r>
              <a:rPr lang="en-US" sz="72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Meaning </a:t>
            </a:r>
          </a:p>
          <a:p>
            <a:pPr algn="ctr"/>
            <a:r>
              <a:rPr lang="en-US" sz="72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stay alert about of what you are feeding your thought and watch every word you are saying</a:t>
            </a:r>
            <a:endParaRPr lang="en-US" sz="7200" dirty="0"/>
          </a:p>
        </p:txBody>
      </p:sp>
    </p:spTree>
    <p:extLst>
      <p:ext uri="{BB962C8B-B14F-4D97-AF65-F5344CB8AC3E}">
        <p14:creationId xmlns:p14="http://schemas.microsoft.com/office/powerpoint/2010/main" val="180750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64234"/>
            <a:ext cx="12192000" cy="5632311"/>
          </a:xfrm>
          <a:prstGeom prst="rect">
            <a:avLst/>
          </a:prstGeom>
        </p:spPr>
        <p:txBody>
          <a:bodyPr wrap="square">
            <a:spAutoFit/>
          </a:bodyPr>
          <a:lstStyle/>
          <a:p>
            <a:pPr algn="ctr"/>
            <a:r>
              <a:rPr lang="en-US" sz="7200" dirty="0">
                <a:latin typeface="Palatino Linotype" panose="02040502050505030304" pitchFamily="18" charset="0"/>
              </a:rPr>
              <a:t>2-	Salomon says in Proverbs 4:23 </a:t>
            </a:r>
            <a:r>
              <a:rPr lang="en-US" sz="7200" b="1" dirty="0">
                <a:solidFill>
                  <a:srgbClr val="00B050"/>
                </a:solidFill>
                <a:latin typeface="Palatino Linotype" panose="02040502050505030304" pitchFamily="18" charset="0"/>
              </a:rPr>
              <a:t>“Be careful of your thinking,</a:t>
            </a:r>
          </a:p>
          <a:p>
            <a:pPr algn="ctr"/>
            <a:r>
              <a:rPr lang="en-US" sz="7200" b="1" dirty="0">
                <a:solidFill>
                  <a:srgbClr val="00B050"/>
                </a:solidFill>
                <a:latin typeface="Palatino Linotype" panose="02040502050505030304" pitchFamily="18" charset="0"/>
              </a:rPr>
              <a:t>    because your thoughts run your life”</a:t>
            </a:r>
          </a:p>
        </p:txBody>
      </p:sp>
    </p:spTree>
    <p:extLst>
      <p:ext uri="{BB962C8B-B14F-4D97-AF65-F5344CB8AC3E}">
        <p14:creationId xmlns:p14="http://schemas.microsoft.com/office/powerpoint/2010/main" val="122866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pPr algn="ctr"/>
            <a:r>
              <a:rPr lang="fr-FR" sz="8800" dirty="0">
                <a:solidFill>
                  <a:srgbClr val="000000"/>
                </a:solidFill>
                <a:latin typeface="Bodoni MT" panose="02070603080606020203" pitchFamily="18" charset="0"/>
              </a:rPr>
              <a:t>Proverbes 4:23</a:t>
            </a:r>
          </a:p>
          <a:p>
            <a:pPr algn="ctr"/>
            <a:r>
              <a:rPr lang="fr-FR" sz="8800" b="1" baseline="30000" dirty="0">
                <a:solidFill>
                  <a:srgbClr val="000000"/>
                </a:solidFill>
                <a:latin typeface="Bodoni MT" panose="02070603080606020203" pitchFamily="18" charset="0"/>
              </a:rPr>
              <a:t> </a:t>
            </a:r>
            <a:r>
              <a:rPr lang="fr-FR" sz="8800" dirty="0">
                <a:solidFill>
                  <a:srgbClr val="000000"/>
                </a:solidFill>
                <a:latin typeface="Bodoni MT" panose="02070603080606020203" pitchFamily="18" charset="0"/>
              </a:rPr>
              <a:t>Garde ton </a:t>
            </a:r>
            <a:r>
              <a:rPr lang="fr-FR" sz="8800" b="1" u="sng" dirty="0">
                <a:solidFill>
                  <a:srgbClr val="FF0000"/>
                </a:solidFill>
                <a:latin typeface="Bodoni MT" panose="02070603080606020203" pitchFamily="18" charset="0"/>
              </a:rPr>
              <a:t>cœur</a:t>
            </a:r>
            <a:r>
              <a:rPr lang="fr-FR" sz="8800" dirty="0">
                <a:solidFill>
                  <a:srgbClr val="000000"/>
                </a:solidFill>
                <a:latin typeface="Bodoni MT" panose="02070603080606020203" pitchFamily="18" charset="0"/>
              </a:rPr>
              <a:t> plus que toute autre chose,</a:t>
            </a:r>
            <a:br>
              <a:rPr lang="fr-FR" sz="8800" dirty="0">
                <a:solidFill>
                  <a:srgbClr val="000000"/>
                </a:solidFill>
                <a:latin typeface="Bodoni MT" panose="02070603080606020203" pitchFamily="18" charset="0"/>
              </a:rPr>
            </a:br>
            <a:r>
              <a:rPr lang="fr-FR" sz="8800" dirty="0">
                <a:solidFill>
                  <a:srgbClr val="000000"/>
                </a:solidFill>
                <a:latin typeface="Bodoni MT" panose="02070603080606020203" pitchFamily="18" charset="0"/>
              </a:rPr>
              <a:t>Car de lui viennent les </a:t>
            </a:r>
            <a:r>
              <a:rPr lang="fr-FR" sz="8800" b="1" u="sng" dirty="0">
                <a:solidFill>
                  <a:srgbClr val="FF0000"/>
                </a:solidFill>
                <a:latin typeface="Bodoni MT" panose="02070603080606020203" pitchFamily="18" charset="0"/>
              </a:rPr>
              <a:t>sources</a:t>
            </a:r>
            <a:r>
              <a:rPr lang="fr-FR" sz="8800" dirty="0">
                <a:solidFill>
                  <a:srgbClr val="000000"/>
                </a:solidFill>
                <a:latin typeface="Bodoni MT" panose="02070603080606020203" pitchFamily="18" charset="0"/>
              </a:rPr>
              <a:t> de la vie.</a:t>
            </a:r>
            <a:endParaRPr lang="fr-FR" sz="8800" b="0" i="0" dirty="0">
              <a:solidFill>
                <a:srgbClr val="000000"/>
              </a:solidFill>
              <a:effectLst/>
              <a:latin typeface="Bodoni MT" panose="02070603080606020203" pitchFamily="18" charset="0"/>
            </a:endParaRPr>
          </a:p>
        </p:txBody>
      </p:sp>
    </p:spTree>
    <p:extLst>
      <p:ext uri="{BB962C8B-B14F-4D97-AF65-F5344CB8AC3E}">
        <p14:creationId xmlns:p14="http://schemas.microsoft.com/office/powerpoint/2010/main" val="370048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386"/>
            <a:ext cx="12192000" cy="6555641"/>
          </a:xfrm>
          <a:prstGeom prst="rect">
            <a:avLst/>
          </a:prstGeom>
        </p:spPr>
        <p:txBody>
          <a:bodyPr wrap="square">
            <a:spAutoFit/>
          </a:bodyPr>
          <a:lstStyle/>
          <a:p>
            <a:pPr algn="ctr"/>
            <a:r>
              <a:rPr lang="fr-FR" sz="6000" dirty="0">
                <a:solidFill>
                  <a:srgbClr val="00B050"/>
                </a:solidFill>
                <a:latin typeface="Bodoni MT Black" panose="02070A03080606020203" pitchFamily="18" charset="0"/>
                <a:cs typeface="FrankRuehl" panose="020E0503060101010101" pitchFamily="34" charset="-79"/>
              </a:rPr>
              <a:t>Cœur</a:t>
            </a:r>
            <a:r>
              <a:rPr lang="fr-FR" sz="6000" dirty="0">
                <a:solidFill>
                  <a:srgbClr val="000000"/>
                </a:solidFill>
                <a:latin typeface="Bodoni MT Black" panose="02070A03080606020203" pitchFamily="18" charset="0"/>
                <a:cs typeface="FrankRuehl" panose="020E0503060101010101" pitchFamily="34" charset="-79"/>
              </a:rPr>
              <a:t> = </a:t>
            </a:r>
          </a:p>
          <a:p>
            <a:pPr algn="ctr"/>
            <a:r>
              <a:rPr lang="fr-FR" sz="6000" dirty="0">
                <a:solidFill>
                  <a:srgbClr val="000000"/>
                </a:solidFill>
                <a:latin typeface="Bodoni MT Black" panose="02070A03080606020203" pitchFamily="18" charset="0"/>
                <a:cs typeface="FrankRuehl" panose="020E0503060101010101" pitchFamily="34" charset="-79"/>
              </a:rPr>
              <a:t>pensée, idée, réflexion, sentiment</a:t>
            </a:r>
          </a:p>
          <a:p>
            <a:pPr algn="ctr"/>
            <a:r>
              <a:rPr lang="fr-FR" sz="6000" dirty="0">
                <a:solidFill>
                  <a:srgbClr val="000000"/>
                </a:solidFill>
                <a:latin typeface="Bodoni MT Black" panose="02070A03080606020203" pitchFamily="18" charset="0"/>
                <a:cs typeface="FrankRuehl" panose="020E0503060101010101" pitchFamily="34" charset="-79"/>
              </a:rPr>
              <a:t>-------------------------</a:t>
            </a:r>
          </a:p>
          <a:p>
            <a:pPr algn="ctr"/>
            <a:r>
              <a:rPr lang="fr-FR" sz="6000" b="1" i="0" dirty="0">
                <a:solidFill>
                  <a:srgbClr val="00B050"/>
                </a:solidFill>
                <a:effectLst/>
                <a:latin typeface="Bodoni MT Black" panose="02070A03080606020203" pitchFamily="18" charset="0"/>
                <a:cs typeface="FrankRuehl" panose="020E0503060101010101" pitchFamily="34" charset="-79"/>
              </a:rPr>
              <a:t>Source </a:t>
            </a:r>
            <a:r>
              <a:rPr lang="fr-FR" sz="6000" b="0" i="0" dirty="0">
                <a:solidFill>
                  <a:srgbClr val="000000"/>
                </a:solidFill>
                <a:effectLst/>
                <a:latin typeface="Bodoni MT Black" panose="02070A03080606020203" pitchFamily="18" charset="0"/>
                <a:cs typeface="FrankRuehl" panose="020E0503060101010101" pitchFamily="34" charset="-79"/>
              </a:rPr>
              <a:t>= </a:t>
            </a:r>
          </a:p>
          <a:p>
            <a:pPr algn="ctr"/>
            <a:r>
              <a:rPr lang="fr-FR" sz="6000" b="0" i="0" dirty="0">
                <a:solidFill>
                  <a:srgbClr val="000000"/>
                </a:solidFill>
                <a:effectLst/>
                <a:latin typeface="Bodoni MT Black" panose="02070A03080606020203" pitchFamily="18" charset="0"/>
                <a:cs typeface="FrankRuehl" panose="020E0503060101010101" pitchFamily="34" charset="-79"/>
              </a:rPr>
              <a:t>origine, commencement, cause, principe.</a:t>
            </a:r>
          </a:p>
        </p:txBody>
      </p:sp>
    </p:spTree>
    <p:extLst>
      <p:ext uri="{BB962C8B-B14F-4D97-AF65-F5344CB8AC3E}">
        <p14:creationId xmlns:p14="http://schemas.microsoft.com/office/powerpoint/2010/main" val="180929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740307"/>
          </a:xfrm>
          <a:prstGeom prst="rect">
            <a:avLst/>
          </a:prstGeom>
        </p:spPr>
        <p:txBody>
          <a:bodyPr wrap="square">
            <a:spAutoFit/>
          </a:bodyPr>
          <a:lstStyle/>
          <a:p>
            <a:pPr algn="ctr"/>
            <a:r>
              <a:rPr lang="en-US" sz="4800" dirty="0">
                <a:latin typeface="Palatino Linotype" panose="02040502050505030304" pitchFamily="18" charset="0"/>
              </a:rPr>
              <a:t>3-	All philosophers and priest know it and apply it to their lives, because it is not a secret, but a reality.</a:t>
            </a:r>
          </a:p>
          <a:p>
            <a:pPr algn="ctr"/>
            <a:r>
              <a:rPr lang="en-US" sz="4800" dirty="0">
                <a:latin typeface="Palatino Linotype" panose="02040502050505030304" pitchFamily="18" charset="0"/>
              </a:rPr>
              <a:t>4-	Do not allow people to drive you to their thoughts that are contrary to your desire.</a:t>
            </a:r>
          </a:p>
          <a:p>
            <a:pPr algn="ctr"/>
            <a:r>
              <a:rPr lang="en-US" sz="4800" dirty="0">
                <a:latin typeface="Palatino Linotype" panose="02040502050505030304" pitchFamily="18" charset="0"/>
              </a:rPr>
              <a:t>5-	Watch closely the conversation you are engaging with everyone in your life whether you are serious, joking, sad or upset</a:t>
            </a:r>
          </a:p>
        </p:txBody>
      </p:sp>
    </p:spTree>
    <p:extLst>
      <p:ext uri="{BB962C8B-B14F-4D97-AF65-F5344CB8AC3E}">
        <p14:creationId xmlns:p14="http://schemas.microsoft.com/office/powerpoint/2010/main" val="3923804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p:spPr>
        <p:txBody>
          <a:bodyPr wrap="square">
            <a:spAutoFit/>
          </a:bodyPr>
          <a:lstStyle/>
          <a:p>
            <a:pPr algn="ctr"/>
            <a:r>
              <a:rPr lang="en-US" sz="6000" dirty="0">
                <a:latin typeface="Palatino Linotype" panose="02040502050505030304" pitchFamily="18" charset="0"/>
              </a:rPr>
              <a:t>6-	Elohim who is your faithful servant does not know whether it is your thought or someone’s else, if that thought comes from you and your lips regardless how you get it, He makes It His priority to deliver it to you at the right time</a:t>
            </a:r>
          </a:p>
        </p:txBody>
      </p:sp>
    </p:spTree>
    <p:extLst>
      <p:ext uri="{BB962C8B-B14F-4D97-AF65-F5344CB8AC3E}">
        <p14:creationId xmlns:p14="http://schemas.microsoft.com/office/powerpoint/2010/main" val="1896771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7201972"/>
          </a:xfrm>
          <a:prstGeom prst="rect">
            <a:avLst/>
          </a:prstGeom>
        </p:spPr>
        <p:txBody>
          <a:bodyPr wrap="square">
            <a:spAutoFit/>
          </a:bodyPr>
          <a:lstStyle/>
          <a:p>
            <a:pPr algn="ctr"/>
            <a:r>
              <a:rPr lang="en-US" sz="6400" dirty="0">
                <a:latin typeface="Palatino Linotype" panose="02040502050505030304" pitchFamily="18" charset="0"/>
              </a:rPr>
              <a:t>II-	Let’s see more in-depth the verse </a:t>
            </a:r>
            <a:r>
              <a:rPr lang="en-US" sz="6400" dirty="0">
                <a:solidFill>
                  <a:srgbClr val="00B050"/>
                </a:solidFill>
                <a:latin typeface="Palatino Linotype" panose="02040502050505030304" pitchFamily="18" charset="0"/>
              </a:rPr>
              <a:t>2 Corinthians 13:5  Look closely at yourselves. Test yourselves to see if you are living in the faith. You know that Yahshua Christ is in you</a:t>
            </a:r>
          </a:p>
          <a:p>
            <a:pPr algn="ctr"/>
            <a:r>
              <a:rPr lang="en-US" sz="6400" dirty="0">
                <a:solidFill>
                  <a:srgbClr val="00B050"/>
                </a:solidFill>
                <a:latin typeface="Palatino Linotype" panose="02040502050505030304" pitchFamily="18" charset="0"/>
              </a:rPr>
              <a:t>unless you fail the test</a:t>
            </a:r>
          </a:p>
        </p:txBody>
      </p:sp>
    </p:spTree>
    <p:extLst>
      <p:ext uri="{BB962C8B-B14F-4D97-AF65-F5344CB8AC3E}">
        <p14:creationId xmlns:p14="http://schemas.microsoft.com/office/powerpoint/2010/main" val="104862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6544"/>
            <a:ext cx="12192000" cy="4524315"/>
          </a:xfrm>
          <a:prstGeom prst="rect">
            <a:avLst/>
          </a:prstGeom>
        </p:spPr>
        <p:txBody>
          <a:bodyPr wrap="square">
            <a:spAutoFit/>
          </a:bodyPr>
          <a:lstStyle/>
          <a:p>
            <a:pPr algn="ctr"/>
            <a:r>
              <a:rPr lang="en-US" sz="9600" b="1"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**A**</a:t>
            </a:r>
          </a:p>
          <a:p>
            <a:pPr algn="ctr"/>
            <a:r>
              <a:rPr lang="en-US" sz="9600" b="1" u="sng" dirty="0">
                <a:solidFill>
                  <a:srgbClr val="0070C0"/>
                </a:solidFill>
                <a:latin typeface="Palatino Linotype" panose="02040502050505030304" pitchFamily="18" charset="0"/>
                <a:ea typeface="Times New Roman" panose="02020603050405020304" pitchFamily="18" charset="0"/>
                <a:cs typeface="Times New Roman" panose="02020603050405020304" pitchFamily="18" charset="0"/>
              </a:rPr>
              <a:t>Look closely at yourselves</a:t>
            </a:r>
            <a:endParaRPr lang="en-US" sz="9600" b="1" dirty="0">
              <a:solidFill>
                <a:srgbClr val="0070C0"/>
              </a:solidFill>
            </a:endParaRPr>
          </a:p>
        </p:txBody>
      </p:sp>
    </p:spTree>
    <p:extLst>
      <p:ext uri="{BB962C8B-B14F-4D97-AF65-F5344CB8AC3E}">
        <p14:creationId xmlns:p14="http://schemas.microsoft.com/office/powerpoint/2010/main" val="406485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5659"/>
            <a:ext cx="12192000" cy="6463308"/>
          </a:xfrm>
          <a:prstGeom prst="rect">
            <a:avLst/>
          </a:prstGeom>
        </p:spPr>
        <p:txBody>
          <a:bodyPr wrap="square">
            <a:spAutoFit/>
          </a:bodyPr>
          <a:lstStyle/>
          <a:p>
            <a:pPr algn="ctr"/>
            <a:r>
              <a:rPr lang="fr-FR" sz="13800" dirty="0" err="1">
                <a:solidFill>
                  <a:srgbClr val="000000"/>
                </a:solidFill>
                <a:latin typeface="Aparajita" panose="020B0604020202020204" pitchFamily="34" charset="0"/>
                <a:cs typeface="Aparajita" panose="020B0604020202020204" pitchFamily="34" charset="0"/>
              </a:rPr>
              <a:t>What</a:t>
            </a:r>
            <a:r>
              <a:rPr lang="fr-FR" sz="13800" dirty="0">
                <a:solidFill>
                  <a:srgbClr val="000000"/>
                </a:solidFill>
                <a:latin typeface="Aparajita" panose="020B0604020202020204" pitchFamily="34" charset="0"/>
                <a:cs typeface="Aparajita" panose="020B0604020202020204" pitchFamily="34" charset="0"/>
              </a:rPr>
              <a:t> </a:t>
            </a:r>
            <a:r>
              <a:rPr lang="fr-FR" sz="13800" dirty="0" err="1">
                <a:solidFill>
                  <a:srgbClr val="000000"/>
                </a:solidFill>
                <a:latin typeface="Aparajita" panose="020B0604020202020204" pitchFamily="34" charset="0"/>
                <a:cs typeface="Aparajita" panose="020B0604020202020204" pitchFamily="34" charset="0"/>
              </a:rPr>
              <a:t>is</a:t>
            </a:r>
            <a:r>
              <a:rPr lang="fr-FR" sz="13800" dirty="0">
                <a:solidFill>
                  <a:srgbClr val="000000"/>
                </a:solidFill>
                <a:latin typeface="Aparajita" panose="020B0604020202020204" pitchFamily="34" charset="0"/>
                <a:cs typeface="Aparajita" panose="020B0604020202020204" pitchFamily="34" charset="0"/>
              </a:rPr>
              <a:t> </a:t>
            </a:r>
          </a:p>
          <a:p>
            <a:pPr algn="ctr"/>
            <a:r>
              <a:rPr lang="fr-FR" sz="13800" b="1" dirty="0">
                <a:solidFill>
                  <a:schemeClr val="accent4"/>
                </a:solidFill>
                <a:latin typeface="Aparajita" panose="020B0604020202020204" pitchFamily="34" charset="0"/>
                <a:cs typeface="Aparajita" panose="020B0604020202020204" pitchFamily="34" charset="0"/>
              </a:rPr>
              <a:t>« </a:t>
            </a:r>
            <a:r>
              <a:rPr lang="fr-FR" sz="13800" b="1" dirty="0" err="1">
                <a:solidFill>
                  <a:schemeClr val="accent4"/>
                </a:solidFill>
                <a:latin typeface="Aparajita" panose="020B0604020202020204" pitchFamily="34" charset="0"/>
                <a:cs typeface="Aparajita" panose="020B0604020202020204" pitchFamily="34" charset="0"/>
              </a:rPr>
              <a:t>yourself</a:t>
            </a:r>
            <a:r>
              <a:rPr lang="fr-FR" sz="13800" b="1" dirty="0">
                <a:solidFill>
                  <a:schemeClr val="accent4"/>
                </a:solidFill>
                <a:latin typeface="Aparajita" panose="020B0604020202020204" pitchFamily="34" charset="0"/>
                <a:cs typeface="Aparajita" panose="020B0604020202020204" pitchFamily="34" charset="0"/>
              </a:rPr>
              <a:t> » </a:t>
            </a:r>
          </a:p>
          <a:p>
            <a:pPr algn="ctr"/>
            <a:r>
              <a:rPr lang="fr-FR" sz="13800" dirty="0">
                <a:solidFill>
                  <a:srgbClr val="000000"/>
                </a:solidFill>
                <a:latin typeface="Aparajita" panose="020B0604020202020204" pitchFamily="34" charset="0"/>
                <a:cs typeface="Aparajita" panose="020B0604020202020204" pitchFamily="34" charset="0"/>
              </a:rPr>
              <a:t>in </a:t>
            </a:r>
            <a:r>
              <a:rPr lang="fr-FR" sz="13800" dirty="0" err="1">
                <a:solidFill>
                  <a:srgbClr val="000000"/>
                </a:solidFill>
                <a:latin typeface="Aparajita" panose="020B0604020202020204" pitchFamily="34" charset="0"/>
                <a:cs typeface="Aparajita" panose="020B0604020202020204" pitchFamily="34" charset="0"/>
              </a:rPr>
              <a:t>this</a:t>
            </a:r>
            <a:r>
              <a:rPr lang="fr-FR" sz="13800" dirty="0">
                <a:solidFill>
                  <a:srgbClr val="000000"/>
                </a:solidFill>
                <a:latin typeface="Aparajita" panose="020B0604020202020204" pitchFamily="34" charset="0"/>
                <a:cs typeface="Aparajita" panose="020B0604020202020204" pitchFamily="34" charset="0"/>
              </a:rPr>
              <a:t> </a:t>
            </a:r>
            <a:r>
              <a:rPr lang="fr-FR" sz="13800" dirty="0" err="1">
                <a:solidFill>
                  <a:srgbClr val="000000"/>
                </a:solidFill>
                <a:latin typeface="Aparajita" panose="020B0604020202020204" pitchFamily="34" charset="0"/>
                <a:cs typeface="Aparajita" panose="020B0604020202020204" pitchFamily="34" charset="0"/>
              </a:rPr>
              <a:t>context</a:t>
            </a:r>
            <a:r>
              <a:rPr lang="fr-FR" sz="13800" dirty="0">
                <a:solidFill>
                  <a:srgbClr val="000000"/>
                </a:solidFill>
                <a:latin typeface="Aparajita" panose="020B0604020202020204" pitchFamily="34" charset="0"/>
                <a:cs typeface="Aparajita" panose="020B0604020202020204" pitchFamily="34" charset="0"/>
              </a:rPr>
              <a:t>?</a:t>
            </a:r>
            <a:endParaRPr lang="fr-FR" sz="13800" b="0" i="0" dirty="0">
              <a:solidFill>
                <a:srgbClr val="000000"/>
              </a:solidFill>
              <a:effectLst/>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245881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64" y="-1"/>
            <a:ext cx="12105736" cy="6566221"/>
          </a:xfrm>
          <a:prstGeom prst="rect">
            <a:avLst/>
          </a:prstGeom>
        </p:spPr>
        <p:txBody>
          <a:bodyPr wrap="square">
            <a:spAutoFit/>
          </a:bodyPr>
          <a:lstStyle/>
          <a:p>
            <a:pPr algn="ctr">
              <a:lnSpc>
                <a:spcPct val="107000"/>
              </a:lnSpc>
            </a:pPr>
            <a:r>
              <a:rPr lang="en-US" sz="6600" b="1" kern="1800" dirty="0">
                <a:solidFill>
                  <a:srgbClr val="00B050"/>
                </a:solidFill>
                <a:latin typeface="Palatino Linotype" panose="02040502050505030304" pitchFamily="18" charset="0"/>
                <a:ea typeface="Times New Roman" panose="02020603050405020304" pitchFamily="18" charset="0"/>
                <a:cs typeface="Times New Roman" panose="02020603050405020304" pitchFamily="18" charset="0"/>
              </a:rPr>
              <a:t>2 Corinthians 13:5 </a:t>
            </a:r>
            <a:r>
              <a:rPr lang="en-US" sz="6600" b="1" baseline="30000" dirty="0">
                <a:solidFill>
                  <a:srgbClr val="00B050"/>
                </a:solidFill>
                <a:latin typeface="Palatino Linotype" panose="02040502050505030304" pitchFamily="18" charset="0"/>
                <a:ea typeface="Times New Roman" panose="02020603050405020304" pitchFamily="18" charset="0"/>
                <a:cs typeface="Arial" panose="020B0604020202020204" pitchFamily="34" charset="0"/>
              </a:rPr>
              <a:t> </a:t>
            </a:r>
            <a:r>
              <a:rPr lang="en-US" sz="6600" b="1" dirty="0">
                <a:solidFill>
                  <a:srgbClr val="00B050"/>
                </a:solidFill>
                <a:latin typeface="Palatino Linotype" panose="02040502050505030304" pitchFamily="18" charset="0"/>
                <a:ea typeface="Times New Roman" panose="02020603050405020304" pitchFamily="18" charset="0"/>
                <a:cs typeface="Times New Roman" panose="02020603050405020304" pitchFamily="18" charset="0"/>
              </a:rPr>
              <a:t>Look closely at yourselves. Test yourselves to see if you are living in the faith. You know that Yahshua Christ is in you—unless you fail the test.</a:t>
            </a:r>
            <a:endParaRPr lang="en-US" sz="6600" dirty="0">
              <a:solidFill>
                <a:srgbClr val="00B05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1720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021" y="117693"/>
            <a:ext cx="12191999" cy="6740307"/>
          </a:xfrm>
          <a:prstGeom prst="rect">
            <a:avLst/>
          </a:prstGeom>
        </p:spPr>
        <p:txBody>
          <a:bodyPr wrap="square">
            <a:spAutoFit/>
          </a:bodyPr>
          <a:lstStyle/>
          <a:p>
            <a:pPr algn="ctr"/>
            <a:r>
              <a:rPr lang="en-US" sz="7200" b="1" u="sng" dirty="0">
                <a:solidFill>
                  <a:srgbClr val="FF0000"/>
                </a:solidFill>
                <a:latin typeface="Georgia" panose="02040502050405020303" pitchFamily="18" charset="0"/>
              </a:rPr>
              <a:t>Today</a:t>
            </a:r>
            <a:r>
              <a:rPr lang="en-US" sz="7200" dirty="0">
                <a:solidFill>
                  <a:srgbClr val="000000"/>
                </a:solidFill>
                <a:latin typeface="Georgia" panose="02040502050405020303" pitchFamily="18" charset="0"/>
              </a:rPr>
              <a:t> you are what you have been thinking and saying </a:t>
            </a:r>
            <a:r>
              <a:rPr lang="en-US" sz="7200" b="1" u="sng" dirty="0">
                <a:solidFill>
                  <a:srgbClr val="FF0000"/>
                </a:solidFill>
                <a:latin typeface="Georgia" panose="02040502050405020303" pitchFamily="18" charset="0"/>
              </a:rPr>
              <a:t>yesterday</a:t>
            </a:r>
            <a:r>
              <a:rPr lang="en-US" sz="7200" dirty="0">
                <a:solidFill>
                  <a:srgbClr val="000000"/>
                </a:solidFill>
                <a:latin typeface="Georgia" panose="02040502050405020303" pitchFamily="18" charset="0"/>
              </a:rPr>
              <a:t> and </a:t>
            </a:r>
            <a:r>
              <a:rPr lang="en-US" sz="7200" b="1" u="sng" dirty="0">
                <a:solidFill>
                  <a:srgbClr val="FF0000"/>
                </a:solidFill>
                <a:latin typeface="Georgia" panose="02040502050405020303" pitchFamily="18" charset="0"/>
              </a:rPr>
              <a:t>tomorrow</a:t>
            </a:r>
            <a:r>
              <a:rPr lang="en-US" sz="7200" dirty="0">
                <a:solidFill>
                  <a:srgbClr val="000000"/>
                </a:solidFill>
                <a:latin typeface="Georgia" panose="02040502050405020303" pitchFamily="18" charset="0"/>
              </a:rPr>
              <a:t> you will be what you are saying and thinking today</a:t>
            </a:r>
            <a:endParaRPr lang="en-US" sz="7200"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742121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001643"/>
          </a:xfrm>
          <a:prstGeom prst="rect">
            <a:avLst/>
          </a:prstGeom>
        </p:spPr>
        <p:txBody>
          <a:bodyPr wrap="square">
            <a:spAutoFit/>
          </a:bodyPr>
          <a:lstStyle/>
          <a:p>
            <a:pPr algn="ctr"/>
            <a:r>
              <a:rPr lang="fr-FR" sz="9600" dirty="0">
                <a:solidFill>
                  <a:srgbClr val="00B050"/>
                </a:solidFill>
                <a:latin typeface="Gill Sans Ultra Bold" panose="020B0A02020104020203" pitchFamily="34" charset="0"/>
              </a:rPr>
              <a:t>And the good news </a:t>
            </a:r>
            <a:r>
              <a:rPr lang="fr-FR" sz="9600" dirty="0" err="1">
                <a:solidFill>
                  <a:srgbClr val="00B050"/>
                </a:solidFill>
                <a:latin typeface="Gill Sans Ultra Bold" panose="020B0A02020104020203" pitchFamily="34" charset="0"/>
              </a:rPr>
              <a:t>is</a:t>
            </a:r>
            <a:r>
              <a:rPr lang="fr-FR" sz="9600" dirty="0">
                <a:solidFill>
                  <a:srgbClr val="00B050"/>
                </a:solidFill>
                <a:latin typeface="Gill Sans Ultra Bold" panose="020B0A02020104020203" pitchFamily="34" charset="0"/>
              </a:rPr>
              <a:t>, </a:t>
            </a:r>
            <a:r>
              <a:rPr lang="fr-FR" sz="9600" dirty="0" err="1">
                <a:solidFill>
                  <a:srgbClr val="00B050"/>
                </a:solidFill>
                <a:latin typeface="Gill Sans Ultra Bold" panose="020B0A02020104020203" pitchFamily="34" charset="0"/>
              </a:rPr>
              <a:t>there</a:t>
            </a:r>
            <a:r>
              <a:rPr lang="fr-FR" sz="9600" dirty="0">
                <a:solidFill>
                  <a:srgbClr val="00B050"/>
                </a:solidFill>
                <a:latin typeface="Gill Sans Ultra Bold" panose="020B0A02020104020203" pitchFamily="34" charset="0"/>
              </a:rPr>
              <a:t> </a:t>
            </a:r>
            <a:r>
              <a:rPr lang="fr-FR" sz="9600" dirty="0" err="1">
                <a:solidFill>
                  <a:srgbClr val="00B050"/>
                </a:solidFill>
                <a:latin typeface="Gill Sans Ultra Bold" panose="020B0A02020104020203" pitchFamily="34" charset="0"/>
              </a:rPr>
              <a:t>is</a:t>
            </a:r>
            <a:r>
              <a:rPr lang="fr-FR" sz="9600" dirty="0">
                <a:solidFill>
                  <a:srgbClr val="00B050"/>
                </a:solidFill>
                <a:latin typeface="Gill Sans Ultra Bold" panose="020B0A02020104020203" pitchFamily="34" charset="0"/>
              </a:rPr>
              <a:t> no </a:t>
            </a:r>
            <a:r>
              <a:rPr lang="fr-FR" sz="9600" dirty="0" err="1">
                <a:solidFill>
                  <a:srgbClr val="00B050"/>
                </a:solidFill>
                <a:latin typeface="Gill Sans Ultra Bold" panose="020B0A02020104020203" pitchFamily="34" charset="0"/>
              </a:rPr>
              <a:t>way</a:t>
            </a:r>
            <a:r>
              <a:rPr lang="fr-FR" sz="9600" dirty="0">
                <a:solidFill>
                  <a:srgbClr val="00B050"/>
                </a:solidFill>
                <a:latin typeface="Gill Sans Ultra Bold" panose="020B0A02020104020203" pitchFamily="34" charset="0"/>
              </a:rPr>
              <a:t> </a:t>
            </a:r>
            <a:r>
              <a:rPr lang="fr-FR" sz="9600" dirty="0" err="1">
                <a:solidFill>
                  <a:srgbClr val="00B050"/>
                </a:solidFill>
                <a:latin typeface="Gill Sans Ultra Bold" panose="020B0A02020104020203" pitchFamily="34" charset="0"/>
              </a:rPr>
              <a:t>around</a:t>
            </a:r>
            <a:r>
              <a:rPr lang="fr-FR" sz="9600" dirty="0">
                <a:solidFill>
                  <a:srgbClr val="00B050"/>
                </a:solidFill>
                <a:latin typeface="Gill Sans Ultra Bold" panose="020B0A02020104020203" pitchFamily="34" charset="0"/>
              </a:rPr>
              <a:t> </a:t>
            </a:r>
            <a:r>
              <a:rPr lang="fr-FR" sz="9600" dirty="0" err="1">
                <a:solidFill>
                  <a:srgbClr val="00B050"/>
                </a:solidFill>
                <a:latin typeface="Gill Sans Ultra Bold" panose="020B0A02020104020203" pitchFamily="34" charset="0"/>
              </a:rPr>
              <a:t>it</a:t>
            </a:r>
            <a:r>
              <a:rPr lang="fr-FR" sz="9600" dirty="0">
                <a:solidFill>
                  <a:srgbClr val="00B050"/>
                </a:solidFill>
                <a:latin typeface="Gill Sans Ultra Bold" panose="020B0A02020104020203" pitchFamily="34" charset="0"/>
              </a:rPr>
              <a:t>.</a:t>
            </a:r>
            <a:endParaRPr lang="fr-FR" sz="9600" b="0" i="0" dirty="0">
              <a:solidFill>
                <a:srgbClr val="00B050"/>
              </a:solidFill>
              <a:effectLst/>
              <a:latin typeface="Gill Sans Ultra Bold" panose="020B0A02020104020203" pitchFamily="34" charset="0"/>
            </a:endParaRPr>
          </a:p>
        </p:txBody>
      </p:sp>
    </p:spTree>
    <p:extLst>
      <p:ext uri="{BB962C8B-B14F-4D97-AF65-F5344CB8AC3E}">
        <p14:creationId xmlns:p14="http://schemas.microsoft.com/office/powerpoint/2010/main" val="11394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0113"/>
            <a:ext cx="12192000" cy="5170646"/>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Stay alert about of what you are thinking and saying every time because they will run your life, they will be part of your life. They will be your reality</a:t>
            </a:r>
            <a:endParaRPr lang="en-US" sz="6600" dirty="0"/>
          </a:p>
        </p:txBody>
      </p:sp>
    </p:spTree>
    <p:extLst>
      <p:ext uri="{BB962C8B-B14F-4D97-AF65-F5344CB8AC3E}">
        <p14:creationId xmlns:p14="http://schemas.microsoft.com/office/powerpoint/2010/main" val="1894130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001643"/>
          </a:xfrm>
          <a:prstGeom prst="rect">
            <a:avLst/>
          </a:prstGeom>
        </p:spPr>
        <p:txBody>
          <a:bodyPr wrap="square">
            <a:spAutoFit/>
          </a:bodyPr>
          <a:lstStyle/>
          <a:p>
            <a:pPr algn="ctr"/>
            <a:r>
              <a:rPr lang="en-US" sz="9600" b="1"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**B**</a:t>
            </a:r>
          </a:p>
          <a:p>
            <a:pPr algn="ctr"/>
            <a:r>
              <a:rPr lang="en-US" sz="9600" b="1" u="sng" dirty="0">
                <a:solidFill>
                  <a:srgbClr val="0070C0"/>
                </a:solidFill>
                <a:latin typeface="Palatino Linotype" panose="02040502050505030304" pitchFamily="18" charset="0"/>
                <a:ea typeface="Times New Roman" panose="02020603050405020304" pitchFamily="18" charset="0"/>
                <a:cs typeface="Times New Roman" panose="02020603050405020304" pitchFamily="18" charset="0"/>
              </a:rPr>
              <a:t>Test yourselves to see if you are living in the faith</a:t>
            </a:r>
            <a:endParaRPr lang="en-US" sz="9600" u="sng" dirty="0">
              <a:solidFill>
                <a:srgbClr val="0070C0"/>
              </a:solidFill>
            </a:endParaRPr>
          </a:p>
        </p:txBody>
      </p:sp>
    </p:spTree>
    <p:extLst>
      <p:ext uri="{BB962C8B-B14F-4D97-AF65-F5344CB8AC3E}">
        <p14:creationId xmlns:p14="http://schemas.microsoft.com/office/powerpoint/2010/main" val="3960223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632311"/>
          </a:xfrm>
          <a:prstGeom prst="rect">
            <a:avLst/>
          </a:prstGeom>
        </p:spPr>
        <p:txBody>
          <a:bodyPr wrap="square">
            <a:spAutoFit/>
          </a:bodyPr>
          <a:lstStyle/>
          <a:p>
            <a:pPr algn="ctr"/>
            <a:r>
              <a:rPr lang="en-US" sz="6000" dirty="0">
                <a:latin typeface="Palatino Linotype" panose="02040502050505030304" pitchFamily="18" charset="0"/>
              </a:rPr>
              <a:t>1-	Every thought and word you have must be thoroughly examined to see if that’s what you want.</a:t>
            </a:r>
          </a:p>
          <a:p>
            <a:pPr algn="ctr"/>
            <a:r>
              <a:rPr lang="en-US" sz="6000" dirty="0">
                <a:latin typeface="Palatino Linotype" panose="02040502050505030304" pitchFamily="18" charset="0"/>
              </a:rPr>
              <a:t>2-	There is no spirit that will do that for you, except you.</a:t>
            </a:r>
          </a:p>
          <a:p>
            <a:pPr algn="ctr"/>
            <a:r>
              <a:rPr lang="en-US" sz="6000" dirty="0">
                <a:latin typeface="Palatino Linotype" panose="02040502050505030304" pitchFamily="18" charset="0"/>
              </a:rPr>
              <a:t>3-	Faith here is specific and generic</a:t>
            </a:r>
          </a:p>
        </p:txBody>
      </p:sp>
    </p:spTree>
    <p:extLst>
      <p:ext uri="{BB962C8B-B14F-4D97-AF65-F5344CB8AC3E}">
        <p14:creationId xmlns:p14="http://schemas.microsoft.com/office/powerpoint/2010/main" val="7404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31321"/>
            <a:ext cx="12192000" cy="4524315"/>
          </a:xfrm>
          <a:prstGeom prst="rect">
            <a:avLst/>
          </a:prstGeom>
        </p:spPr>
        <p:txBody>
          <a:bodyPr wrap="square">
            <a:spAutoFit/>
          </a:bodyPr>
          <a:lstStyle/>
          <a:p>
            <a:pPr algn="ctr"/>
            <a:r>
              <a:rPr lang="en-US" sz="9600" b="1" u="sng" dirty="0">
                <a:solidFill>
                  <a:srgbClr val="FF0000"/>
                </a:solidFill>
                <a:latin typeface="Palatino Linotype" panose="02040502050505030304" pitchFamily="18" charset="0"/>
              </a:rPr>
              <a:t>Specifically</a:t>
            </a:r>
          </a:p>
          <a:p>
            <a:pPr algn="ctr"/>
            <a:r>
              <a:rPr lang="en-US" sz="9600" dirty="0">
                <a:solidFill>
                  <a:srgbClr val="FF0000"/>
                </a:solidFill>
                <a:latin typeface="Palatino Linotype" panose="02040502050505030304" pitchFamily="18" charset="0"/>
              </a:rPr>
              <a:t> what does the creator want you to believe?</a:t>
            </a:r>
          </a:p>
        </p:txBody>
      </p:sp>
    </p:spTree>
    <p:extLst>
      <p:ext uri="{BB962C8B-B14F-4D97-AF65-F5344CB8AC3E}">
        <p14:creationId xmlns:p14="http://schemas.microsoft.com/office/powerpoint/2010/main" val="1892294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ctr"/>
            <a:r>
              <a:rPr lang="en-US" sz="5400" dirty="0">
                <a:latin typeface="Palatino Linotype" panose="02040502050505030304" pitchFamily="18" charset="0"/>
              </a:rPr>
              <a:t>a)	He wants you to believe every word He says is to your best interest.</a:t>
            </a:r>
          </a:p>
          <a:p>
            <a:pPr algn="ctr"/>
            <a:r>
              <a:rPr lang="en-US" sz="5400" dirty="0">
                <a:latin typeface="Palatino Linotype" panose="02040502050505030304" pitchFamily="18" charset="0"/>
              </a:rPr>
              <a:t>b)	But you still have the choice to choose to do what he says or do what you want, it does not matter to Him, simply know that His word prevails every time. He is your creator afterwards</a:t>
            </a:r>
          </a:p>
        </p:txBody>
      </p:sp>
    </p:spTree>
    <p:extLst>
      <p:ext uri="{BB962C8B-B14F-4D97-AF65-F5344CB8AC3E}">
        <p14:creationId xmlns:p14="http://schemas.microsoft.com/office/powerpoint/2010/main" val="316765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p:spPr>
        <p:txBody>
          <a:bodyPr wrap="square">
            <a:spAutoFit/>
          </a:bodyPr>
          <a:lstStyle/>
          <a:p>
            <a:pPr algn="ctr"/>
            <a:r>
              <a:rPr lang="en-US" sz="6000" dirty="0">
                <a:latin typeface="Palatino Linotype" panose="02040502050505030304" pitchFamily="18" charset="0"/>
              </a:rPr>
              <a:t>c)	It is either you walk with Him or against Him. </a:t>
            </a:r>
            <a:r>
              <a:rPr lang="en-US" sz="6000" b="1" dirty="0">
                <a:solidFill>
                  <a:srgbClr val="FF0000"/>
                </a:solidFill>
                <a:latin typeface="Palatino Linotype" panose="02040502050505030304" pitchFamily="18" charset="0"/>
              </a:rPr>
              <a:t>Psalms 1:1-3</a:t>
            </a:r>
          </a:p>
          <a:p>
            <a:pPr algn="ctr"/>
            <a:r>
              <a:rPr lang="en-US" sz="6000" dirty="0">
                <a:latin typeface="Palatino Linotype" panose="02040502050505030304" pitchFamily="18" charset="0"/>
              </a:rPr>
              <a:t>d)	His word is there for you to create your world spiritually and materially.</a:t>
            </a:r>
          </a:p>
          <a:p>
            <a:pPr algn="ctr"/>
            <a:r>
              <a:rPr lang="en-US" sz="6000" dirty="0">
                <a:latin typeface="Palatino Linotype" panose="02040502050505030304" pitchFamily="18" charset="0"/>
              </a:rPr>
              <a:t>e)	His word is there to give you a wonderful life</a:t>
            </a:r>
          </a:p>
        </p:txBody>
      </p:sp>
    </p:spTree>
    <p:extLst>
      <p:ext uri="{BB962C8B-B14F-4D97-AF65-F5344CB8AC3E}">
        <p14:creationId xmlns:p14="http://schemas.microsoft.com/office/powerpoint/2010/main" val="747407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62308"/>
            <a:ext cx="12192000" cy="3046988"/>
          </a:xfrm>
          <a:prstGeom prst="rect">
            <a:avLst/>
          </a:prstGeom>
        </p:spPr>
        <p:txBody>
          <a:bodyPr wrap="square">
            <a:spAutoFit/>
          </a:bodyPr>
          <a:lstStyle/>
          <a:p>
            <a:pPr algn="ctr"/>
            <a:r>
              <a:rPr lang="en-US" sz="9600" b="1" u="sng"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Generically</a:t>
            </a:r>
            <a:r>
              <a:rPr lang="en-US" sz="9600"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 </a:t>
            </a:r>
          </a:p>
          <a:p>
            <a:pPr algn="ctr"/>
            <a:r>
              <a:rPr lang="en-US" sz="9600"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what do you believe?</a:t>
            </a:r>
            <a:endParaRPr lang="en-US" sz="9600" dirty="0">
              <a:solidFill>
                <a:srgbClr val="FF0000"/>
              </a:solidFill>
            </a:endParaRPr>
          </a:p>
        </p:txBody>
      </p:sp>
    </p:spTree>
    <p:extLst>
      <p:ext uri="{BB962C8B-B14F-4D97-AF65-F5344CB8AC3E}">
        <p14:creationId xmlns:p14="http://schemas.microsoft.com/office/powerpoint/2010/main" val="3152556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555641"/>
          </a:xfrm>
          <a:prstGeom prst="rect">
            <a:avLst/>
          </a:prstGeom>
        </p:spPr>
        <p:txBody>
          <a:bodyPr wrap="square">
            <a:spAutoFit/>
          </a:bodyPr>
          <a:lstStyle/>
          <a:p>
            <a:pPr algn="ctr"/>
            <a:r>
              <a:rPr lang="en-US" sz="6000" dirty="0">
                <a:latin typeface="Palatino Linotype" panose="02040502050505030304" pitchFamily="18" charset="0"/>
              </a:rPr>
              <a:t>a)	Every thought you keep for </a:t>
            </a:r>
            <a:r>
              <a:rPr lang="en-US" sz="6000" b="1" dirty="0">
                <a:solidFill>
                  <a:srgbClr val="FF0000"/>
                </a:solidFill>
                <a:latin typeface="Palatino Linotype" panose="02040502050505030304" pitchFamily="18" charset="0"/>
              </a:rPr>
              <a:t>17 seconds</a:t>
            </a:r>
            <a:r>
              <a:rPr lang="en-US" sz="6000" dirty="0">
                <a:latin typeface="Palatino Linotype" panose="02040502050505030304" pitchFamily="18" charset="0"/>
              </a:rPr>
              <a:t> </a:t>
            </a:r>
            <a:r>
              <a:rPr lang="en-US" sz="6000" b="1" dirty="0">
                <a:solidFill>
                  <a:srgbClr val="FF0000"/>
                </a:solidFill>
                <a:latin typeface="Palatino Linotype" panose="02040502050505030304" pitchFamily="18" charset="0"/>
              </a:rPr>
              <a:t>or more </a:t>
            </a:r>
            <a:r>
              <a:rPr lang="en-US" sz="6000" dirty="0">
                <a:latin typeface="Palatino Linotype" panose="02040502050505030304" pitchFamily="18" charset="0"/>
              </a:rPr>
              <a:t>is your belief.</a:t>
            </a:r>
          </a:p>
          <a:p>
            <a:pPr algn="ctr"/>
            <a:r>
              <a:rPr lang="en-US" sz="6000" dirty="0">
                <a:latin typeface="Palatino Linotype" panose="02040502050505030304" pitchFamily="18" charset="0"/>
              </a:rPr>
              <a:t>b)	And every word you say </a:t>
            </a:r>
            <a:r>
              <a:rPr lang="en-US" sz="6000" b="1" dirty="0">
                <a:solidFill>
                  <a:srgbClr val="FF0000"/>
                </a:solidFill>
                <a:latin typeface="Palatino Linotype" panose="02040502050505030304" pitchFamily="18" charset="0"/>
              </a:rPr>
              <a:t>3 times or more</a:t>
            </a:r>
            <a:r>
              <a:rPr lang="en-US" sz="6000" dirty="0">
                <a:latin typeface="Palatino Linotype" panose="02040502050505030304" pitchFamily="18" charset="0"/>
              </a:rPr>
              <a:t> is your belief.</a:t>
            </a:r>
          </a:p>
          <a:p>
            <a:pPr algn="ctr"/>
            <a:r>
              <a:rPr lang="en-US" sz="6000" dirty="0">
                <a:latin typeface="Palatino Linotype" panose="02040502050505030304" pitchFamily="18" charset="0"/>
              </a:rPr>
              <a:t>c)	Those thoughts and words will be part of your life at the right time.</a:t>
            </a:r>
          </a:p>
        </p:txBody>
      </p:sp>
    </p:spTree>
    <p:extLst>
      <p:ext uri="{BB962C8B-B14F-4D97-AF65-F5344CB8AC3E}">
        <p14:creationId xmlns:p14="http://schemas.microsoft.com/office/powerpoint/2010/main" val="32838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p:spPr>
        <p:txBody>
          <a:bodyPr wrap="square">
            <a:spAutoFit/>
          </a:bodyPr>
          <a:lstStyle/>
          <a:p>
            <a:pPr algn="ctr"/>
            <a:r>
              <a:rPr lang="fr-FR" sz="6000" b="1" baseline="30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5 </a:t>
            </a:r>
            <a:r>
              <a:rPr lang="fr-FR" sz="60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Examinez-vous vous-mêmes pour savoir si vous êtes dans la foi ; mettez-vous vous-mêmes à l’épreuve. Ne reconnaissez-vous pas que Yahshua-Christ est en vous ? A moins peut-être que vous ne soyez disqualifiés</a:t>
            </a:r>
            <a:endParaRPr lang="en-US" sz="6000" dirty="0">
              <a:solidFill>
                <a:srgbClr val="00B050"/>
              </a:solidFill>
            </a:endParaRPr>
          </a:p>
        </p:txBody>
      </p:sp>
    </p:spTree>
    <p:extLst>
      <p:ext uri="{BB962C8B-B14F-4D97-AF65-F5344CB8AC3E}">
        <p14:creationId xmlns:p14="http://schemas.microsoft.com/office/powerpoint/2010/main" val="345646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p:spPr>
        <p:txBody>
          <a:bodyPr wrap="square">
            <a:spAutoFit/>
          </a:bodyPr>
          <a:lstStyle/>
          <a:p>
            <a:pPr algn="ctr"/>
            <a:r>
              <a:rPr lang="en-US" sz="6000" dirty="0">
                <a:latin typeface="Palatino Linotype" panose="02040502050505030304" pitchFamily="18" charset="0"/>
              </a:rPr>
              <a:t>6-	Every priest and philosopher have a ritual of affirmation daily.</a:t>
            </a:r>
          </a:p>
          <a:p>
            <a:pPr algn="ctr"/>
            <a:r>
              <a:rPr lang="en-US" sz="6000" dirty="0">
                <a:latin typeface="Palatino Linotype" panose="02040502050505030304" pitchFamily="18" charset="0"/>
              </a:rPr>
              <a:t>a)	You must affirm what you want daily and as many times as possible so you can engrave what you want to your subconscious mind</a:t>
            </a:r>
          </a:p>
        </p:txBody>
      </p:sp>
    </p:spTree>
    <p:extLst>
      <p:ext uri="{BB962C8B-B14F-4D97-AF65-F5344CB8AC3E}">
        <p14:creationId xmlns:p14="http://schemas.microsoft.com/office/powerpoint/2010/main" val="14667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093976"/>
          </a:xfrm>
          <a:prstGeom prst="rect">
            <a:avLst/>
          </a:prstGeom>
        </p:spPr>
        <p:txBody>
          <a:bodyPr wrap="square">
            <a:spAutoFit/>
          </a:bodyPr>
          <a:lstStyle/>
          <a:p>
            <a:pPr algn="ctr"/>
            <a:r>
              <a:rPr lang="en-US" sz="65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And because of so many contradictory beliefs you have already engraved to your mind, every affirmation needs a ritual of at least twice a day and 21 days to start the creation process</a:t>
            </a:r>
            <a:endParaRPr lang="en-US" sz="6500" dirty="0"/>
          </a:p>
        </p:txBody>
      </p:sp>
    </p:spTree>
    <p:extLst>
      <p:ext uri="{BB962C8B-B14F-4D97-AF65-F5344CB8AC3E}">
        <p14:creationId xmlns:p14="http://schemas.microsoft.com/office/powerpoint/2010/main" val="1603704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ctr"/>
            <a:r>
              <a:rPr lang="en-US" sz="5400" dirty="0">
                <a:latin typeface="Palatino Linotype" panose="02040502050505030304" pitchFamily="18" charset="0"/>
              </a:rPr>
              <a:t>c)	While negative belief takes only 17 seconds, because they are already there for years in you, all they need is activation.</a:t>
            </a:r>
          </a:p>
          <a:p>
            <a:pPr algn="ctr"/>
            <a:r>
              <a:rPr lang="en-US" sz="5400" dirty="0">
                <a:latin typeface="Palatino Linotype" panose="02040502050505030304" pitchFamily="18" charset="0"/>
              </a:rPr>
              <a:t>d)	But your desired beliefs take a ritual of at least twice daily and 21 days to start the process of creation because of the overwhelming of negatives ones</a:t>
            </a:r>
          </a:p>
        </p:txBody>
      </p:sp>
    </p:spTree>
    <p:extLst>
      <p:ext uri="{BB962C8B-B14F-4D97-AF65-F5344CB8AC3E}">
        <p14:creationId xmlns:p14="http://schemas.microsoft.com/office/powerpoint/2010/main" val="3384494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52422"/>
            <a:ext cx="12192000" cy="4524315"/>
          </a:xfrm>
          <a:prstGeom prst="rect">
            <a:avLst/>
          </a:prstGeom>
        </p:spPr>
        <p:txBody>
          <a:bodyPr wrap="square">
            <a:spAutoFit/>
          </a:bodyPr>
          <a:lstStyle/>
          <a:p>
            <a:pPr algn="ctr"/>
            <a:r>
              <a:rPr lang="en-US" sz="9600" b="1" u="sng" dirty="0">
                <a:solidFill>
                  <a:srgbClr val="7030A0"/>
                </a:solidFill>
                <a:latin typeface="Palatino Linotype" panose="02040502050505030304" pitchFamily="18" charset="0"/>
                <a:ea typeface="Times New Roman" panose="02020603050405020304" pitchFamily="18" charset="0"/>
                <a:cs typeface="Times New Roman" panose="02020603050405020304" pitchFamily="18" charset="0"/>
              </a:rPr>
              <a:t>Yahshua-</a:t>
            </a:r>
          </a:p>
          <a:p>
            <a:pPr algn="ctr"/>
            <a:r>
              <a:rPr lang="en-US" sz="9600" b="1" u="sng" dirty="0">
                <a:solidFill>
                  <a:srgbClr val="7030A0"/>
                </a:solidFill>
                <a:latin typeface="Palatino Linotype" panose="02040502050505030304" pitchFamily="18" charset="0"/>
                <a:ea typeface="Times New Roman" panose="02020603050405020304" pitchFamily="18" charset="0"/>
                <a:cs typeface="Times New Roman" panose="02020603050405020304" pitchFamily="18" charset="0"/>
              </a:rPr>
              <a:t>The messiah is in you</a:t>
            </a:r>
            <a:endParaRPr lang="en-US" sz="9600" dirty="0">
              <a:solidFill>
                <a:srgbClr val="7030A0"/>
              </a:solidFill>
            </a:endParaRPr>
          </a:p>
        </p:txBody>
      </p:sp>
    </p:spTree>
    <p:extLst>
      <p:ext uri="{BB962C8B-B14F-4D97-AF65-F5344CB8AC3E}">
        <p14:creationId xmlns:p14="http://schemas.microsoft.com/office/powerpoint/2010/main" val="175964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7201972"/>
          </a:xfrm>
          <a:prstGeom prst="rect">
            <a:avLst/>
          </a:prstGeom>
        </p:spPr>
        <p:txBody>
          <a:bodyPr wrap="square">
            <a:spAutoFit/>
          </a:bodyPr>
          <a:lstStyle/>
          <a:p>
            <a:pPr algn="ctr"/>
            <a:r>
              <a:rPr lang="en-US" sz="6500" dirty="0">
                <a:latin typeface="Palatino Linotype" panose="02040502050505030304" pitchFamily="18" charset="0"/>
              </a:rPr>
              <a:t>A-	If you know that the creator is in you, then all you should do is to consult Him before making any move.</a:t>
            </a:r>
          </a:p>
          <a:p>
            <a:pPr algn="ctr"/>
            <a:r>
              <a:rPr lang="en-US" sz="6500" dirty="0">
                <a:latin typeface="Palatino Linotype" panose="02040502050505030304" pitchFamily="18" charset="0"/>
              </a:rPr>
              <a:t>1-	If you know Yahshua is in you, you must make it a habit to be connected to Him.</a:t>
            </a:r>
          </a:p>
        </p:txBody>
      </p:sp>
    </p:spTree>
    <p:extLst>
      <p:ext uri="{BB962C8B-B14F-4D97-AF65-F5344CB8AC3E}">
        <p14:creationId xmlns:p14="http://schemas.microsoft.com/office/powerpoint/2010/main" val="1728582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740307"/>
          </a:xfrm>
          <a:prstGeom prst="rect">
            <a:avLst/>
          </a:prstGeom>
        </p:spPr>
        <p:txBody>
          <a:bodyPr wrap="square">
            <a:spAutoFit/>
          </a:bodyPr>
          <a:lstStyle/>
          <a:p>
            <a:pPr algn="ctr"/>
            <a:r>
              <a:rPr lang="en-US" sz="7200" dirty="0">
                <a:latin typeface="Palatino Linotype" panose="02040502050505030304" pitchFamily="18" charset="0"/>
              </a:rPr>
              <a:t>2-	Once you know Yahshua the Messiah is in You.</a:t>
            </a:r>
          </a:p>
          <a:p>
            <a:pPr algn="ctr"/>
            <a:r>
              <a:rPr lang="en-US" sz="7200" dirty="0">
                <a:latin typeface="Palatino Linotype" panose="02040502050505030304" pitchFamily="18" charset="0"/>
              </a:rPr>
              <a:t>a)	Yahshua means Yahweh is the solution of everything.</a:t>
            </a:r>
          </a:p>
          <a:p>
            <a:pPr algn="ctr"/>
            <a:r>
              <a:rPr lang="en-US" sz="7200" dirty="0">
                <a:latin typeface="Palatino Linotype" panose="02040502050505030304" pitchFamily="18" charset="0"/>
              </a:rPr>
              <a:t>b)	Messiah means He is capable of everything</a:t>
            </a:r>
          </a:p>
        </p:txBody>
      </p:sp>
    </p:spTree>
    <p:extLst>
      <p:ext uri="{BB962C8B-B14F-4D97-AF65-F5344CB8AC3E}">
        <p14:creationId xmlns:p14="http://schemas.microsoft.com/office/powerpoint/2010/main" val="356503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555641"/>
          </a:xfrm>
          <a:prstGeom prst="rect">
            <a:avLst/>
          </a:prstGeom>
        </p:spPr>
        <p:txBody>
          <a:bodyPr wrap="square">
            <a:spAutoFit/>
          </a:bodyPr>
          <a:lstStyle/>
          <a:p>
            <a:pPr algn="ctr"/>
            <a:r>
              <a:rPr lang="en-US" sz="6000" dirty="0">
                <a:latin typeface="Palatino Linotype" panose="02040502050505030304" pitchFamily="18" charset="0"/>
              </a:rPr>
              <a:t>3-	So, if you know such High spiritual being is inside of you, what can possibly make you afraid of anything?</a:t>
            </a:r>
          </a:p>
          <a:p>
            <a:pPr algn="ctr"/>
            <a:r>
              <a:rPr lang="en-US" sz="6000" dirty="0">
                <a:latin typeface="Palatino Linotype" panose="02040502050505030304" pitchFamily="18" charset="0"/>
              </a:rPr>
              <a:t>4-	That’s why Paul taught the Christians to do not be anxious about anything in Phil. 4:6</a:t>
            </a:r>
          </a:p>
        </p:txBody>
      </p:sp>
    </p:spTree>
    <p:extLst>
      <p:ext uri="{BB962C8B-B14F-4D97-AF65-F5344CB8AC3E}">
        <p14:creationId xmlns:p14="http://schemas.microsoft.com/office/powerpoint/2010/main" val="41180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186309"/>
          </a:xfrm>
          <a:prstGeom prst="rect">
            <a:avLst/>
          </a:prstGeom>
        </p:spPr>
        <p:txBody>
          <a:bodyPr wrap="square">
            <a:spAutoFit/>
          </a:bodyPr>
          <a:lstStyle/>
          <a:p>
            <a:pPr algn="ctr"/>
            <a:r>
              <a:rPr lang="en-US" sz="6600" dirty="0">
                <a:latin typeface="Palatino Linotype" panose="02040502050505030304" pitchFamily="18" charset="0"/>
              </a:rPr>
              <a:t>5-	Any need you may have, simply connect with the higher power you have inside of you. </a:t>
            </a:r>
          </a:p>
          <a:p>
            <a:pPr algn="ctr"/>
            <a:r>
              <a:rPr lang="en-US" sz="6600" dirty="0">
                <a:latin typeface="Palatino Linotype" panose="02040502050505030304" pitchFamily="18" charset="0"/>
              </a:rPr>
              <a:t>6-	And your lips are not the connection device, but your pineal gland is.</a:t>
            </a:r>
          </a:p>
        </p:txBody>
      </p:sp>
    </p:spTree>
    <p:extLst>
      <p:ext uri="{BB962C8B-B14F-4D97-AF65-F5344CB8AC3E}">
        <p14:creationId xmlns:p14="http://schemas.microsoft.com/office/powerpoint/2010/main" val="3513175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001643"/>
          </a:xfrm>
          <a:prstGeom prst="rect">
            <a:avLst/>
          </a:prstGeom>
        </p:spPr>
        <p:txBody>
          <a:bodyPr wrap="square">
            <a:spAutoFit/>
          </a:bodyPr>
          <a:lstStyle/>
          <a:p>
            <a:pPr algn="ctr"/>
            <a:r>
              <a:rPr lang="en-US" sz="4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Anywhere you see prayer, you need to replace it by meditation. If prayer was the answer to anything, poverty in Haiti, Somalia, and in many other countries in the world would not be today, because in those countries people pray almost more than anywhere else many times daily and they have been doing it for centuries</a:t>
            </a:r>
            <a:endParaRPr lang="en-US" sz="4800" dirty="0"/>
          </a:p>
        </p:txBody>
      </p:sp>
    </p:spTree>
    <p:extLst>
      <p:ext uri="{BB962C8B-B14F-4D97-AF65-F5344CB8AC3E}">
        <p14:creationId xmlns:p14="http://schemas.microsoft.com/office/powerpoint/2010/main" val="426832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83411"/>
            <a:ext cx="12192000" cy="5262979"/>
          </a:xfrm>
          <a:prstGeom prst="rect">
            <a:avLst/>
          </a:prstGeom>
        </p:spPr>
        <p:txBody>
          <a:bodyPr wrap="square">
            <a:spAutoFit/>
          </a:bodyPr>
          <a:lstStyle/>
          <a:p>
            <a:pPr algn="ctr"/>
            <a:r>
              <a:rPr lang="en-US" sz="4800" dirty="0">
                <a:latin typeface="Palatino Linotype" panose="02040502050505030304" pitchFamily="18" charset="0"/>
              </a:rPr>
              <a:t>8-	And they getting poorer every day. That is a clear indication that prayer is not the answer.</a:t>
            </a:r>
          </a:p>
          <a:p>
            <a:pPr algn="ctr"/>
            <a:r>
              <a:rPr lang="en-US" sz="4800" dirty="0">
                <a:latin typeface="Palatino Linotype" panose="02040502050505030304" pitchFamily="18" charset="0"/>
              </a:rPr>
              <a:t>9-	If your pineal gland is calcified, you cannot be connected to your Higher being.</a:t>
            </a:r>
          </a:p>
          <a:p>
            <a:pPr algn="ctr"/>
            <a:r>
              <a:rPr lang="en-US" sz="4800" dirty="0">
                <a:latin typeface="Palatino Linotype" panose="02040502050505030304" pitchFamily="18" charset="0"/>
              </a:rPr>
              <a:t>10-	Once you decalcify your pineal gland then everything will be very clear to you</a:t>
            </a:r>
          </a:p>
        </p:txBody>
      </p:sp>
    </p:spTree>
    <p:extLst>
      <p:ext uri="{BB962C8B-B14F-4D97-AF65-F5344CB8AC3E}">
        <p14:creationId xmlns:p14="http://schemas.microsoft.com/office/powerpoint/2010/main" val="336207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740307"/>
          </a:xfrm>
          <a:prstGeom prst="rect">
            <a:avLst/>
          </a:prstGeom>
        </p:spPr>
        <p:txBody>
          <a:bodyPr wrap="square">
            <a:spAutoFit/>
          </a:bodyPr>
          <a:lstStyle/>
          <a:p>
            <a:pPr algn="ctr"/>
            <a:r>
              <a:rPr lang="en-US" sz="4800" dirty="0">
                <a:latin typeface="Palatino Linotype" panose="02040502050505030304" pitchFamily="18" charset="0"/>
              </a:rPr>
              <a:t>I-	For more than three thousand years ago many major religions and philosophers know these two words are very important to everyone’s life.</a:t>
            </a:r>
          </a:p>
          <a:p>
            <a:pPr algn="ctr"/>
            <a:r>
              <a:rPr lang="en-US" sz="4800" dirty="0">
                <a:latin typeface="Palatino Linotype" panose="02040502050505030304" pitchFamily="18" charset="0"/>
              </a:rPr>
              <a:t>A-	When Yahshua had chosen Paul, He gave the exact same word to Paul to teach everyone the importance of knowing themselves and that’s the only way you can know Elohim, it is by knowing who you are</a:t>
            </a:r>
          </a:p>
        </p:txBody>
      </p:sp>
    </p:spTree>
    <p:extLst>
      <p:ext uri="{BB962C8B-B14F-4D97-AF65-F5344CB8AC3E}">
        <p14:creationId xmlns:p14="http://schemas.microsoft.com/office/powerpoint/2010/main" val="7747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909310"/>
          </a:xfrm>
          <a:prstGeom prst="rect">
            <a:avLst/>
          </a:prstGeom>
        </p:spPr>
        <p:txBody>
          <a:bodyPr wrap="square">
            <a:spAutoFit/>
          </a:bodyPr>
          <a:lstStyle/>
          <a:p>
            <a:pPr algn="ctr"/>
            <a:r>
              <a:rPr lang="en-US" sz="5400" dirty="0">
                <a:latin typeface="Palatino Linotype" panose="02040502050505030304" pitchFamily="18" charset="0"/>
              </a:rPr>
              <a:t>11-	You will be smarter, wiser. Your thoughts and your words will be well chosen divinely and you will be welcomed to wonderland.</a:t>
            </a:r>
          </a:p>
          <a:p>
            <a:pPr algn="ctr"/>
            <a:r>
              <a:rPr lang="en-US" sz="5400" dirty="0">
                <a:latin typeface="Palatino Linotype" panose="02040502050505030304" pitchFamily="18" charset="0"/>
              </a:rPr>
              <a:t>12-	You will be patient and certain. Because you know it is a matter of time for your desires to manifest</a:t>
            </a:r>
          </a:p>
        </p:txBody>
      </p:sp>
    </p:spTree>
    <p:extLst>
      <p:ext uri="{BB962C8B-B14F-4D97-AF65-F5344CB8AC3E}">
        <p14:creationId xmlns:p14="http://schemas.microsoft.com/office/powerpoint/2010/main" val="3960762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algn="ctr"/>
            <a:r>
              <a:rPr lang="en-US" sz="5400" dirty="0">
                <a:latin typeface="Palatino Linotype" panose="02040502050505030304" pitchFamily="18" charset="0"/>
              </a:rPr>
              <a:t>a)	Nelson Mandela had to wait 30 years before his desire came to manifestation.</a:t>
            </a:r>
          </a:p>
          <a:p>
            <a:pPr algn="ctr"/>
            <a:r>
              <a:rPr lang="en-US" sz="5400" dirty="0">
                <a:latin typeface="Palatino Linotype" panose="02040502050505030304" pitchFamily="18" charset="0"/>
              </a:rPr>
              <a:t>b)	Yahshua had to wait 33 years before His desire came to manifestation.</a:t>
            </a:r>
          </a:p>
          <a:p>
            <a:pPr algn="ctr"/>
            <a:r>
              <a:rPr lang="en-US" sz="5400" dirty="0">
                <a:latin typeface="Palatino Linotype" panose="02040502050505030304" pitchFamily="18" charset="0"/>
              </a:rPr>
              <a:t>c)	Thomas Edison had to make 1000 tries which took decades before his desire came to life</a:t>
            </a:r>
          </a:p>
        </p:txBody>
      </p:sp>
    </p:spTree>
    <p:extLst>
      <p:ext uri="{BB962C8B-B14F-4D97-AF65-F5344CB8AC3E}">
        <p14:creationId xmlns:p14="http://schemas.microsoft.com/office/powerpoint/2010/main" val="457774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287" y="1846052"/>
            <a:ext cx="12192000" cy="3046988"/>
          </a:xfrm>
          <a:prstGeom prst="rect">
            <a:avLst/>
          </a:prstGeom>
        </p:spPr>
        <p:txBody>
          <a:bodyPr wrap="square">
            <a:spAutoFit/>
          </a:bodyPr>
          <a:lstStyle/>
          <a:p>
            <a:pPr algn="ctr"/>
            <a:r>
              <a:rPr lang="en-US" sz="9600" dirty="0">
                <a:solidFill>
                  <a:srgbClr val="7030A0"/>
                </a:solidFill>
                <a:latin typeface="Palatino Linotype" panose="02040502050505030304" pitchFamily="18" charset="0"/>
                <a:ea typeface="Times New Roman" panose="02020603050405020304" pitchFamily="18" charset="0"/>
                <a:cs typeface="Times New Roman" panose="02020603050405020304" pitchFamily="18" charset="0"/>
              </a:rPr>
              <a:t>Identify </a:t>
            </a:r>
          </a:p>
          <a:p>
            <a:pPr algn="ctr"/>
            <a:r>
              <a:rPr lang="en-US" sz="9600" dirty="0">
                <a:solidFill>
                  <a:srgbClr val="7030A0"/>
                </a:solidFill>
                <a:latin typeface="Palatino Linotype" panose="02040502050505030304" pitchFamily="18" charset="0"/>
                <a:ea typeface="Times New Roman" panose="02020603050405020304" pitchFamily="18" charset="0"/>
                <a:cs typeface="Times New Roman" panose="02020603050405020304" pitchFamily="18" charset="0"/>
              </a:rPr>
              <a:t>your false belief</a:t>
            </a:r>
            <a:endParaRPr lang="en-US" sz="9600" dirty="0">
              <a:solidFill>
                <a:srgbClr val="7030A0"/>
              </a:solidFill>
            </a:endParaRPr>
          </a:p>
        </p:txBody>
      </p:sp>
    </p:spTree>
    <p:extLst>
      <p:ext uri="{BB962C8B-B14F-4D97-AF65-F5344CB8AC3E}">
        <p14:creationId xmlns:p14="http://schemas.microsoft.com/office/powerpoint/2010/main" val="174340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740307"/>
          </a:xfrm>
          <a:prstGeom prst="rect">
            <a:avLst/>
          </a:prstGeom>
        </p:spPr>
        <p:txBody>
          <a:bodyPr wrap="square">
            <a:spAutoFit/>
          </a:bodyPr>
          <a:lstStyle/>
          <a:p>
            <a:pPr algn="ctr"/>
            <a:r>
              <a:rPr lang="en-US" sz="4800" dirty="0">
                <a:latin typeface="Palatino Linotype" panose="02040502050505030304" pitchFamily="18" charset="0"/>
              </a:rPr>
              <a:t>A-	Look around you and see what is happening to you which you do not want.</a:t>
            </a:r>
          </a:p>
          <a:p>
            <a:pPr algn="ctr"/>
            <a:r>
              <a:rPr lang="en-US" sz="4800" dirty="0">
                <a:latin typeface="Palatino Linotype" panose="02040502050505030304" pitchFamily="18" charset="0"/>
              </a:rPr>
              <a:t>1-	That’s your false belief.</a:t>
            </a:r>
          </a:p>
          <a:p>
            <a:pPr algn="ctr"/>
            <a:r>
              <a:rPr lang="en-US" sz="4800" dirty="0">
                <a:latin typeface="Palatino Linotype" panose="02040502050505030304" pitchFamily="18" charset="0"/>
              </a:rPr>
              <a:t>2-	You cannot make it disappear, but you can stop it from coming back again.</a:t>
            </a:r>
          </a:p>
          <a:p>
            <a:pPr algn="ctr"/>
            <a:r>
              <a:rPr lang="en-US" sz="4800" dirty="0">
                <a:latin typeface="Palatino Linotype" panose="02040502050505030304" pitchFamily="18" charset="0"/>
              </a:rPr>
              <a:t>3-	All you must do is to practice the exact opposite of what is part of your reality today by thinking and saying the words that go along with your desires</a:t>
            </a:r>
          </a:p>
        </p:txBody>
      </p:sp>
    </p:spTree>
    <p:extLst>
      <p:ext uri="{BB962C8B-B14F-4D97-AF65-F5344CB8AC3E}">
        <p14:creationId xmlns:p14="http://schemas.microsoft.com/office/powerpoint/2010/main" val="3314611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94085"/>
          </a:xfrm>
          <a:prstGeom prst="rect">
            <a:avLst/>
          </a:prstGeom>
        </p:spPr>
        <p:txBody>
          <a:bodyPr wrap="square">
            <a:spAutoFit/>
          </a:bodyPr>
          <a:lstStyle/>
          <a:p>
            <a:pPr algn="ctr"/>
            <a:r>
              <a:rPr lang="en-US" sz="5200" dirty="0">
                <a:latin typeface="Palatino Linotype" panose="02040502050505030304" pitchFamily="18" charset="0"/>
              </a:rPr>
              <a:t>4-	Remember Yahshua says: Ask and it shall be given to you </a:t>
            </a:r>
            <a:r>
              <a:rPr lang="en-US" sz="5200" b="1" dirty="0">
                <a:solidFill>
                  <a:srgbClr val="7030A0"/>
                </a:solidFill>
                <a:latin typeface="Palatino Linotype" panose="02040502050505030304" pitchFamily="18" charset="0"/>
              </a:rPr>
              <a:t>Matthew 7:7-8 Ask and Elohim will give to you. Search, and you will find. Knock, and the door will open for you. 8 Yes, everyone who asks will receive. Everyone who searches will find. And everyone who knocks will have the door opened</a:t>
            </a:r>
          </a:p>
        </p:txBody>
      </p:sp>
    </p:spTree>
    <p:extLst>
      <p:ext uri="{BB962C8B-B14F-4D97-AF65-F5344CB8AC3E}">
        <p14:creationId xmlns:p14="http://schemas.microsoft.com/office/powerpoint/2010/main" val="252563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186309"/>
          </a:xfrm>
          <a:prstGeom prst="rect">
            <a:avLst/>
          </a:prstGeom>
        </p:spPr>
        <p:txBody>
          <a:bodyPr wrap="square">
            <a:spAutoFit/>
          </a:bodyPr>
          <a:lstStyle/>
          <a:p>
            <a:pPr algn="ct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Your lips are not the tool to </a:t>
            </a:r>
            <a:r>
              <a:rPr lang="en-US" sz="6600"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ask</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your intelligence is not enough to </a:t>
            </a:r>
            <a:r>
              <a:rPr lang="en-US" sz="6600"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search</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your hands are not good enough to </a:t>
            </a:r>
            <a:r>
              <a:rPr lang="en-US" sz="6600"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knock</a:t>
            </a:r>
            <a:r>
              <a:rPr lang="en-US" sz="6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 All that is done only through your pineal gland, your third eye</a:t>
            </a:r>
            <a:endParaRPr lang="en-US" sz="6600" dirty="0">
              <a:latin typeface="Palatino Linotype" panose="02040502050505030304" pitchFamily="18" charset="0"/>
            </a:endParaRPr>
          </a:p>
        </p:txBody>
      </p:sp>
    </p:spTree>
    <p:extLst>
      <p:ext uri="{BB962C8B-B14F-4D97-AF65-F5344CB8AC3E}">
        <p14:creationId xmlns:p14="http://schemas.microsoft.com/office/powerpoint/2010/main" val="40839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5275"/>
            <a:ext cx="12192000" cy="6001643"/>
          </a:xfrm>
          <a:prstGeom prst="rect">
            <a:avLst/>
          </a:prstGeom>
        </p:spPr>
        <p:txBody>
          <a:bodyPr wrap="square">
            <a:spAutoFit/>
          </a:bodyPr>
          <a:lstStyle/>
          <a:p>
            <a:pPr algn="ctr"/>
            <a:r>
              <a:rPr lang="en-US" sz="4800" b="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In Conclusion, many times we start doing the right thing to the manifestation of our desires, but lack of faith and patience make you fail of knowing your promise land. Because to your understanding, when you start at least you should start seeing some tiny signs which are indication of being on the right direction</a:t>
            </a:r>
            <a:endParaRPr lang="en-US" sz="4800" dirty="0"/>
          </a:p>
        </p:txBody>
      </p:sp>
    </p:spTree>
    <p:extLst>
      <p:ext uri="{BB962C8B-B14F-4D97-AF65-F5344CB8AC3E}">
        <p14:creationId xmlns:p14="http://schemas.microsoft.com/office/powerpoint/2010/main" val="309696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494085"/>
          </a:xfrm>
          <a:prstGeom prst="rect">
            <a:avLst/>
          </a:prstGeom>
        </p:spPr>
        <p:txBody>
          <a:bodyPr wrap="square">
            <a:spAutoFit/>
          </a:bodyPr>
          <a:lstStyle/>
          <a:p>
            <a:pPr algn="ctr"/>
            <a:r>
              <a:rPr lang="en-US" sz="5200" b="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It does not work that way, you have to continue tirelessly until you get there with no sign, the faith of Your Higher power will deliver at the right time is your sign. The job of deliver your request to you is His and your job is to ask, search and knock. Do not interfere.  Do your job and let Him do His</a:t>
            </a:r>
            <a:endParaRPr lang="en-US" sz="5200" dirty="0"/>
          </a:p>
        </p:txBody>
      </p:sp>
    </p:spTree>
    <p:extLst>
      <p:ext uri="{BB962C8B-B14F-4D97-AF65-F5344CB8AC3E}">
        <p14:creationId xmlns:p14="http://schemas.microsoft.com/office/powerpoint/2010/main" val="3252119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63417"/>
          </a:xfrm>
          <a:prstGeom prst="rect">
            <a:avLst/>
          </a:prstGeom>
        </p:spPr>
        <p:txBody>
          <a:bodyPr wrap="square">
            <a:spAutoFit/>
          </a:bodyPr>
          <a:lstStyle/>
          <a:p>
            <a:pPr algn="ctr"/>
            <a:r>
              <a:rPr lang="en-US" sz="4400" dirty="0">
                <a:latin typeface="Palatino Linotype" panose="02040502050505030304" pitchFamily="18" charset="0"/>
              </a:rPr>
              <a:t>They are 7 powerful words we need to practice daily.</a:t>
            </a:r>
          </a:p>
          <a:p>
            <a:pPr algn="ctr"/>
            <a:r>
              <a:rPr lang="en-US" sz="4400" dirty="0">
                <a:latin typeface="Palatino Linotype" panose="02040502050505030304" pitchFamily="18" charset="0"/>
              </a:rPr>
              <a:t>They are: </a:t>
            </a:r>
            <a:r>
              <a:rPr lang="en-US" sz="4400" b="1" dirty="0">
                <a:solidFill>
                  <a:srgbClr val="FF0000"/>
                </a:solidFill>
                <a:latin typeface="Palatino Linotype" panose="02040502050505030304" pitchFamily="18" charset="0"/>
              </a:rPr>
              <a:t>I Change My Mind, I Am Right</a:t>
            </a:r>
            <a:r>
              <a:rPr lang="en-US" sz="4400" dirty="0">
                <a:latin typeface="Palatino Linotype" panose="02040502050505030304" pitchFamily="18" charset="0"/>
              </a:rPr>
              <a:t>. Right to catch that terribly thought at the right time, right to catch that disastrous word at the right time.</a:t>
            </a:r>
          </a:p>
          <a:p>
            <a:pPr algn="ctr"/>
            <a:r>
              <a:rPr lang="en-US" sz="4400" dirty="0">
                <a:latin typeface="Palatino Linotype" panose="02040502050505030304" pitchFamily="18" charset="0"/>
              </a:rPr>
              <a:t>The right time to stop that negative conversation that is useless to your life.</a:t>
            </a:r>
          </a:p>
          <a:p>
            <a:pPr algn="ctr"/>
            <a:r>
              <a:rPr lang="en-US" sz="4400" b="1" dirty="0">
                <a:solidFill>
                  <a:srgbClr val="0070C0"/>
                </a:solidFill>
                <a:latin typeface="Palatino Linotype" panose="02040502050505030304" pitchFamily="18" charset="0"/>
              </a:rPr>
              <a:t>Act. 17:30 is the true definition of REPENTANCE.</a:t>
            </a:r>
          </a:p>
        </p:txBody>
      </p:sp>
    </p:spTree>
    <p:extLst>
      <p:ext uri="{BB962C8B-B14F-4D97-AF65-F5344CB8AC3E}">
        <p14:creationId xmlns:p14="http://schemas.microsoft.com/office/powerpoint/2010/main" val="199628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12192000" cy="6555641"/>
          </a:xfrm>
          <a:prstGeom prst="rect">
            <a:avLst/>
          </a:prstGeom>
        </p:spPr>
        <p:txBody>
          <a:bodyPr wrap="square">
            <a:spAutoFit/>
          </a:bodyPr>
          <a:lstStyle/>
          <a:p>
            <a:pPr algn="ctr"/>
            <a:r>
              <a:rPr lang="en-US" sz="6000" dirty="0">
                <a:latin typeface="Palatino Linotype" panose="02040502050505030304" pitchFamily="18" charset="0"/>
              </a:rPr>
              <a:t>1-	Knowing yourself it is not to know that you are male or female, age, race or your name.</a:t>
            </a:r>
          </a:p>
          <a:p>
            <a:pPr algn="ctr"/>
            <a:r>
              <a:rPr lang="en-US" sz="6000" dirty="0">
                <a:latin typeface="Palatino Linotype" panose="02040502050505030304" pitchFamily="18" charset="0"/>
              </a:rPr>
              <a:t>2-	It is far deeper than that.</a:t>
            </a:r>
          </a:p>
          <a:p>
            <a:pPr algn="ctr"/>
            <a:r>
              <a:rPr lang="en-US" sz="6000" dirty="0">
                <a:latin typeface="Palatino Linotype" panose="02040502050505030304" pitchFamily="18" charset="0"/>
              </a:rPr>
              <a:t>B-	Knowing yourself is to understand clearly what you are putting in your belief system daily</a:t>
            </a:r>
          </a:p>
        </p:txBody>
      </p:sp>
    </p:spTree>
    <p:extLst>
      <p:ext uri="{BB962C8B-B14F-4D97-AF65-F5344CB8AC3E}">
        <p14:creationId xmlns:p14="http://schemas.microsoft.com/office/powerpoint/2010/main" val="2042488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63417"/>
          </a:xfrm>
          <a:prstGeom prst="rect">
            <a:avLst/>
          </a:prstGeom>
        </p:spPr>
        <p:txBody>
          <a:bodyPr wrap="square">
            <a:spAutoFit/>
          </a:bodyPr>
          <a:lstStyle/>
          <a:p>
            <a:pPr algn="ctr"/>
            <a:r>
              <a:rPr lang="en-US" sz="4400" dirty="0">
                <a:latin typeface="Palatino Linotype" panose="02040502050505030304" pitchFamily="18" charset="0"/>
              </a:rPr>
              <a:t>1-	Because every thought and word are making you what you are today.</a:t>
            </a:r>
          </a:p>
          <a:p>
            <a:pPr algn="ctr"/>
            <a:r>
              <a:rPr lang="en-US" sz="4400" dirty="0">
                <a:latin typeface="Palatino Linotype" panose="02040502050505030304" pitchFamily="18" charset="0"/>
              </a:rPr>
              <a:t>2-	And Elohim had given them to you to make you exactly what you are and what you want to be.</a:t>
            </a:r>
          </a:p>
          <a:p>
            <a:pPr algn="ctr"/>
            <a:r>
              <a:rPr lang="en-US" sz="4400" dirty="0">
                <a:latin typeface="Palatino Linotype" panose="02040502050505030304" pitchFamily="18" charset="0"/>
              </a:rPr>
              <a:t>3-	 The divine law states (law of attraction) you will attract to yourself those experiences that match your beliefs.</a:t>
            </a:r>
          </a:p>
          <a:p>
            <a:pPr algn="ctr"/>
            <a:r>
              <a:rPr lang="en-US" sz="4400" dirty="0">
                <a:latin typeface="Palatino Linotype" panose="02040502050505030304" pitchFamily="18" charset="0"/>
              </a:rPr>
              <a:t>4-	Those beliefs create your experience of reality</a:t>
            </a:r>
          </a:p>
        </p:txBody>
      </p:sp>
    </p:spTree>
    <p:extLst>
      <p:ext uri="{BB962C8B-B14F-4D97-AF65-F5344CB8AC3E}">
        <p14:creationId xmlns:p14="http://schemas.microsoft.com/office/powerpoint/2010/main" val="3361413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337094"/>
            <a:ext cx="12192000" cy="3154710"/>
          </a:xfrm>
          <a:prstGeom prst="rect">
            <a:avLst/>
          </a:prstGeom>
        </p:spPr>
        <p:txBody>
          <a:bodyPr wrap="square">
            <a:spAutoFit/>
          </a:bodyPr>
          <a:lstStyle/>
          <a:p>
            <a:pPr algn="ctr"/>
            <a:r>
              <a:rPr lang="en-US" sz="19900" b="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Belief?</a:t>
            </a:r>
            <a:endParaRPr lang="en-US" sz="19900" dirty="0"/>
          </a:p>
        </p:txBody>
      </p:sp>
    </p:spTree>
    <p:extLst>
      <p:ext uri="{BB962C8B-B14F-4D97-AF65-F5344CB8AC3E}">
        <p14:creationId xmlns:p14="http://schemas.microsoft.com/office/powerpoint/2010/main" val="57426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001643"/>
          </a:xfrm>
          <a:prstGeom prst="rect">
            <a:avLst/>
          </a:prstGeom>
        </p:spPr>
        <p:txBody>
          <a:bodyPr wrap="square">
            <a:spAutoFit/>
          </a:bodyPr>
          <a:lstStyle/>
          <a:p>
            <a:pPr algn="ctr"/>
            <a:r>
              <a:rPr lang="en-US" sz="4800" dirty="0">
                <a:latin typeface="Palatino Linotype" panose="02040502050505030304" pitchFamily="18" charset="0"/>
              </a:rPr>
              <a:t>1-	Any thought you keep for more than </a:t>
            </a:r>
            <a:r>
              <a:rPr lang="en-US" sz="4800" b="1" u="sng" dirty="0">
                <a:solidFill>
                  <a:srgbClr val="FF0000"/>
                </a:solidFill>
                <a:latin typeface="Palatino Linotype" panose="02040502050505030304" pitchFamily="18" charset="0"/>
              </a:rPr>
              <a:t>17 seconds</a:t>
            </a:r>
            <a:r>
              <a:rPr lang="en-US" sz="4800" dirty="0">
                <a:latin typeface="Palatino Linotype" panose="02040502050505030304" pitchFamily="18" charset="0"/>
              </a:rPr>
              <a:t> become your belief.</a:t>
            </a:r>
          </a:p>
          <a:p>
            <a:pPr algn="ctr"/>
            <a:r>
              <a:rPr lang="en-US" sz="4800" dirty="0">
                <a:latin typeface="Palatino Linotype" panose="02040502050505030304" pitchFamily="18" charset="0"/>
              </a:rPr>
              <a:t>2-	And any word you are saying </a:t>
            </a:r>
            <a:r>
              <a:rPr lang="en-US" sz="4800" b="1" u="sng" dirty="0">
                <a:solidFill>
                  <a:srgbClr val="FF0000"/>
                </a:solidFill>
                <a:latin typeface="Palatino Linotype" panose="02040502050505030304" pitchFamily="18" charset="0"/>
              </a:rPr>
              <a:t>3 times or more</a:t>
            </a:r>
            <a:r>
              <a:rPr lang="en-US" sz="4800" dirty="0">
                <a:latin typeface="Palatino Linotype" panose="02040502050505030304" pitchFamily="18" charset="0"/>
              </a:rPr>
              <a:t> becomes your belief.</a:t>
            </a:r>
          </a:p>
          <a:p>
            <a:pPr algn="ctr"/>
            <a:r>
              <a:rPr lang="en-US" sz="4800" dirty="0">
                <a:latin typeface="Palatino Linotype" panose="02040502050505030304" pitchFamily="18" charset="0"/>
              </a:rPr>
              <a:t>3-	And those beliefs will be part of your reality regardless.</a:t>
            </a:r>
          </a:p>
          <a:p>
            <a:pPr algn="ctr"/>
            <a:r>
              <a:rPr lang="en-US" sz="4800" dirty="0">
                <a:latin typeface="Palatino Linotype" panose="02040502050505030304" pitchFamily="18" charset="0"/>
              </a:rPr>
              <a:t>4-	What if those beliefs are in opposition to what you are trying to accomplish?</a:t>
            </a:r>
          </a:p>
        </p:txBody>
      </p:sp>
    </p:spTree>
    <p:extLst>
      <p:ext uri="{BB962C8B-B14F-4D97-AF65-F5344CB8AC3E}">
        <p14:creationId xmlns:p14="http://schemas.microsoft.com/office/powerpoint/2010/main" val="260155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001643"/>
          </a:xfrm>
          <a:prstGeom prst="rect">
            <a:avLst/>
          </a:prstGeom>
        </p:spPr>
        <p:txBody>
          <a:bodyPr wrap="square">
            <a:spAutoFit/>
          </a:bodyPr>
          <a:lstStyle/>
          <a:p>
            <a:pPr algn="ctr"/>
            <a:r>
              <a:rPr lang="en-US" sz="4800" dirty="0">
                <a:latin typeface="Palatino Linotype" panose="02040502050505030304" pitchFamily="18" charset="0"/>
              </a:rPr>
              <a:t>5-	What if those beliefs are not what you want in your life, wouldn’t it be very important to identify them and replace them by the ones you want to be part of your life?</a:t>
            </a:r>
          </a:p>
          <a:p>
            <a:pPr algn="ctr"/>
            <a:r>
              <a:rPr lang="en-US" sz="4800" dirty="0">
                <a:latin typeface="Palatino Linotype" panose="02040502050505030304" pitchFamily="18" charset="0"/>
              </a:rPr>
              <a:t>6-	 You have desire, but you must identify and overcome any unconscious belief that might sabotage your efforts</a:t>
            </a:r>
          </a:p>
        </p:txBody>
      </p:sp>
    </p:spTree>
    <p:extLst>
      <p:ext uri="{BB962C8B-B14F-4D97-AF65-F5344CB8AC3E}">
        <p14:creationId xmlns:p14="http://schemas.microsoft.com/office/powerpoint/2010/main" val="159810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538</Words>
  <Application>Microsoft Office PowerPoint</Application>
  <PresentationFormat>Widescreen</PresentationFormat>
  <Paragraphs>101</Paragraphs>
  <Slides>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Aparajita</vt:lpstr>
      <vt:lpstr>Arial</vt:lpstr>
      <vt:lpstr>Bodoni MT</vt:lpstr>
      <vt:lpstr>Bodoni MT Black</vt:lpstr>
      <vt:lpstr>Calibri</vt:lpstr>
      <vt:lpstr>Cambria</vt:lpstr>
      <vt:lpstr>FrankRuehl</vt:lpstr>
      <vt:lpstr>Georgia</vt:lpstr>
      <vt:lpstr>Gill Sans Ultra Bold</vt:lpstr>
      <vt:lpstr>Palatino Linotype</vt:lpstr>
      <vt:lpstr>Times New Roman</vt:lpstr>
      <vt:lpstr>Cloud skipper design template</vt:lpstr>
      <vt:lpstr>Know Yourself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2017-06-11T07:59:32Z</dcterms:created>
  <dcterms:modified xsi:type="dcterms:W3CDTF">2017-06-18T09:02:50Z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