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9"/>
  </p:notesMasterIdLst>
  <p:handoutMasterIdLst>
    <p:handoutMasterId r:id="rId50"/>
  </p:handoutMasterIdLst>
  <p:sldIdLst>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4" r:id="rId19"/>
    <p:sldId id="295" r:id="rId20"/>
    <p:sldId id="296" r:id="rId21"/>
    <p:sldId id="297" r:id="rId22"/>
    <p:sldId id="298" r:id="rId23"/>
    <p:sldId id="304" r:id="rId24"/>
    <p:sldId id="305" r:id="rId25"/>
    <p:sldId id="306" r:id="rId26"/>
    <p:sldId id="307" r:id="rId27"/>
    <p:sldId id="308" r:id="rId28"/>
    <p:sldId id="313" r:id="rId29"/>
    <p:sldId id="309" r:id="rId30"/>
    <p:sldId id="303" r:id="rId31"/>
    <p:sldId id="300" r:id="rId32"/>
    <p:sldId id="301" r:id="rId33"/>
    <p:sldId id="314" r:id="rId34"/>
    <p:sldId id="302" r:id="rId35"/>
    <p:sldId id="315" r:id="rId36"/>
    <p:sldId id="316" r:id="rId37"/>
    <p:sldId id="317" r:id="rId38"/>
    <p:sldId id="318" r:id="rId39"/>
    <p:sldId id="319" r:id="rId40"/>
    <p:sldId id="320" r:id="rId41"/>
    <p:sldId id="321" r:id="rId42"/>
    <p:sldId id="326" r:id="rId43"/>
    <p:sldId id="322" r:id="rId44"/>
    <p:sldId id="323" r:id="rId45"/>
    <p:sldId id="324" r:id="rId46"/>
    <p:sldId id="327" r:id="rId47"/>
    <p:sldId id="32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442" y="4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biblehub.com/hebrew/vetzarah_6869.ht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biblehub.com/hebrew/achalletzehu_2502.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799" y="2606040"/>
            <a:ext cx="10716883" cy="2743200"/>
          </a:xfrm>
        </p:spPr>
        <p:txBody>
          <a:bodyPr/>
          <a:lstStyle/>
          <a:p>
            <a:pPr algn="ctr"/>
            <a:r>
              <a:rPr lang="en-US" dirty="0">
                <a:effectLst/>
              </a:rPr>
              <a:t>Why should we call Yahweh and His son by their names?</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63417"/>
          </a:xfrm>
          <a:prstGeom prst="rect">
            <a:avLst/>
          </a:prstGeom>
        </p:spPr>
        <p:txBody>
          <a:bodyPr wrap="square">
            <a:spAutoFit/>
          </a:bodyPr>
          <a:lstStyle/>
          <a:p>
            <a:pPr algn="ctr"/>
            <a:r>
              <a:rPr lang="en-US" sz="4000" dirty="0"/>
              <a:t>1-	Rescue it’s the verb </a:t>
            </a:r>
            <a:r>
              <a:rPr lang="he-IL" sz="4000" dirty="0"/>
              <a:t>וַאֲפַלְּטֵ֑הוּ (</a:t>
            </a:r>
            <a:r>
              <a:rPr lang="en-US" sz="4000" dirty="0"/>
              <a:t> (</a:t>
            </a:r>
            <a:r>
              <a:rPr lang="en-US" sz="4000" dirty="0" err="1"/>
              <a:t>Wa</a:t>
            </a:r>
            <a:r>
              <a:rPr lang="en-US" sz="4000" dirty="0"/>
              <a:t>·’</a:t>
            </a:r>
            <a:r>
              <a:rPr lang="en-US" sz="4000" dirty="0" err="1"/>
              <a:t>ă·p̄al·lə·ṭê·hū</a:t>
            </a:r>
            <a:r>
              <a:rPr lang="en-US" sz="4000" dirty="0"/>
              <a:t> ) of the root of </a:t>
            </a:r>
            <a:r>
              <a:rPr lang="he-IL" sz="4000" dirty="0"/>
              <a:t>פָּלַט</a:t>
            </a:r>
            <a:r>
              <a:rPr lang="en-US" sz="4000" dirty="0"/>
              <a:t>(</a:t>
            </a:r>
            <a:r>
              <a:rPr lang="en-US" sz="4000" dirty="0" err="1"/>
              <a:t>palat</a:t>
            </a:r>
            <a:r>
              <a:rPr lang="en-US" sz="4000" dirty="0"/>
              <a:t>)= Deliver, bring into security.</a:t>
            </a:r>
          </a:p>
          <a:p>
            <a:pPr algn="ctr"/>
            <a:r>
              <a:rPr lang="en-US" sz="4000" dirty="0"/>
              <a:t>a)	That’s why Yahshua always says to His people to do not be afraid, because everything is under His control.</a:t>
            </a:r>
          </a:p>
          <a:p>
            <a:pPr algn="ctr"/>
            <a:r>
              <a:rPr lang="en-US" sz="4000" dirty="0"/>
              <a:t>b)	In short, you have to have a strong desire to know the word of Yahweh.</a:t>
            </a:r>
          </a:p>
          <a:p>
            <a:pPr algn="ctr"/>
            <a:r>
              <a:rPr lang="en-US" sz="4000" dirty="0"/>
              <a:t>c)	That is the feeling that sets a biological effect on your body.</a:t>
            </a:r>
          </a:p>
          <a:p>
            <a:pPr algn="ctr"/>
            <a:r>
              <a:rPr lang="en-US" sz="4000" dirty="0"/>
              <a:t>d)	It makes you think of the reward in knowing what Yahweh has said and why.</a:t>
            </a:r>
          </a:p>
        </p:txBody>
      </p:sp>
      <p:sp>
        <p:nvSpPr>
          <p:cNvPr id="5" name="Slide Number Placeholder 4"/>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235375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233515" cy="6763109"/>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169814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89613" cy="6858000"/>
          </a:xfrm>
          <a:prstGeom prst="rect">
            <a:avLst/>
          </a:prstGeom>
        </p:spPr>
      </p:pic>
      <p:sp>
        <p:nvSpPr>
          <p:cNvPr id="3" name="Slide Number Placeholder 2"/>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31220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55641"/>
          </a:xfrm>
          <a:prstGeom prst="rect">
            <a:avLst/>
          </a:prstGeom>
        </p:spPr>
        <p:txBody>
          <a:bodyPr wrap="square">
            <a:spAutoFit/>
          </a:bodyPr>
          <a:lstStyle/>
          <a:p>
            <a:pPr algn="ctr"/>
            <a:r>
              <a:rPr lang="en-US" sz="6000" dirty="0"/>
              <a:t>a)	And more importantly, even the word knowledge carries the name of the creator (Yah-Da) which means all sort of knowledge comes from Yahweh.</a:t>
            </a:r>
          </a:p>
          <a:p>
            <a:pPr algn="ctr"/>
            <a:r>
              <a:rPr lang="en-US" sz="6000" dirty="0"/>
              <a:t>b)	Since you know the name, you have to call on Him by His name</a:t>
            </a:r>
          </a:p>
        </p:txBody>
      </p:sp>
      <p:sp>
        <p:nvSpPr>
          <p:cNvPr id="4" name="Slide Number Placeholder 3"/>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223580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1999" cy="6858000"/>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8357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ctr"/>
            <a:r>
              <a:rPr lang="fr-FR" sz="9600" dirty="0">
                <a:solidFill>
                  <a:srgbClr val="000000"/>
                </a:solidFill>
                <a:latin typeface="Helvetica Neue"/>
              </a:rPr>
              <a:t>Joël 2:32</a:t>
            </a:r>
          </a:p>
          <a:p>
            <a:pPr algn="ctr"/>
            <a:r>
              <a:rPr lang="fr-FR" sz="9600" b="1" baseline="30000" dirty="0">
                <a:solidFill>
                  <a:srgbClr val="000000"/>
                </a:solidFill>
                <a:latin typeface="Arial" panose="020B0604020202020204" pitchFamily="34" charset="0"/>
              </a:rPr>
              <a:t>32 </a:t>
            </a:r>
            <a:r>
              <a:rPr lang="fr-FR" sz="9600" dirty="0">
                <a:solidFill>
                  <a:srgbClr val="000000"/>
                </a:solidFill>
                <a:latin typeface="Helvetica Neue"/>
              </a:rPr>
              <a:t>Alors quiconque invoquera le nom de Yahweh sera sauvé; </a:t>
            </a:r>
            <a:endParaRPr lang="fr-FR" sz="9600" b="0" i="0" dirty="0">
              <a:solidFill>
                <a:srgbClr val="000000"/>
              </a:solidFill>
              <a:effectLst/>
              <a:latin typeface="Helvetica Neue"/>
            </a:endParaRPr>
          </a:p>
        </p:txBody>
      </p:sp>
      <p:sp>
        <p:nvSpPr>
          <p:cNvPr id="3" name="Slide Number Placeholder 2"/>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371759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144" y="690113"/>
            <a:ext cx="12192000" cy="5632311"/>
          </a:xfrm>
          <a:prstGeom prst="rect">
            <a:avLst/>
          </a:prstGeom>
        </p:spPr>
        <p:txBody>
          <a:bodyPr wrap="square">
            <a:spAutoFit/>
          </a:bodyPr>
          <a:lstStyle/>
          <a:p>
            <a:pPr algn="ctr"/>
            <a:r>
              <a:rPr lang="en-US" sz="6000" dirty="0"/>
              <a:t>2-	Yahweh never asks to call him by a title, the name has to be in front of the title and never a title alone.</a:t>
            </a:r>
          </a:p>
          <a:p>
            <a:pPr algn="ctr"/>
            <a:r>
              <a:rPr lang="en-US" sz="6000" dirty="0"/>
              <a:t>a)	Every title goes to a human or a pagan god.</a:t>
            </a:r>
          </a:p>
          <a:p>
            <a:pPr algn="ctr"/>
            <a:r>
              <a:rPr lang="en-US" sz="6000" dirty="0"/>
              <a:t>b)	Never the name of Yahweh</a:t>
            </a:r>
          </a:p>
        </p:txBody>
      </p:sp>
      <p:sp>
        <p:nvSpPr>
          <p:cNvPr id="4" name="Slide Number Placeholder 3"/>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308940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6" y="-1"/>
            <a:ext cx="12062604" cy="6863417"/>
          </a:xfrm>
          <a:prstGeom prst="rect">
            <a:avLst/>
          </a:prstGeom>
        </p:spPr>
        <p:txBody>
          <a:bodyPr wrap="square">
            <a:spAutoFit/>
          </a:bodyPr>
          <a:lstStyle/>
          <a:p>
            <a:pPr algn="ctr"/>
            <a:r>
              <a:rPr lang="en-US" sz="4400" dirty="0"/>
              <a:t>3-	Yahweh makes it difficult for human to use it vainly.</a:t>
            </a:r>
          </a:p>
          <a:p>
            <a:pPr algn="ctr"/>
            <a:r>
              <a:rPr lang="en-US" sz="4400" dirty="0"/>
              <a:t>a)	People use the name of Jesus to swear, to exclaim, but never the name of Yahshua or Yahweh.</a:t>
            </a:r>
          </a:p>
          <a:p>
            <a:pPr marL="742950" indent="-742950" algn="ctr">
              <a:buAutoNum type="alphaLcParenR" startAt="2"/>
            </a:pPr>
            <a:r>
              <a:rPr lang="en-US" sz="4400" dirty="0"/>
              <a:t>Because Jesus is not the name of The son of Yahweh, but a curse. From the Hebrew phrase: </a:t>
            </a:r>
            <a:r>
              <a:rPr lang="en-US" sz="4400" b="1" dirty="0">
                <a:solidFill>
                  <a:srgbClr val="FF0000"/>
                </a:solidFill>
              </a:rPr>
              <a:t>YMAH SHEMO U ZIKRONO </a:t>
            </a:r>
            <a:r>
              <a:rPr lang="en-US" sz="4400" dirty="0"/>
              <a:t>which gives </a:t>
            </a:r>
          </a:p>
          <a:p>
            <a:pPr algn="ctr"/>
            <a:r>
              <a:rPr lang="en-US" sz="4400" dirty="0"/>
              <a:t>Y.SH. U. Z= </a:t>
            </a:r>
            <a:r>
              <a:rPr lang="en-US" sz="4400" b="1" dirty="0">
                <a:solidFill>
                  <a:srgbClr val="FF0000"/>
                </a:solidFill>
              </a:rPr>
              <a:t>YESHUZ</a:t>
            </a:r>
            <a:r>
              <a:rPr lang="en-US" sz="4400" dirty="0"/>
              <a:t> meaning: May His name and His memory disappear</a:t>
            </a:r>
          </a:p>
        </p:txBody>
      </p:sp>
      <p:sp>
        <p:nvSpPr>
          <p:cNvPr id="3" name="Slide Number Placeholder 2"/>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15240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ctr"/>
            <a:r>
              <a:rPr lang="en-US" sz="6600" dirty="0"/>
              <a:t>c)	Sometimes people are upset they say “Jesus- Christ or “</a:t>
            </a:r>
            <a:r>
              <a:rPr lang="en-US" sz="6600" dirty="0" err="1"/>
              <a:t>Geeeeee</a:t>
            </a:r>
            <a:r>
              <a:rPr lang="en-US" sz="6600" dirty="0"/>
              <a:t>”. It’s okay for Jesus, it does not make any difference.</a:t>
            </a:r>
          </a:p>
          <a:p>
            <a:pPr algn="ctr"/>
            <a:r>
              <a:rPr lang="en-US" sz="6600" dirty="0"/>
              <a:t>d)	But it is a great deal to Yahweh or Yahshua</a:t>
            </a:r>
          </a:p>
        </p:txBody>
      </p:sp>
      <p:sp>
        <p:nvSpPr>
          <p:cNvPr id="3" name="Slide Number Placeholder 2"/>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404533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771"/>
            <a:ext cx="12192000" cy="5509200"/>
          </a:xfrm>
          <a:prstGeom prst="rect">
            <a:avLst/>
          </a:prstGeom>
        </p:spPr>
        <p:txBody>
          <a:bodyPr wrap="square">
            <a:spAutoFit/>
          </a:bodyPr>
          <a:lstStyle/>
          <a:p>
            <a:pPr algn="ctr"/>
            <a:r>
              <a:rPr lang="fr-FR" sz="8800" b="1" dirty="0" err="1">
                <a:latin typeface="Arial" panose="020B0604020202020204" pitchFamily="34" charset="0"/>
                <a:ea typeface="Calibri" panose="020F0502020204030204" pitchFamily="34" charset="0"/>
              </a:rPr>
              <a:t>Here</a:t>
            </a:r>
            <a:r>
              <a:rPr lang="fr-FR" sz="8800" b="1" dirty="0">
                <a:latin typeface="Arial" panose="020B0604020202020204" pitchFamily="34" charset="0"/>
                <a:ea typeface="Calibri" panose="020F0502020204030204" pitchFamily="34" charset="0"/>
              </a:rPr>
              <a:t> </a:t>
            </a:r>
            <a:r>
              <a:rPr lang="fr-FR" sz="8800" b="1" dirty="0" err="1">
                <a:latin typeface="Arial" panose="020B0604020202020204" pitchFamily="34" charset="0"/>
                <a:ea typeface="Calibri" panose="020F0502020204030204" pitchFamily="34" charset="0"/>
              </a:rPr>
              <a:t>is</a:t>
            </a:r>
            <a:r>
              <a:rPr lang="fr-FR" sz="8800" b="1" dirty="0">
                <a:latin typeface="Arial" panose="020B0604020202020204" pitchFamily="34" charset="0"/>
                <a:ea typeface="Calibri" panose="020F0502020204030204" pitchFamily="34" charset="0"/>
              </a:rPr>
              <a:t> the </a:t>
            </a:r>
            <a:r>
              <a:rPr lang="fr-FR" sz="8800" b="1" dirty="0" err="1">
                <a:latin typeface="Arial" panose="020B0604020202020204" pitchFamily="34" charset="0"/>
                <a:ea typeface="Calibri" panose="020F0502020204030204" pitchFamily="34" charset="0"/>
              </a:rPr>
              <a:t>way</a:t>
            </a:r>
            <a:r>
              <a:rPr lang="fr-FR" sz="8800" b="1" dirty="0">
                <a:latin typeface="Arial" panose="020B0604020202020204" pitchFamily="34" charset="0"/>
                <a:ea typeface="Calibri" panose="020F0502020204030204" pitchFamily="34" charset="0"/>
              </a:rPr>
              <a:t> Yahweh </a:t>
            </a:r>
            <a:r>
              <a:rPr lang="fr-FR" sz="8800" b="1" dirty="0" err="1">
                <a:latin typeface="Arial" panose="020B0604020202020204" pitchFamily="34" charset="0"/>
                <a:ea typeface="Calibri" panose="020F0502020204030204" pitchFamily="34" charset="0"/>
              </a:rPr>
              <a:t>ask</a:t>
            </a:r>
            <a:r>
              <a:rPr lang="fr-FR" sz="8800" b="1" dirty="0">
                <a:latin typeface="Arial" panose="020B0604020202020204" pitchFamily="34" charset="0"/>
                <a:ea typeface="Calibri" panose="020F0502020204030204" pitchFamily="34" charset="0"/>
              </a:rPr>
              <a:t> Moses to </a:t>
            </a:r>
            <a:r>
              <a:rPr lang="fr-FR" sz="8800" b="1" dirty="0" err="1">
                <a:latin typeface="Arial" panose="020B0604020202020204" pitchFamily="34" charset="0"/>
                <a:ea typeface="Calibri" panose="020F0502020204030204" pitchFamily="34" charset="0"/>
              </a:rPr>
              <a:t>seek</a:t>
            </a:r>
            <a:r>
              <a:rPr lang="fr-FR" sz="8800" b="1" dirty="0">
                <a:latin typeface="Arial" panose="020B0604020202020204" pitchFamily="34" charset="0"/>
                <a:ea typeface="Calibri" panose="020F0502020204030204" pitchFamily="34" charset="0"/>
              </a:rPr>
              <a:t> blessing for </a:t>
            </a:r>
            <a:r>
              <a:rPr lang="fr-FR" sz="8800" b="1" dirty="0" err="1">
                <a:latin typeface="Arial" panose="020B0604020202020204" pitchFamily="34" charset="0"/>
                <a:ea typeface="Calibri" panose="020F0502020204030204" pitchFamily="34" charset="0"/>
              </a:rPr>
              <a:t>Israel</a:t>
            </a:r>
            <a:endParaRPr lang="en-US" sz="8800" dirty="0"/>
          </a:p>
        </p:txBody>
      </p:sp>
      <p:sp>
        <p:nvSpPr>
          <p:cNvPr id="3" name="Slide Number Placeholder 2"/>
          <p:cNvSpPr>
            <a:spLocks noGrp="1"/>
          </p:cNvSpPr>
          <p:nvPr>
            <p:ph type="sldNum" sz="quarter" idx="12"/>
          </p:nvPr>
        </p:nvSpPr>
        <p:spPr/>
        <p:txBody>
          <a:bodyPr/>
          <a:lstStyle/>
          <a:p>
            <a:fld id="{E31375A4-56A4-47D6-9801-1991572033F7}" type="slidenum">
              <a:rPr lang="en-US" smtClean="0"/>
              <a:t>19</a:t>
            </a:fld>
            <a:endParaRPr lang="en-US"/>
          </a:p>
        </p:txBody>
      </p:sp>
    </p:spTree>
    <p:extLst>
      <p:ext uri="{BB962C8B-B14F-4D97-AF65-F5344CB8AC3E}">
        <p14:creationId xmlns:p14="http://schemas.microsoft.com/office/powerpoint/2010/main" val="148768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algn="ctr"/>
            <a:r>
              <a:rPr lang="en-US" sz="4800" dirty="0">
                <a:solidFill>
                  <a:srgbClr val="000000"/>
                </a:solidFill>
                <a:latin typeface="Verdana" panose="020B0604030504040204" pitchFamily="34" charset="0"/>
                <a:ea typeface="Times New Roman" panose="02020603050405020304" pitchFamily="18" charset="0"/>
              </a:rPr>
              <a:t>Psalm 91:14-16</a:t>
            </a:r>
            <a:endParaRPr lang="en-US" sz="7200" b="1" dirty="0">
              <a:latin typeface="Times New Roman" panose="02020603050405020304" pitchFamily="18" charset="0"/>
              <a:ea typeface="Times New Roman" panose="02020603050405020304" pitchFamily="18" charset="0"/>
            </a:endParaRPr>
          </a:p>
          <a:p>
            <a:pPr algn="ctr"/>
            <a:r>
              <a:rPr lang="fr-FR" sz="2800" b="1" baseline="30000" dirty="0">
                <a:solidFill>
                  <a:srgbClr val="000000"/>
                </a:solidFill>
                <a:latin typeface="Arial" panose="020B0604020202020204" pitchFamily="34" charset="0"/>
                <a:ea typeface="Calibri" panose="020F0502020204030204" pitchFamily="34" charset="0"/>
              </a:rPr>
              <a:t>14 </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Because</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he</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loves me,”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says</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Yahweh, “I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rescue</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b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1400" dirty="0">
                <a:solidFill>
                  <a:srgbClr val="000000"/>
                </a:solidFill>
                <a:latin typeface="Courier New" panose="02070309020205020404" pitchFamily="49" charset="0"/>
                <a:ea typeface="Calibri" panose="020F0502020204030204" pitchFamily="34" charset="0"/>
              </a:rPr>
              <a:t>    </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I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protect</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for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he</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acknowledges</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my</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name</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b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2800" b="1" baseline="30000" dirty="0">
                <a:solidFill>
                  <a:srgbClr val="000000"/>
                </a:solidFill>
                <a:latin typeface="Arial" panose="020B0604020202020204" pitchFamily="34" charset="0"/>
                <a:ea typeface="Calibri" panose="020F0502020204030204" pitchFamily="34" charset="0"/>
              </a:rPr>
              <a:t>15 </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He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call on me, and I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answer</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b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1400" dirty="0">
                <a:solidFill>
                  <a:srgbClr val="000000"/>
                </a:solidFill>
                <a:latin typeface="Courier New" panose="02070309020205020404" pitchFamily="49" charset="0"/>
                <a:ea typeface="Calibri" panose="020F0502020204030204" pitchFamily="34" charset="0"/>
              </a:rPr>
              <a:t>    </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I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be</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with</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in trouble,</a:t>
            </a:r>
            <a:b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1400" dirty="0">
                <a:solidFill>
                  <a:srgbClr val="000000"/>
                </a:solidFill>
                <a:latin typeface="Courier New" panose="02070309020205020404" pitchFamily="49" charset="0"/>
                <a:ea typeface="Calibri" panose="020F0502020204030204" pitchFamily="34" charset="0"/>
              </a:rPr>
              <a:t>    </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I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deliver</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and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honor</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b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2800" b="1" baseline="30000" dirty="0">
                <a:solidFill>
                  <a:srgbClr val="000000"/>
                </a:solidFill>
                <a:latin typeface="Arial" panose="020B0604020202020204" pitchFamily="34" charset="0"/>
                <a:ea typeface="Calibri" panose="020F0502020204030204" pitchFamily="34" charset="0"/>
              </a:rPr>
              <a:t>16 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With</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long life I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satisfy</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b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1400" dirty="0">
                <a:solidFill>
                  <a:srgbClr val="000000"/>
                </a:solidFill>
                <a:latin typeface="Courier New" panose="02070309020205020404" pitchFamily="49" charset="0"/>
                <a:ea typeface="Calibri" panose="020F0502020204030204" pitchFamily="34" charset="0"/>
              </a:rPr>
              <a:t>    </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and show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000" dirty="0" err="1">
                <a:solidFill>
                  <a:srgbClr val="000000"/>
                </a:solidFill>
                <a:latin typeface="Verdana" panose="020B0604030504040204" pitchFamily="34" charset="0"/>
                <a:ea typeface="Calibri" panose="020F0502020204030204" pitchFamily="34" charset="0"/>
                <a:cs typeface="Helvetica" panose="020B0604020202020204" pitchFamily="34" charset="0"/>
              </a:rPr>
              <a:t>my</a:t>
            </a:r>
            <a:r>
              <a:rPr lang="fr-FR" sz="4000" dirty="0">
                <a:solidFill>
                  <a:srgbClr val="000000"/>
                </a:solidFill>
                <a:latin typeface="Verdana" panose="020B0604030504040204" pitchFamily="34" charset="0"/>
                <a:ea typeface="Calibri" panose="020F0502020204030204" pitchFamily="34" charset="0"/>
                <a:cs typeface="Helvetica" panose="020B0604020202020204" pitchFamily="34" charset="0"/>
              </a:rPr>
              <a:t> salvation</a:t>
            </a:r>
            <a:endParaRPr lang="en-US" sz="4000" dirty="0"/>
          </a:p>
        </p:txBody>
      </p:sp>
      <p:sp>
        <p:nvSpPr>
          <p:cNvPr id="3" name="Slide Number Placeholder 2"/>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84744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638" y="0"/>
            <a:ext cx="12114362" cy="6247864"/>
          </a:xfrm>
          <a:prstGeom prst="rect">
            <a:avLst/>
          </a:prstGeom>
        </p:spPr>
        <p:txBody>
          <a:bodyPr wrap="square">
            <a:spAutoFit/>
          </a:bodyPr>
          <a:lstStyle/>
          <a:p>
            <a:pPr algn="ctr"/>
            <a:r>
              <a:rPr lang="en-US" sz="4000" b="1" dirty="0"/>
              <a:t>Numbers 6:22-27</a:t>
            </a:r>
            <a:r>
              <a:rPr lang="en-US" sz="4000" dirty="0"/>
              <a:t> </a:t>
            </a:r>
          </a:p>
          <a:p>
            <a:pPr algn="ctr"/>
            <a:r>
              <a:rPr lang="en-US" sz="4000" dirty="0"/>
              <a:t>22 Yahweh said to Moses, 23 “Tell Aaron and his sons, ‘This is how you are to bless the Israelites. Say to them:</a:t>
            </a:r>
          </a:p>
          <a:p>
            <a:pPr algn="ctr"/>
            <a:r>
              <a:rPr lang="en-US" sz="4000" dirty="0"/>
              <a:t>24 “‘“Yahweh bless you and keep you; 25 Yahweh make his face shine on you</a:t>
            </a:r>
          </a:p>
          <a:p>
            <a:pPr algn="ctr"/>
            <a:r>
              <a:rPr lang="en-US" sz="4000" dirty="0"/>
              <a:t>    and be gracious to you;</a:t>
            </a:r>
          </a:p>
          <a:p>
            <a:pPr algn="ctr"/>
            <a:r>
              <a:rPr lang="en-US" sz="4000" dirty="0"/>
              <a:t>26 Yahweh turn his face toward you and give you peace.”’</a:t>
            </a:r>
          </a:p>
          <a:p>
            <a:pPr algn="ctr"/>
            <a:r>
              <a:rPr lang="en-US" sz="4000" dirty="0"/>
              <a:t>27 “So they will put </a:t>
            </a:r>
            <a:r>
              <a:rPr lang="en-US" sz="4000" b="1" u="sng" dirty="0">
                <a:solidFill>
                  <a:srgbClr val="FF0000"/>
                </a:solidFill>
              </a:rPr>
              <a:t>my name </a:t>
            </a:r>
            <a:r>
              <a:rPr lang="en-US" sz="4000" dirty="0"/>
              <a:t>on the Israelites, and I will bless them.</a:t>
            </a:r>
          </a:p>
        </p:txBody>
      </p:sp>
      <p:sp>
        <p:nvSpPr>
          <p:cNvPr id="4" name="Slide Number Placeholder 3"/>
          <p:cNvSpPr>
            <a:spLocks noGrp="1"/>
          </p:cNvSpPr>
          <p:nvPr>
            <p:ph type="sldNum" sz="quarter" idx="12"/>
          </p:nvPr>
        </p:nvSpPr>
        <p:spPr/>
        <p:txBody>
          <a:bodyPr/>
          <a:lstStyle/>
          <a:p>
            <a:fld id="{E31375A4-56A4-47D6-9801-1991572033F7}" type="slidenum">
              <a:rPr lang="en-US" smtClean="0"/>
              <a:t>20</a:t>
            </a:fld>
            <a:endParaRPr lang="en-US"/>
          </a:p>
        </p:txBody>
      </p:sp>
    </p:spTree>
    <p:extLst>
      <p:ext uri="{BB962C8B-B14F-4D97-AF65-F5344CB8AC3E}">
        <p14:creationId xmlns:p14="http://schemas.microsoft.com/office/powerpoint/2010/main" val="19542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986528"/>
          </a:xfrm>
          <a:prstGeom prst="rect">
            <a:avLst/>
          </a:prstGeom>
        </p:spPr>
        <p:txBody>
          <a:bodyPr wrap="square">
            <a:spAutoFit/>
          </a:bodyPr>
          <a:lstStyle/>
          <a:p>
            <a:pPr algn="ctr"/>
            <a:r>
              <a:rPr lang="fr-FR" sz="4000" dirty="0"/>
              <a:t> </a:t>
            </a:r>
            <a:r>
              <a:rPr lang="fr-FR" sz="4800" b="1" dirty="0"/>
              <a:t>French</a:t>
            </a:r>
            <a:r>
              <a:rPr lang="fr-FR" sz="4000" dirty="0"/>
              <a:t> : Nombres 6 :22-27 </a:t>
            </a:r>
          </a:p>
          <a:p>
            <a:pPr algn="ctr"/>
            <a:r>
              <a:rPr lang="fr-FR" sz="4000" dirty="0"/>
              <a:t>22 Yahweh parla à Moïse, et dit :</a:t>
            </a:r>
          </a:p>
          <a:p>
            <a:pPr algn="ctr"/>
            <a:r>
              <a:rPr lang="fr-FR" sz="4000" dirty="0"/>
              <a:t>23 Parle à Aaron et à ses fils, et dis : Vous bénirez ainsi les enfants d'Israël, vous leur direz :</a:t>
            </a:r>
          </a:p>
          <a:p>
            <a:pPr algn="ctr"/>
            <a:r>
              <a:rPr lang="fr-FR" sz="4000" dirty="0"/>
              <a:t>24 Que Yahweh te bénisse, et qu'il te garde !</a:t>
            </a:r>
          </a:p>
          <a:p>
            <a:pPr algn="ctr"/>
            <a:r>
              <a:rPr lang="fr-FR" sz="4000" dirty="0"/>
              <a:t>25 Que Yahweh fasse luire sa face sur toi, et qu'il t'accorde sa grâce !</a:t>
            </a:r>
          </a:p>
          <a:p>
            <a:pPr algn="ctr"/>
            <a:r>
              <a:rPr lang="fr-FR" sz="4000" dirty="0"/>
              <a:t>26 Que Yahweh tourne sa face vers toi, et qu'il te donne la paix !</a:t>
            </a:r>
          </a:p>
          <a:p>
            <a:pPr algn="ctr"/>
            <a:r>
              <a:rPr lang="fr-FR" sz="4000" dirty="0"/>
              <a:t>27 C'est ainsi qu'ils mettront </a:t>
            </a:r>
            <a:r>
              <a:rPr lang="fr-FR" sz="4000" b="1" u="sng" dirty="0">
                <a:solidFill>
                  <a:srgbClr val="FF0000"/>
                </a:solidFill>
              </a:rPr>
              <a:t>mon nom </a:t>
            </a:r>
            <a:r>
              <a:rPr lang="fr-FR" sz="4000" dirty="0"/>
              <a:t>sur les enfants d'Israël, et je les bénirai</a:t>
            </a:r>
            <a:endParaRPr lang="en-US" sz="4000" dirty="0"/>
          </a:p>
        </p:txBody>
      </p:sp>
      <p:sp>
        <p:nvSpPr>
          <p:cNvPr id="4" name="Slide Number Placeholder 3"/>
          <p:cNvSpPr>
            <a:spLocks noGrp="1"/>
          </p:cNvSpPr>
          <p:nvPr>
            <p:ph type="sldNum" sz="quarter" idx="12"/>
          </p:nvPr>
        </p:nvSpPr>
        <p:spPr/>
        <p:txBody>
          <a:bodyPr/>
          <a:lstStyle/>
          <a:p>
            <a:fld id="{E31375A4-56A4-47D6-9801-1991572033F7}" type="slidenum">
              <a:rPr lang="en-US" smtClean="0"/>
              <a:t>21</a:t>
            </a:fld>
            <a:endParaRPr lang="en-US"/>
          </a:p>
        </p:txBody>
      </p:sp>
    </p:spTree>
    <p:extLst>
      <p:ext uri="{BB962C8B-B14F-4D97-AF65-F5344CB8AC3E}">
        <p14:creationId xmlns:p14="http://schemas.microsoft.com/office/powerpoint/2010/main" val="351622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22</a:t>
            </a:fld>
            <a:endParaRPr lang="en-US"/>
          </a:p>
        </p:txBody>
      </p:sp>
      <p:sp>
        <p:nvSpPr>
          <p:cNvPr id="3" name="Rectangle 2"/>
          <p:cNvSpPr/>
          <p:nvPr/>
        </p:nvSpPr>
        <p:spPr>
          <a:xfrm>
            <a:off x="0" y="0"/>
            <a:ext cx="12192000" cy="6463308"/>
          </a:xfrm>
          <a:prstGeom prst="rect">
            <a:avLst/>
          </a:prstGeom>
        </p:spPr>
        <p:txBody>
          <a:bodyPr wrap="square">
            <a:spAutoFit/>
          </a:bodyPr>
          <a:lstStyle/>
          <a:p>
            <a:pPr algn="ct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I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will</a:t>
            </a: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be</a:t>
            </a: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with</a:t>
            </a: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him</a:t>
            </a: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 in trouble</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dirty="0" err="1">
                <a:solidFill>
                  <a:srgbClr val="000000"/>
                </a:solidFill>
                <a:latin typeface="Verdana" panose="020B0604030504040204" pitchFamily="34" charset="0"/>
                <a:ea typeface="Calibri" panose="020F0502020204030204" pitchFamily="34" charset="0"/>
                <a:cs typeface="Arial" panose="020B0604020202020204" pitchFamily="34" charset="0"/>
              </a:rPr>
              <a:t>from</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the </a:t>
            </a:r>
            <a:r>
              <a:rPr lang="fr-FR" sz="4800" dirty="0" err="1">
                <a:solidFill>
                  <a:srgbClr val="000000"/>
                </a:solidFill>
                <a:latin typeface="Verdana" panose="020B0604030504040204" pitchFamily="34" charset="0"/>
                <a:ea typeface="Calibri" panose="020F0502020204030204" pitchFamily="34" charset="0"/>
                <a:cs typeface="Arial" panose="020B0604020202020204" pitchFamily="34" charset="0"/>
              </a:rPr>
              <a:t>Hebrew</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dirty="0" err="1">
                <a:solidFill>
                  <a:srgbClr val="000000"/>
                </a:solidFill>
                <a:latin typeface="Verdana" panose="020B0604030504040204" pitchFamily="34" charset="0"/>
                <a:ea typeface="Calibri" panose="020F0502020204030204" pitchFamily="34" charset="0"/>
                <a:cs typeface="Arial" panose="020B0604020202020204" pitchFamily="34" charset="0"/>
              </a:rPr>
              <a:t>word</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7200" dirty="0" err="1">
                <a:solidFill>
                  <a:srgbClr val="001320"/>
                </a:solidFill>
                <a:latin typeface="Times New Roman" panose="02020603050405020304" pitchFamily="18" charset="0"/>
                <a:ea typeface="Calibri" panose="020F0502020204030204" pitchFamily="34" charset="0"/>
              </a:rPr>
              <a:t>בְצָר</a:t>
            </a:r>
            <a:r>
              <a:rPr lang="fr-FR" sz="7200" dirty="0">
                <a:solidFill>
                  <a:srgbClr val="001320"/>
                </a:solidFill>
                <a:latin typeface="Times New Roman" panose="02020603050405020304" pitchFamily="18" charset="0"/>
                <a:ea typeface="Calibri" panose="020F0502020204030204" pitchFamily="34" charset="0"/>
              </a:rPr>
              <a:t>ָ֑ה</a:t>
            </a:r>
            <a:r>
              <a:rPr lang="fr-FR" sz="72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8800" dirty="0">
                <a:solidFill>
                  <a:srgbClr val="001320"/>
                </a:solidFill>
                <a:latin typeface="Calibri" panose="020F0502020204030204" pitchFamily="34" charset="0"/>
                <a:ea typeface="Calibri" panose="020F0502020204030204" pitchFamily="34" charset="0"/>
                <a:cs typeface="Arial" panose="020B0604020202020204" pitchFamily="34" charset="0"/>
              </a:rPr>
              <a:t>(</a:t>
            </a:r>
            <a:r>
              <a:rPr lang="fr-FR" sz="8800" b="1"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2" tooltip="ḇə·ṣā·rāh;: [will be] him in trouble -- Occurrence 2 of 2."/>
              </a:rPr>
              <a:t>ḇə·ṣā·rāh</a:t>
            </a:r>
            <a:r>
              <a:rPr lang="fr-FR" sz="4800" dirty="0">
                <a:latin typeface="Calibri" panose="020F0502020204030204" pitchFamily="34" charset="0"/>
                <a:ea typeface="Calibri" panose="020F0502020204030204" pitchFamily="34" charset="0"/>
                <a:cs typeface="Arial" panose="020B0604020202020204" pitchFamily="34" charset="0"/>
              </a:rPr>
              <a:t> </a:t>
            </a:r>
            <a:r>
              <a:rPr lang="fr-FR" sz="9600" dirty="0">
                <a:latin typeface="Calibri" panose="020F0502020204030204" pitchFamily="34" charset="0"/>
                <a:ea typeface="Calibri" panose="020F0502020204030204" pitchFamily="34" charset="0"/>
                <a:cs typeface="Arial" panose="020B0604020202020204" pitchFamily="34" charset="0"/>
              </a:rPr>
              <a:t>) </a:t>
            </a:r>
            <a:r>
              <a:rPr lang="fr-FR" sz="4800" dirty="0" err="1">
                <a:latin typeface="Calibri" panose="020F0502020204030204" pitchFamily="34" charset="0"/>
                <a:ea typeface="Calibri" panose="020F0502020204030204" pitchFamily="34" charset="0"/>
                <a:cs typeface="Arial" panose="020B0604020202020204" pitchFamily="34" charset="0"/>
              </a:rPr>
              <a:t>from</a:t>
            </a:r>
            <a:r>
              <a:rPr lang="fr-FR" sz="4800" dirty="0">
                <a:latin typeface="Calibri" panose="020F0502020204030204" pitchFamily="34" charset="0"/>
                <a:ea typeface="Calibri" panose="020F0502020204030204" pitchFamily="34" charset="0"/>
                <a:cs typeface="Arial" panose="020B0604020202020204" pitchFamily="34" charset="0"/>
              </a:rPr>
              <a:t> the </a:t>
            </a:r>
            <a:r>
              <a:rPr lang="fr-FR" sz="4800" dirty="0" err="1">
                <a:latin typeface="Calibri" panose="020F0502020204030204" pitchFamily="34" charset="0"/>
                <a:ea typeface="Calibri" panose="020F0502020204030204" pitchFamily="34" charset="0"/>
                <a:cs typeface="Arial" panose="020B0604020202020204" pitchFamily="34" charset="0"/>
              </a:rPr>
              <a:t>root</a:t>
            </a:r>
            <a:r>
              <a:rPr lang="fr-FR" sz="4800" dirty="0">
                <a:latin typeface="Calibri" panose="020F0502020204030204" pitchFamily="34" charset="0"/>
                <a:ea typeface="Calibri" panose="020F0502020204030204" pitchFamily="34" charset="0"/>
                <a:cs typeface="Arial" panose="020B0604020202020204" pitchFamily="34" charset="0"/>
              </a:rPr>
              <a:t> </a:t>
            </a:r>
            <a:r>
              <a:rPr lang="fr-FR" sz="9600" dirty="0" err="1">
                <a:solidFill>
                  <a:srgbClr val="001320"/>
                </a:solidFill>
                <a:latin typeface="Times New Roman" panose="02020603050405020304" pitchFamily="18" charset="0"/>
                <a:ea typeface="Calibri" panose="020F0502020204030204" pitchFamily="34" charset="0"/>
              </a:rPr>
              <a:t>צָרָה</a:t>
            </a:r>
            <a:r>
              <a:rPr lang="fr-FR" sz="66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6600" dirty="0" err="1">
                <a:solidFill>
                  <a:srgbClr val="001320"/>
                </a:solidFill>
                <a:latin typeface="Calibri" panose="020F0502020204030204" pitchFamily="34" charset="0"/>
                <a:ea typeface="Calibri" panose="020F0502020204030204" pitchFamily="34" charset="0"/>
                <a:cs typeface="Arial" panose="020B0604020202020204" pitchFamily="34" charset="0"/>
              </a:rPr>
              <a:t>Tsarah</a:t>
            </a:r>
            <a:r>
              <a:rPr lang="fr-FR" sz="66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6600" dirty="0" err="1">
                <a:solidFill>
                  <a:srgbClr val="001320"/>
                </a:solidFill>
                <a:latin typeface="Calibri" panose="020F0502020204030204" pitchFamily="34" charset="0"/>
                <a:ea typeface="Calibri" panose="020F0502020204030204" pitchFamily="34" charset="0"/>
                <a:cs typeface="Arial" panose="020B0604020202020204" pitchFamily="34" charset="0"/>
              </a:rPr>
              <a:t>adversary</a:t>
            </a:r>
            <a:r>
              <a:rPr lang="fr-FR" sz="66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6600" dirty="0" err="1">
                <a:solidFill>
                  <a:srgbClr val="001320"/>
                </a:solidFill>
                <a:latin typeface="Calibri" panose="020F0502020204030204" pitchFamily="34" charset="0"/>
                <a:ea typeface="Calibri" panose="020F0502020204030204" pitchFamily="34" charset="0"/>
                <a:cs typeface="Arial" panose="020B0604020202020204" pitchFamily="34" charset="0"/>
              </a:rPr>
              <a:t>adversity</a:t>
            </a:r>
            <a:r>
              <a:rPr lang="fr-FR" sz="6600" dirty="0">
                <a:solidFill>
                  <a:srgbClr val="001320"/>
                </a:solidFill>
                <a:latin typeface="Calibri" panose="020F0502020204030204" pitchFamily="34" charset="0"/>
                <a:ea typeface="Calibri" panose="020F0502020204030204" pitchFamily="34" charset="0"/>
                <a:cs typeface="Arial" panose="020B0604020202020204" pitchFamily="34" charset="0"/>
              </a:rPr>
              <a:t>, affliction, </a:t>
            </a:r>
            <a:r>
              <a:rPr lang="fr-FR" sz="6600" dirty="0" err="1">
                <a:solidFill>
                  <a:srgbClr val="001320"/>
                </a:solidFill>
                <a:latin typeface="Calibri" panose="020F0502020204030204" pitchFamily="34" charset="0"/>
                <a:ea typeface="Calibri" panose="020F0502020204030204" pitchFamily="34" charset="0"/>
                <a:cs typeface="Arial" panose="020B0604020202020204" pitchFamily="34" charset="0"/>
              </a:rPr>
              <a:t>anguish</a:t>
            </a:r>
            <a:r>
              <a:rPr lang="fr-FR" sz="66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6600" dirty="0" err="1">
                <a:solidFill>
                  <a:srgbClr val="001320"/>
                </a:solidFill>
                <a:latin typeface="Calibri" panose="020F0502020204030204" pitchFamily="34" charset="0"/>
                <a:ea typeface="Calibri" panose="020F0502020204030204" pitchFamily="34" charset="0"/>
                <a:cs typeface="Arial" panose="020B0604020202020204" pitchFamily="34" charset="0"/>
              </a:rPr>
              <a:t>distress</a:t>
            </a:r>
            <a:r>
              <a:rPr lang="fr-FR" sz="6600" dirty="0">
                <a:solidFill>
                  <a:srgbClr val="001320"/>
                </a:solidFill>
                <a:latin typeface="Calibri" panose="020F0502020204030204" pitchFamily="34" charset="0"/>
                <a:ea typeface="Calibri" panose="020F0502020204030204" pitchFamily="34" charset="0"/>
                <a:cs typeface="Arial" panose="020B0604020202020204" pitchFamily="34" charset="0"/>
              </a:rPr>
              <a:t>, tribulation</a:t>
            </a:r>
            <a:endParaRPr lang="en-US" sz="6600" dirty="0"/>
          </a:p>
        </p:txBody>
      </p:sp>
    </p:spTree>
    <p:extLst>
      <p:ext uri="{BB962C8B-B14F-4D97-AF65-F5344CB8AC3E}">
        <p14:creationId xmlns:p14="http://schemas.microsoft.com/office/powerpoint/2010/main" val="160305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23</a:t>
            </a:fld>
            <a:endParaRPr lang="en-US"/>
          </a:p>
        </p:txBody>
      </p:sp>
      <p:sp>
        <p:nvSpPr>
          <p:cNvPr id="3" name="Rectangle 2"/>
          <p:cNvSpPr/>
          <p:nvPr/>
        </p:nvSpPr>
        <p:spPr>
          <a:xfrm>
            <a:off x="-1" y="-1"/>
            <a:ext cx="12318521" cy="6555641"/>
          </a:xfrm>
          <a:prstGeom prst="rect">
            <a:avLst/>
          </a:prstGeom>
        </p:spPr>
        <p:txBody>
          <a:bodyPr wrap="square">
            <a:spAutoFit/>
          </a:bodyPr>
          <a:lstStyle/>
          <a:p>
            <a:pPr algn="ct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Because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know the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name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Yahweh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says</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every</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time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there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is</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sadness</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affliction,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adversity</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and more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that</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comes</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your</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waye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He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will</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be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there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with</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to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take</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them</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away</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from</a:t>
            </a:r>
            <a:r>
              <a:rPr lang="fr-FR" sz="60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6000"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endParaRPr lang="en-US" sz="6000" dirty="0"/>
          </a:p>
        </p:txBody>
      </p:sp>
    </p:spTree>
    <p:extLst>
      <p:ext uri="{BB962C8B-B14F-4D97-AF65-F5344CB8AC3E}">
        <p14:creationId xmlns:p14="http://schemas.microsoft.com/office/powerpoint/2010/main" val="35436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24</a:t>
            </a:fld>
            <a:endParaRPr lang="en-US"/>
          </a:p>
        </p:txBody>
      </p:sp>
      <p:sp>
        <p:nvSpPr>
          <p:cNvPr id="3" name="Rectangle 2"/>
          <p:cNvSpPr/>
          <p:nvPr/>
        </p:nvSpPr>
        <p:spPr>
          <a:xfrm>
            <a:off x="0" y="0"/>
            <a:ext cx="12192000" cy="6740307"/>
          </a:xfrm>
          <a:prstGeom prst="rect">
            <a:avLst/>
          </a:prstGeom>
        </p:spPr>
        <p:txBody>
          <a:bodyPr wrap="square">
            <a:spAutoFit/>
          </a:bodyPr>
          <a:lstStyle/>
          <a:p>
            <a:pPr algn="ctr"/>
            <a:r>
              <a:rPr lang="fr-FR" sz="5400" dirty="0" err="1">
                <a:solidFill>
                  <a:srgbClr val="000000"/>
                </a:solidFill>
                <a:latin typeface="Verdana" panose="020B0604030504040204" pitchFamily="34" charset="0"/>
                <a:ea typeface="Calibri" panose="020F0502020204030204" pitchFamily="34" charset="0"/>
                <a:cs typeface="Arial" panose="020B0604020202020204" pitchFamily="34" charset="0"/>
              </a:rPr>
              <a:t>That’s</a:t>
            </a:r>
            <a:r>
              <a:rPr lang="fr-FR" sz="54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dirty="0" err="1">
                <a:solidFill>
                  <a:srgbClr val="000000"/>
                </a:solidFill>
                <a:latin typeface="Verdana" panose="020B0604030504040204" pitchFamily="34" charset="0"/>
                <a:ea typeface="Calibri" panose="020F0502020204030204" pitchFamily="34" charset="0"/>
                <a:cs typeface="Arial" panose="020B0604020202020204" pitchFamily="34" charset="0"/>
              </a:rPr>
              <a:t>why</a:t>
            </a:r>
            <a:r>
              <a:rPr lang="fr-FR" sz="5400" dirty="0">
                <a:solidFill>
                  <a:srgbClr val="000000"/>
                </a:solidFill>
                <a:latin typeface="Verdana" panose="020B0604030504040204" pitchFamily="34" charset="0"/>
                <a:ea typeface="Calibri" panose="020F0502020204030204" pitchFamily="34" charset="0"/>
                <a:cs typeface="Arial" panose="020B0604020202020204" pitchFamily="34" charset="0"/>
              </a:rPr>
              <a:t> Yahshua </a:t>
            </a:r>
            <a:r>
              <a:rPr lang="fr-FR" sz="5400" dirty="0" err="1">
                <a:solidFill>
                  <a:srgbClr val="000000"/>
                </a:solidFill>
                <a:latin typeface="Verdana" panose="020B0604030504040204" pitchFamily="34" charset="0"/>
                <a:ea typeface="Calibri" panose="020F0502020204030204" pitchFamily="34" charset="0"/>
                <a:cs typeface="Arial" panose="020B0604020202020204" pitchFamily="34" charset="0"/>
              </a:rPr>
              <a:t>through</a:t>
            </a:r>
            <a:r>
              <a:rPr lang="fr-FR" sz="5400" dirty="0">
                <a:solidFill>
                  <a:srgbClr val="000000"/>
                </a:solidFill>
                <a:latin typeface="Verdana" panose="020B0604030504040204" pitchFamily="34" charset="0"/>
                <a:ea typeface="Calibri" panose="020F0502020204030204" pitchFamily="34" charset="0"/>
                <a:cs typeface="Arial" panose="020B0604020202020204" pitchFamily="34" charset="0"/>
              </a:rPr>
              <a:t> Peter </a:t>
            </a:r>
            <a:r>
              <a:rPr lang="fr-FR" sz="5400" dirty="0" err="1">
                <a:solidFill>
                  <a:srgbClr val="000000"/>
                </a:solidFill>
                <a:latin typeface="Verdana" panose="020B0604030504040204" pitchFamily="34" charset="0"/>
                <a:ea typeface="Calibri" panose="020F0502020204030204" pitchFamily="34" charset="0"/>
                <a:cs typeface="Arial" panose="020B0604020202020204" pitchFamily="34" charset="0"/>
              </a:rPr>
              <a:t>says</a:t>
            </a:r>
            <a:r>
              <a:rPr lang="fr-FR" sz="5400" dirty="0">
                <a:solidFill>
                  <a:srgbClr val="000000"/>
                </a:solidFill>
                <a:latin typeface="Verdana" panose="020B0604030504040204" pitchFamily="34" charset="0"/>
                <a:ea typeface="Calibri" panose="020F0502020204030204" pitchFamily="34" charset="0"/>
                <a:cs typeface="Arial" panose="020B0604020202020204" pitchFamily="34" charset="0"/>
              </a:rPr>
              <a:t> in Peter 5:10 </a:t>
            </a:r>
            <a:r>
              <a:rPr lang="fr-FR" sz="4000" b="1" baseline="30000" dirty="0">
                <a:solidFill>
                  <a:srgbClr val="000000"/>
                </a:solidFill>
                <a:latin typeface="Arial" panose="020B0604020202020204" pitchFamily="34" charset="0"/>
                <a:ea typeface="Calibri" panose="020F0502020204030204" pitchFamily="34" charset="0"/>
              </a:rPr>
              <a:t> </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And Yahweh of all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grace</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who</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called</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to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his</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eternal</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glory</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in Christ,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after</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have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suffered</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little</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while</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will</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himself</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restore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and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make</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you</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strong</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firm</a:t>
            </a:r>
            <a:r>
              <a:rPr lang="fr-FR" sz="5400" b="1" dirty="0">
                <a:solidFill>
                  <a:srgbClr val="000000"/>
                </a:solidFill>
                <a:latin typeface="Verdana" panose="020B0604030504040204" pitchFamily="34" charset="0"/>
                <a:ea typeface="Calibri" panose="020F0502020204030204" pitchFamily="34" charset="0"/>
                <a:cs typeface="Arial" panose="020B0604020202020204" pitchFamily="34" charset="0"/>
              </a:rPr>
              <a:t> and </a:t>
            </a:r>
            <a:r>
              <a:rPr lang="fr-FR" sz="5400" b="1" dirty="0" err="1">
                <a:solidFill>
                  <a:srgbClr val="000000"/>
                </a:solidFill>
                <a:latin typeface="Verdana" panose="020B0604030504040204" pitchFamily="34" charset="0"/>
                <a:ea typeface="Calibri" panose="020F0502020204030204" pitchFamily="34" charset="0"/>
                <a:cs typeface="Arial" panose="020B0604020202020204" pitchFamily="34" charset="0"/>
              </a:rPr>
              <a:t>steadfast</a:t>
            </a:r>
            <a:endParaRPr lang="en-US" sz="5400" dirty="0"/>
          </a:p>
        </p:txBody>
      </p:sp>
    </p:spTree>
    <p:extLst>
      <p:ext uri="{BB962C8B-B14F-4D97-AF65-F5344CB8AC3E}">
        <p14:creationId xmlns:p14="http://schemas.microsoft.com/office/powerpoint/2010/main" val="33862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25</a:t>
            </a:fld>
            <a:endParaRPr lang="en-US"/>
          </a:p>
        </p:txBody>
      </p:sp>
      <p:sp>
        <p:nvSpPr>
          <p:cNvPr id="3" name="Rectangle 2"/>
          <p:cNvSpPr/>
          <p:nvPr/>
        </p:nvSpPr>
        <p:spPr>
          <a:xfrm>
            <a:off x="0" y="-1"/>
            <a:ext cx="12192000" cy="6124754"/>
          </a:xfrm>
          <a:prstGeom prst="rect">
            <a:avLst/>
          </a:prstGeom>
        </p:spPr>
        <p:txBody>
          <a:bodyPr wrap="square">
            <a:spAutoFit/>
          </a:bodyPr>
          <a:lstStyle/>
          <a:p>
            <a:pPr algn="ctr"/>
            <a:r>
              <a:rPr lang="fr-FR" sz="5600" dirty="0">
                <a:solidFill>
                  <a:srgbClr val="000000"/>
                </a:solidFill>
                <a:latin typeface="Helvetica Neue"/>
              </a:rPr>
              <a:t> 1 Pierre 5:10 Elohim de toute grâce, qui vous a appelés en Yahshua-Christ à sa gloire éternelle, après que vous aurez souffert un peu de temps, vous perfectionnera lui-même, vous affermira, vous fortifiera, vous rendra inébranlables</a:t>
            </a:r>
            <a:endParaRPr lang="en-US" sz="5600" dirty="0"/>
          </a:p>
        </p:txBody>
      </p:sp>
    </p:spTree>
    <p:extLst>
      <p:ext uri="{BB962C8B-B14F-4D97-AF65-F5344CB8AC3E}">
        <p14:creationId xmlns:p14="http://schemas.microsoft.com/office/powerpoint/2010/main" val="146084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26</a:t>
            </a:fld>
            <a:endParaRPr lang="en-US"/>
          </a:p>
        </p:txBody>
      </p:sp>
      <p:sp>
        <p:nvSpPr>
          <p:cNvPr id="3" name="Rectangle 2"/>
          <p:cNvSpPr/>
          <p:nvPr/>
        </p:nvSpPr>
        <p:spPr>
          <a:xfrm>
            <a:off x="0" y="0"/>
            <a:ext cx="12192000" cy="7048083"/>
          </a:xfrm>
          <a:prstGeom prst="rect">
            <a:avLst/>
          </a:prstGeom>
        </p:spPr>
        <p:txBody>
          <a:bodyPr wrap="square">
            <a:spAutoFit/>
          </a:bodyPr>
          <a:lstStyle/>
          <a:p>
            <a:pPr algn="ctr"/>
            <a:r>
              <a:rPr lang="fr-FR" sz="4400" b="1" dirty="0">
                <a:solidFill>
                  <a:srgbClr val="000000"/>
                </a:solidFill>
                <a:latin typeface="Verdana" panose="020B0604030504040204" pitchFamily="34" charset="0"/>
                <a:ea typeface="Calibri" panose="020F0502020204030204" pitchFamily="34" charset="0"/>
                <a:cs typeface="Arial" panose="020B0604020202020204" pitchFamily="34" charset="0"/>
              </a:rPr>
              <a:t>Yahweh </a:t>
            </a:r>
            <a:r>
              <a:rPr lang="fr-FR" sz="4400" b="1" dirty="0" err="1">
                <a:solidFill>
                  <a:srgbClr val="000000"/>
                </a:solidFill>
                <a:latin typeface="Verdana" panose="020B0604030504040204" pitchFamily="34" charset="0"/>
                <a:ea typeface="Calibri" panose="020F0502020204030204" pitchFamily="34" charset="0"/>
                <a:cs typeface="Arial" panose="020B0604020202020204" pitchFamily="34" charset="0"/>
              </a:rPr>
              <a:t>says</a:t>
            </a:r>
            <a:r>
              <a:rPr lang="fr-FR" sz="4400"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Arial" panose="020B0604020202020204" pitchFamily="34" charset="0"/>
              </a:rPr>
              <a:t>through</a:t>
            </a:r>
            <a:r>
              <a:rPr lang="fr-FR" sz="4400" b="1" dirty="0">
                <a:solidFill>
                  <a:srgbClr val="000000"/>
                </a:solidFill>
                <a:latin typeface="Verdana" panose="020B0604030504040204" pitchFamily="34" charset="0"/>
                <a:ea typeface="Calibri" panose="020F0502020204030204" pitchFamily="34" charset="0"/>
                <a:cs typeface="Arial" panose="020B0604020202020204" pitchFamily="34" charset="0"/>
              </a:rPr>
              <a:t> Salomon </a:t>
            </a:r>
            <a:r>
              <a:rPr lang="fr-FR" sz="4400" dirty="0">
                <a:solidFill>
                  <a:srgbClr val="000000"/>
                </a:solidFill>
                <a:latin typeface="Verdana" panose="020B0604030504040204" pitchFamily="34" charset="0"/>
                <a:ea typeface="Calibri" panose="020F0502020204030204" pitchFamily="34" charset="0"/>
                <a:cs typeface="Arial" panose="020B0604020202020204" pitchFamily="34" charset="0"/>
              </a:rPr>
              <a:t>in </a:t>
            </a:r>
            <a:r>
              <a:rPr lang="fr-FR" sz="4400" b="1" dirty="0" err="1">
                <a:solidFill>
                  <a:srgbClr val="000000"/>
                </a:solidFill>
                <a:latin typeface="Verdana" panose="020B0604030504040204" pitchFamily="34" charset="0"/>
                <a:ea typeface="Calibri" panose="020F0502020204030204" pitchFamily="34" charset="0"/>
                <a:cs typeface="Arial" panose="020B0604020202020204" pitchFamily="34" charset="0"/>
              </a:rPr>
              <a:t>Prov</a:t>
            </a:r>
            <a:r>
              <a:rPr lang="fr-FR" sz="4400" b="1" dirty="0">
                <a:solidFill>
                  <a:srgbClr val="000000"/>
                </a:solidFill>
                <a:latin typeface="Verdana" panose="020B0604030504040204" pitchFamily="34" charset="0"/>
                <a:ea typeface="Calibri" panose="020F0502020204030204" pitchFamily="34" charset="0"/>
                <a:cs typeface="Arial" panose="020B0604020202020204" pitchFamily="34" charset="0"/>
              </a:rPr>
              <a:t>. 3:4-6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Then</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you</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win</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favour</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and a good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name</a:t>
            </a:r>
            <a:r>
              <a:rPr lang="fr-FR" sz="1600" b="1" dirty="0">
                <a:solidFill>
                  <a:srgbClr val="000000"/>
                </a:solidFill>
                <a:latin typeface="Courier New" panose="02070309020205020404" pitchFamily="49" charset="0"/>
                <a:ea typeface="Calibri" panose="020F0502020204030204" pitchFamily="34" charset="0"/>
              </a:rPr>
              <a:t> </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in the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sight</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of Elohim and man.</a:t>
            </a:r>
            <a:r>
              <a:rPr lang="en-US" sz="4400" b="1" dirty="0"/>
              <a:t> </a:t>
            </a:r>
            <a:r>
              <a:rPr lang="fr-FR" sz="3200" b="1" baseline="30000" dirty="0">
                <a:solidFill>
                  <a:srgbClr val="000000"/>
                </a:solidFill>
                <a:latin typeface="Arial" panose="020B0604020202020204" pitchFamily="34" charset="0"/>
                <a:ea typeface="Calibri" panose="020F0502020204030204" pitchFamily="34" charset="0"/>
              </a:rPr>
              <a:t>5 </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Trust in Yahweh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with</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all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your</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heart</a:t>
            </a:r>
            <a:b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1600" b="1" dirty="0">
                <a:solidFill>
                  <a:srgbClr val="000000"/>
                </a:solidFill>
                <a:latin typeface="Courier New" panose="02070309020205020404" pitchFamily="49" charset="0"/>
                <a:ea typeface="Calibri" panose="020F0502020204030204" pitchFamily="34" charset="0"/>
              </a:rPr>
              <a:t>    </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and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lean</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not on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your</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own</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4400" b="1" dirty="0" err="1">
                <a:solidFill>
                  <a:srgbClr val="000000"/>
                </a:solidFill>
                <a:latin typeface="Verdana" panose="020B0604030504040204" pitchFamily="34" charset="0"/>
                <a:ea typeface="Calibri" panose="020F0502020204030204" pitchFamily="34" charset="0"/>
                <a:cs typeface="Helvetica" panose="020B0604020202020204" pitchFamily="34" charset="0"/>
              </a:rPr>
              <a:t>understanding</a:t>
            </a:r>
            <a: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t>;</a:t>
            </a:r>
          </a:p>
          <a:p>
            <a:pPr algn="ctr"/>
            <a:br>
              <a:rPr lang="fr-FR" sz="4400" b="1"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3200" b="1" baseline="30000" dirty="0">
                <a:solidFill>
                  <a:srgbClr val="000000"/>
                </a:solidFill>
                <a:latin typeface="Arial" panose="020B0604020202020204" pitchFamily="34" charset="0"/>
                <a:ea typeface="Calibri" panose="020F0502020204030204" pitchFamily="34" charset="0"/>
              </a:rPr>
              <a:t>6 </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in all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your</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ways</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submit</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to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him</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b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2400" b="1" baseline="30000" dirty="0">
                <a:solidFill>
                  <a:srgbClr val="000000"/>
                </a:solidFill>
                <a:latin typeface="Courier New" panose="02070309020205020404" pitchFamily="49" charset="0"/>
                <a:ea typeface="Calibri" panose="020F0502020204030204" pitchFamily="34" charset="0"/>
              </a:rPr>
              <a:t>    </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and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he</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will</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make</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your</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6000" b="1" baseline="30000" dirty="0" err="1">
                <a:solidFill>
                  <a:srgbClr val="000000"/>
                </a:solidFill>
                <a:latin typeface="Verdana" panose="020B0604030504040204" pitchFamily="34" charset="0"/>
                <a:ea typeface="Calibri" panose="020F0502020204030204" pitchFamily="34" charset="0"/>
                <a:cs typeface="Helvetica" panose="020B0604020202020204" pitchFamily="34" charset="0"/>
              </a:rPr>
              <a:t>paths</a:t>
            </a:r>
            <a:r>
              <a:rPr lang="fr-FR" sz="60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 straight</a:t>
            </a:r>
            <a:endParaRPr lang="en-US" sz="4400" dirty="0"/>
          </a:p>
        </p:txBody>
      </p:sp>
    </p:spTree>
    <p:extLst>
      <p:ext uri="{BB962C8B-B14F-4D97-AF65-F5344CB8AC3E}">
        <p14:creationId xmlns:p14="http://schemas.microsoft.com/office/powerpoint/2010/main" val="12736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27</a:t>
            </a:fld>
            <a:endParaRPr lang="en-US"/>
          </a:p>
        </p:txBody>
      </p:sp>
      <p:sp>
        <p:nvSpPr>
          <p:cNvPr id="3" name="Rectangle 2"/>
          <p:cNvSpPr/>
          <p:nvPr/>
        </p:nvSpPr>
        <p:spPr>
          <a:xfrm>
            <a:off x="0" y="1"/>
            <a:ext cx="12192000" cy="6986528"/>
          </a:xfrm>
          <a:prstGeom prst="rect">
            <a:avLst/>
          </a:prstGeom>
        </p:spPr>
        <p:txBody>
          <a:bodyPr wrap="square">
            <a:spAutoFit/>
          </a:bodyPr>
          <a:lstStyle/>
          <a:p>
            <a:pPr algn="ctr"/>
            <a:r>
              <a:rPr lang="fr-FR" sz="5600" dirty="0" err="1"/>
              <a:t>Prov</a:t>
            </a:r>
            <a:r>
              <a:rPr lang="fr-FR" sz="5600" dirty="0"/>
              <a:t>. 3:4-6 Tu acquerras ainsi de la grâce et une raison saine,</a:t>
            </a:r>
          </a:p>
          <a:p>
            <a:pPr algn="ctr"/>
            <a:r>
              <a:rPr lang="fr-FR" sz="5600" dirty="0"/>
              <a:t>Aux yeux d’Elohim et des hommes.</a:t>
            </a:r>
          </a:p>
          <a:p>
            <a:pPr algn="ctr"/>
            <a:r>
              <a:rPr lang="fr-FR" sz="5600" dirty="0"/>
              <a:t>5 Confie-toi en Yahweh de tout ton cœur,</a:t>
            </a:r>
          </a:p>
          <a:p>
            <a:pPr algn="ctr"/>
            <a:r>
              <a:rPr lang="fr-FR" sz="5600" dirty="0"/>
              <a:t>Et ne t’appuie pas sur ta sagesse;</a:t>
            </a:r>
          </a:p>
          <a:p>
            <a:pPr algn="ctr"/>
            <a:r>
              <a:rPr lang="fr-FR" sz="5600" dirty="0"/>
              <a:t>6 Reconnais-le dans toutes tes voies,</a:t>
            </a:r>
          </a:p>
          <a:p>
            <a:pPr algn="ctr"/>
            <a:r>
              <a:rPr lang="fr-FR" sz="5600" dirty="0"/>
              <a:t>Et il aplanira tes sentiers</a:t>
            </a:r>
            <a:endParaRPr lang="en-US" sz="5600" dirty="0"/>
          </a:p>
        </p:txBody>
      </p:sp>
    </p:spTree>
    <p:extLst>
      <p:ext uri="{BB962C8B-B14F-4D97-AF65-F5344CB8AC3E}">
        <p14:creationId xmlns:p14="http://schemas.microsoft.com/office/powerpoint/2010/main" val="190611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28</a:t>
            </a:fld>
            <a:endParaRPr lang="en-US"/>
          </a:p>
        </p:txBody>
      </p:sp>
      <p:sp>
        <p:nvSpPr>
          <p:cNvPr id="5" name="Rectangle 4"/>
          <p:cNvSpPr/>
          <p:nvPr/>
        </p:nvSpPr>
        <p:spPr>
          <a:xfrm>
            <a:off x="0" y="0"/>
            <a:ext cx="12192000" cy="6186309"/>
          </a:xfrm>
          <a:prstGeom prst="rect">
            <a:avLst/>
          </a:prstGeom>
        </p:spPr>
        <p:txBody>
          <a:bodyPr wrap="square">
            <a:spAutoFit/>
          </a:bodyPr>
          <a:lstStyle/>
          <a:p>
            <a:pPr algn="ctr"/>
            <a:r>
              <a:rPr lang="en-US" sz="6600" dirty="0"/>
              <a:t>a)	Yahweh says to do not try to understand things your way, let him handle all your paths. And He will make your paths straight.</a:t>
            </a:r>
          </a:p>
          <a:p>
            <a:pPr algn="ctr"/>
            <a:r>
              <a:rPr lang="en-US" sz="6600" dirty="0"/>
              <a:t>b)	All that is because you acknowledge His name</a:t>
            </a:r>
          </a:p>
        </p:txBody>
      </p:sp>
    </p:spTree>
    <p:extLst>
      <p:ext uri="{BB962C8B-B14F-4D97-AF65-F5344CB8AC3E}">
        <p14:creationId xmlns:p14="http://schemas.microsoft.com/office/powerpoint/2010/main" val="21229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29</a:t>
            </a:fld>
            <a:endParaRPr lang="en-US"/>
          </a:p>
        </p:txBody>
      </p:sp>
      <p:sp>
        <p:nvSpPr>
          <p:cNvPr id="3" name="Rectangle 2"/>
          <p:cNvSpPr/>
          <p:nvPr/>
        </p:nvSpPr>
        <p:spPr>
          <a:xfrm>
            <a:off x="0" y="-1"/>
            <a:ext cx="12192000" cy="6494085"/>
          </a:xfrm>
          <a:prstGeom prst="rect">
            <a:avLst/>
          </a:prstGeom>
        </p:spPr>
        <p:txBody>
          <a:bodyPr wrap="square">
            <a:spAutoFit/>
          </a:bodyPr>
          <a:lstStyle/>
          <a:p>
            <a:pPr algn="ct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I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will</a:t>
            </a: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deliver</a:t>
            </a:r>
            <a:r>
              <a:rPr lang="fr-FR" sz="4800" b="1" u="sng"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b="1" u="sng" dirty="0" err="1">
                <a:solidFill>
                  <a:srgbClr val="000000"/>
                </a:solidFill>
                <a:latin typeface="Verdana" panose="020B0604030504040204" pitchFamily="34" charset="0"/>
                <a:ea typeface="Calibri" panose="020F0502020204030204" pitchFamily="34" charset="0"/>
                <a:cs typeface="Arial" panose="020B0604020202020204" pitchFamily="34" charset="0"/>
              </a:rPr>
              <a:t>him</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dirty="0" err="1">
                <a:solidFill>
                  <a:srgbClr val="000000"/>
                </a:solidFill>
                <a:latin typeface="Verdana" panose="020B0604030504040204" pitchFamily="34" charset="0"/>
                <a:ea typeface="Calibri" panose="020F0502020204030204" pitchFamily="34" charset="0"/>
                <a:cs typeface="Arial" panose="020B0604020202020204" pitchFamily="34" charset="0"/>
              </a:rPr>
              <a:t>from</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the </a:t>
            </a:r>
            <a:r>
              <a:rPr lang="fr-FR" sz="4800" dirty="0" err="1">
                <a:solidFill>
                  <a:srgbClr val="000000"/>
                </a:solidFill>
                <a:latin typeface="Verdana" panose="020B0604030504040204" pitchFamily="34" charset="0"/>
                <a:ea typeface="Calibri" panose="020F0502020204030204" pitchFamily="34" charset="0"/>
                <a:cs typeface="Arial" panose="020B0604020202020204" pitchFamily="34" charset="0"/>
              </a:rPr>
              <a:t>Hebrew</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4800" dirty="0" err="1">
                <a:solidFill>
                  <a:srgbClr val="000000"/>
                </a:solidFill>
                <a:latin typeface="Verdana" panose="020B0604030504040204" pitchFamily="34" charset="0"/>
                <a:ea typeface="Calibri" panose="020F0502020204030204" pitchFamily="34" charset="0"/>
                <a:cs typeface="Arial" panose="020B0604020202020204" pitchFamily="34" charset="0"/>
              </a:rPr>
              <a:t>word</a:t>
            </a:r>
            <a:r>
              <a:rPr lang="fr-FR" sz="4800"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fr-FR" sz="9600" dirty="0">
                <a:solidFill>
                  <a:srgbClr val="001320"/>
                </a:solidFill>
                <a:latin typeface="Calibri" panose="020F0502020204030204" pitchFamily="34" charset="0"/>
                <a:ea typeface="Calibri" panose="020F0502020204030204" pitchFamily="34" charset="0"/>
                <a:cs typeface="Arial" panose="020B0604020202020204" pitchFamily="34" charset="0"/>
              </a:rPr>
              <a:t>אֲ֝</a:t>
            </a:r>
            <a:r>
              <a:rPr lang="fr-FR" sz="9600" dirty="0" err="1">
                <a:solidFill>
                  <a:srgbClr val="001320"/>
                </a:solidFill>
                <a:latin typeface="Calibri" panose="020F0502020204030204" pitchFamily="34" charset="0"/>
                <a:ea typeface="Calibri" panose="020F0502020204030204" pitchFamily="34" charset="0"/>
                <a:cs typeface="Arial" panose="020B0604020202020204" pitchFamily="34" charset="0"/>
              </a:rPr>
              <a:t>חַל</a:t>
            </a:r>
            <a:r>
              <a:rPr lang="fr-FR" sz="9600" dirty="0">
                <a:solidFill>
                  <a:srgbClr val="001320"/>
                </a:solidFill>
                <a:latin typeface="Calibri" panose="020F0502020204030204" pitchFamily="34" charset="0"/>
                <a:ea typeface="Calibri" panose="020F0502020204030204" pitchFamily="34" charset="0"/>
                <a:cs typeface="Arial" panose="020B0604020202020204" pitchFamily="34" charset="0"/>
              </a:rPr>
              <a:t>ְּצֵ֗</a:t>
            </a:r>
            <a:r>
              <a:rPr lang="fr-FR" sz="9600" dirty="0" err="1">
                <a:solidFill>
                  <a:srgbClr val="001320"/>
                </a:solidFill>
                <a:latin typeface="Calibri" panose="020F0502020204030204" pitchFamily="34" charset="0"/>
                <a:ea typeface="Calibri" panose="020F0502020204030204" pitchFamily="34" charset="0"/>
                <a:cs typeface="Arial" panose="020B0604020202020204" pitchFamily="34" charset="0"/>
              </a:rPr>
              <a:t>הו</a:t>
            </a:r>
            <a:r>
              <a:rPr lang="fr-FR" sz="96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7200" dirty="0">
                <a:solidFill>
                  <a:srgbClr val="001320"/>
                </a:solidFill>
                <a:latin typeface="Calibri" panose="020F0502020204030204" pitchFamily="34" charset="0"/>
                <a:ea typeface="Calibri" panose="020F0502020204030204" pitchFamily="34" charset="0"/>
                <a:cs typeface="Arial" panose="020B0604020202020204" pitchFamily="34" charset="0"/>
              </a:rPr>
              <a:t>(</a:t>
            </a:r>
            <a:r>
              <a:rPr lang="fr-FR" sz="66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tooltip="’ă·ḥal·lə·ṣê·hū,: I will deliver him -- Occurrence 1 of 1."/>
              </a:rPr>
              <a:t>’</a:t>
            </a:r>
            <a:r>
              <a:rPr lang="fr-FR" sz="6600" b="1"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2" tooltip="’ă·ḥal·lə·ṣê·hū,: I will deliver him -- Occurrence 1 of 1."/>
              </a:rPr>
              <a:t>ă·ḥal·lə·ṣê·hū</a:t>
            </a:r>
            <a:r>
              <a:rPr lang="fr-FR" sz="4800" dirty="0">
                <a:latin typeface="Calibri" panose="020F0502020204030204" pitchFamily="34" charset="0"/>
                <a:ea typeface="Calibri" panose="020F0502020204030204" pitchFamily="34" charset="0"/>
                <a:cs typeface="Arial" panose="020B0604020202020204" pitchFamily="34" charset="0"/>
              </a:rPr>
              <a:t>) </a:t>
            </a:r>
            <a:r>
              <a:rPr lang="fr-FR" sz="4800" dirty="0" err="1">
                <a:latin typeface="Calibri" panose="020F0502020204030204" pitchFamily="34" charset="0"/>
                <a:ea typeface="Calibri" panose="020F0502020204030204" pitchFamily="34" charset="0"/>
                <a:cs typeface="Arial" panose="020B0604020202020204" pitchFamily="34" charset="0"/>
              </a:rPr>
              <a:t>from</a:t>
            </a:r>
            <a:r>
              <a:rPr lang="fr-FR" sz="4800" dirty="0">
                <a:latin typeface="Calibri" panose="020F0502020204030204" pitchFamily="34" charset="0"/>
                <a:ea typeface="Calibri" panose="020F0502020204030204" pitchFamily="34" charset="0"/>
                <a:cs typeface="Arial" panose="020B0604020202020204" pitchFamily="34" charset="0"/>
              </a:rPr>
              <a:t> the </a:t>
            </a:r>
            <a:r>
              <a:rPr lang="fr-FR" sz="4800" dirty="0" err="1">
                <a:latin typeface="Calibri" panose="020F0502020204030204" pitchFamily="34" charset="0"/>
                <a:ea typeface="Calibri" panose="020F0502020204030204" pitchFamily="34" charset="0"/>
                <a:cs typeface="Arial" panose="020B0604020202020204" pitchFamily="34" charset="0"/>
              </a:rPr>
              <a:t>root</a:t>
            </a:r>
            <a:r>
              <a:rPr lang="fr-FR" sz="4800" dirty="0">
                <a:latin typeface="Calibri" panose="020F0502020204030204" pitchFamily="34" charset="0"/>
                <a:ea typeface="Calibri" panose="020F0502020204030204" pitchFamily="34" charset="0"/>
                <a:cs typeface="Arial" panose="020B0604020202020204" pitchFamily="34" charset="0"/>
              </a:rPr>
              <a:t> </a:t>
            </a:r>
            <a:r>
              <a:rPr lang="fr-FR" sz="9600" dirty="0" err="1">
                <a:solidFill>
                  <a:srgbClr val="001320"/>
                </a:solidFill>
                <a:latin typeface="Calibri" panose="020F0502020204030204" pitchFamily="34" charset="0"/>
                <a:ea typeface="Calibri" panose="020F0502020204030204" pitchFamily="34" charset="0"/>
                <a:cs typeface="Arial" panose="020B0604020202020204" pitchFamily="34" charset="0"/>
              </a:rPr>
              <a:t>חָלַץ</a:t>
            </a:r>
            <a:r>
              <a:rPr lang="fr-FR" sz="6000" dirty="0">
                <a:solidFill>
                  <a:srgbClr val="001320"/>
                </a:solidFill>
                <a:latin typeface="Calibri" panose="020F0502020204030204" pitchFamily="34" charset="0"/>
                <a:ea typeface="Calibri" panose="020F0502020204030204" pitchFamily="34" charset="0"/>
                <a:cs typeface="Arial" panose="020B0604020202020204" pitchFamily="34" charset="0"/>
              </a:rPr>
              <a:t>(</a:t>
            </a:r>
            <a:r>
              <a:rPr lang="fr-FR" sz="6600" dirty="0" err="1">
                <a:solidFill>
                  <a:srgbClr val="001320"/>
                </a:solidFill>
                <a:latin typeface="Arial" panose="020B0604020202020204" pitchFamily="34" charset="0"/>
                <a:ea typeface="Calibri" panose="020F0502020204030204" pitchFamily="34" charset="0"/>
              </a:rPr>
              <a:t>chalats</a:t>
            </a:r>
            <a:r>
              <a:rPr lang="fr-FR" sz="4400" dirty="0">
                <a:solidFill>
                  <a:srgbClr val="001320"/>
                </a:solidFill>
                <a:latin typeface="Arial" panose="020B0604020202020204" pitchFamily="34" charset="0"/>
                <a:ea typeface="Calibri" panose="020F0502020204030204" pitchFamily="34" charset="0"/>
              </a:rPr>
              <a:t>)</a:t>
            </a:r>
            <a:r>
              <a:rPr lang="fr-FR" sz="96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8000" dirty="0" err="1">
                <a:solidFill>
                  <a:srgbClr val="001320"/>
                </a:solidFill>
                <a:latin typeface="Calibri" panose="020F0502020204030204" pitchFamily="34" charset="0"/>
                <a:ea typeface="Calibri" panose="020F0502020204030204" pitchFamily="34" charset="0"/>
                <a:cs typeface="Arial" panose="020B0604020202020204" pitchFamily="34" charset="0"/>
              </a:rPr>
              <a:t>withdraw</a:t>
            </a:r>
            <a:r>
              <a:rPr lang="fr-FR" sz="80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8000" dirty="0" err="1">
                <a:solidFill>
                  <a:srgbClr val="001320"/>
                </a:solidFill>
                <a:latin typeface="Calibri" panose="020F0502020204030204" pitchFamily="34" charset="0"/>
                <a:ea typeface="Calibri" panose="020F0502020204030204" pitchFamily="34" charset="0"/>
                <a:cs typeface="Arial" panose="020B0604020202020204" pitchFamily="34" charset="0"/>
              </a:rPr>
              <a:t>draw</a:t>
            </a:r>
            <a:r>
              <a:rPr lang="fr-FR" sz="8000" dirty="0">
                <a:solidFill>
                  <a:srgbClr val="001320"/>
                </a:solidFill>
                <a:latin typeface="Calibri" panose="020F0502020204030204" pitchFamily="34" charset="0"/>
                <a:ea typeface="Calibri" panose="020F0502020204030204" pitchFamily="34" charset="0"/>
                <a:cs typeface="Arial" panose="020B0604020202020204" pitchFamily="34" charset="0"/>
              </a:rPr>
              <a:t> off, or </a:t>
            </a:r>
            <a:r>
              <a:rPr lang="fr-FR" sz="8000" dirty="0" err="1">
                <a:solidFill>
                  <a:srgbClr val="001320"/>
                </a:solidFill>
                <a:latin typeface="Calibri" panose="020F0502020204030204" pitchFamily="34" charset="0"/>
                <a:ea typeface="Calibri" panose="020F0502020204030204" pitchFamily="34" charset="0"/>
                <a:cs typeface="Arial" panose="020B0604020202020204" pitchFamily="34" charset="0"/>
              </a:rPr>
              <a:t>draw</a:t>
            </a:r>
            <a:r>
              <a:rPr lang="fr-FR" sz="8000" dirty="0">
                <a:solidFill>
                  <a:srgbClr val="001320"/>
                </a:solidFill>
                <a:latin typeface="Calibri" panose="020F0502020204030204" pitchFamily="34" charset="0"/>
                <a:ea typeface="Calibri" panose="020F0502020204030204" pitchFamily="34" charset="0"/>
                <a:cs typeface="Arial" panose="020B0604020202020204" pitchFamily="34" charset="0"/>
              </a:rPr>
              <a:t> out, pull out, </a:t>
            </a:r>
            <a:r>
              <a:rPr lang="fr-FR" sz="8000" dirty="0" err="1">
                <a:solidFill>
                  <a:srgbClr val="001320"/>
                </a:solidFill>
                <a:latin typeface="Calibri" panose="020F0502020204030204" pitchFamily="34" charset="0"/>
                <a:ea typeface="Calibri" panose="020F0502020204030204" pitchFamily="34" charset="0"/>
                <a:cs typeface="Arial" panose="020B0604020202020204" pitchFamily="34" charset="0"/>
              </a:rPr>
              <a:t>tear</a:t>
            </a:r>
            <a:r>
              <a:rPr lang="fr-FR" sz="8000" dirty="0">
                <a:solidFill>
                  <a:srgbClr val="001320"/>
                </a:solidFill>
                <a:latin typeface="Calibri" panose="020F0502020204030204" pitchFamily="34" charset="0"/>
                <a:ea typeface="Calibri" panose="020F0502020204030204" pitchFamily="34" charset="0"/>
                <a:cs typeface="Arial" panose="020B0604020202020204" pitchFamily="34" charset="0"/>
              </a:rPr>
              <a:t> off</a:t>
            </a:r>
            <a:endParaRPr lang="en-US" sz="4800" dirty="0"/>
          </a:p>
        </p:txBody>
      </p:sp>
    </p:spTree>
    <p:extLst>
      <p:ext uri="{BB962C8B-B14F-4D97-AF65-F5344CB8AC3E}">
        <p14:creationId xmlns:p14="http://schemas.microsoft.com/office/powerpoint/2010/main" val="15202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012"/>
            <a:ext cx="12192000" cy="7201972"/>
          </a:xfrm>
          <a:prstGeom prst="rect">
            <a:avLst/>
          </a:prstGeom>
        </p:spPr>
        <p:txBody>
          <a:bodyPr wrap="square">
            <a:spAutoFit/>
          </a:bodyPr>
          <a:lstStyle/>
          <a:p>
            <a:pPr algn="ctr"/>
            <a:r>
              <a:rPr lang="fr-FR" sz="9600" b="1" dirty="0">
                <a:solidFill>
                  <a:srgbClr val="000000"/>
                </a:solidFill>
                <a:latin typeface="Verdana" panose="020B0604030504040204" pitchFamily="34" charset="0"/>
                <a:ea typeface="Times New Roman" panose="02020603050405020304" pitchFamily="18" charset="0"/>
                <a:cs typeface="Helvetica" panose="020B0604020202020204" pitchFamily="34" charset="0"/>
              </a:rPr>
              <a:t>French : </a:t>
            </a:r>
            <a:r>
              <a:rPr lang="fr-FR" sz="6600" dirty="0">
                <a:solidFill>
                  <a:srgbClr val="000000"/>
                </a:solidFill>
                <a:latin typeface="Verdana" panose="020B0604030504040204" pitchFamily="34" charset="0"/>
                <a:ea typeface="Times New Roman" panose="02020603050405020304" pitchFamily="18" charset="0"/>
              </a:rPr>
              <a:t>Psaumes 91 :14-16</a:t>
            </a:r>
            <a:r>
              <a:rPr lang="en-US" sz="9600" b="1" dirty="0">
                <a:latin typeface="Times New Roman" panose="02020603050405020304" pitchFamily="18" charset="0"/>
                <a:ea typeface="Times New Roman" panose="02020603050405020304" pitchFamily="18" charset="0"/>
              </a:rPr>
              <a:t> </a:t>
            </a:r>
            <a:r>
              <a:rPr lang="fr-FR" sz="4000" b="1" baseline="30000" dirty="0">
                <a:solidFill>
                  <a:srgbClr val="000000"/>
                </a:solidFill>
                <a:latin typeface="Arial" panose="020B0604020202020204" pitchFamily="34" charset="0"/>
                <a:ea typeface="Calibri" panose="020F0502020204030204" pitchFamily="34" charset="0"/>
              </a:rPr>
              <a:t>14 </a:t>
            </a: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Puisqu’il m’aime, je le délivrerai ;</a:t>
            </a:r>
            <a:b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Je le protégerai, puisqu’il connaît </a:t>
            </a:r>
            <a:r>
              <a:rPr lang="fr-FR" sz="6000" b="1" u="sng" baseline="30000" dirty="0">
                <a:solidFill>
                  <a:srgbClr val="FF0000"/>
                </a:solidFill>
                <a:latin typeface="Verdana" panose="020B0604030504040204" pitchFamily="34" charset="0"/>
                <a:ea typeface="Calibri" panose="020F0502020204030204" pitchFamily="34" charset="0"/>
                <a:cs typeface="Helvetica" panose="020B0604020202020204" pitchFamily="34" charset="0"/>
              </a:rPr>
              <a:t>mon nom</a:t>
            </a: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a:t>
            </a:r>
            <a:b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4000" b="1" baseline="30000" dirty="0">
                <a:solidFill>
                  <a:srgbClr val="000000"/>
                </a:solidFill>
                <a:latin typeface="Arial" panose="020B0604020202020204" pitchFamily="34" charset="0"/>
                <a:ea typeface="Calibri" panose="020F0502020204030204" pitchFamily="34" charset="0"/>
              </a:rPr>
              <a:t>15 </a:t>
            </a: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Il m’invoquera, et je lui répondrai ;</a:t>
            </a:r>
            <a:b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Je serai avec lui dans la détresse,</a:t>
            </a:r>
            <a:b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Je le délivrerai et je le glorifierai.</a:t>
            </a:r>
            <a:b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4000" b="1" baseline="30000" dirty="0">
                <a:solidFill>
                  <a:srgbClr val="000000"/>
                </a:solidFill>
                <a:latin typeface="Arial" panose="020B0604020202020204" pitchFamily="34" charset="0"/>
                <a:ea typeface="Calibri" panose="020F0502020204030204" pitchFamily="34" charset="0"/>
              </a:rPr>
              <a:t>16 </a:t>
            </a: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Je le rassasierai de longs jours,</a:t>
            </a:r>
            <a:b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br>
            <a:r>
              <a:rPr lang="fr-FR" sz="5400" b="1" baseline="30000" dirty="0">
                <a:solidFill>
                  <a:srgbClr val="000000"/>
                </a:solidFill>
                <a:latin typeface="Verdana" panose="020B0604030504040204" pitchFamily="34" charset="0"/>
                <a:ea typeface="Calibri" panose="020F0502020204030204" pitchFamily="34" charset="0"/>
                <a:cs typeface="Helvetica" panose="020B0604020202020204" pitchFamily="34" charset="0"/>
              </a:rPr>
              <a:t>Et je lui ferai voir mon salut</a:t>
            </a:r>
            <a:endParaRPr lang="en-US" sz="5400" dirty="0"/>
          </a:p>
        </p:txBody>
      </p:sp>
      <p:sp>
        <p:nvSpPr>
          <p:cNvPr id="3" name="Slide Number Placeholder 2"/>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37134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gn="ctr"/>
            <a:r>
              <a:rPr lang="en-US" sz="6000" dirty="0"/>
              <a:t>A-	Yahweh, says He will be there with that person in every trouble, every known or unknown situation that is uncomfortable to the person who acknowledges </a:t>
            </a:r>
            <a:r>
              <a:rPr lang="en-US" sz="6000" b="1" u="sng" dirty="0">
                <a:solidFill>
                  <a:srgbClr val="FF0000"/>
                </a:solidFill>
              </a:rPr>
              <a:t>His name</a:t>
            </a:r>
            <a:r>
              <a:rPr lang="en-US" sz="6000" dirty="0"/>
              <a:t>. </a:t>
            </a:r>
          </a:p>
          <a:p>
            <a:pPr algn="ctr"/>
            <a:r>
              <a:rPr lang="en-US" sz="6000" dirty="0"/>
              <a:t>1-	Yahweh gives a great importance to </a:t>
            </a:r>
            <a:r>
              <a:rPr lang="en-US" sz="6000" b="1" u="sng" dirty="0">
                <a:solidFill>
                  <a:srgbClr val="FF0000"/>
                </a:solidFill>
              </a:rPr>
              <a:t>His name</a:t>
            </a:r>
          </a:p>
        </p:txBody>
      </p:sp>
      <p:sp>
        <p:nvSpPr>
          <p:cNvPr id="3" name="Slide Number Placeholder 2"/>
          <p:cNvSpPr>
            <a:spLocks noGrp="1"/>
          </p:cNvSpPr>
          <p:nvPr>
            <p:ph type="sldNum" sz="quarter" idx="12"/>
          </p:nvPr>
        </p:nvSpPr>
        <p:spPr/>
        <p:txBody>
          <a:bodyPr/>
          <a:lstStyle/>
          <a:p>
            <a:fld id="{E31375A4-56A4-47D6-9801-1991572033F7}" type="slidenum">
              <a:rPr lang="en-US" smtClean="0"/>
              <a:t>30</a:t>
            </a:fld>
            <a:endParaRPr lang="en-US"/>
          </a:p>
        </p:txBody>
      </p:sp>
    </p:spTree>
    <p:extLst>
      <p:ext uri="{BB962C8B-B14F-4D97-AF65-F5344CB8AC3E}">
        <p14:creationId xmlns:p14="http://schemas.microsoft.com/office/powerpoint/2010/main" val="2848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09310"/>
          </a:xfrm>
          <a:prstGeom prst="rect">
            <a:avLst/>
          </a:prstGeom>
        </p:spPr>
        <p:txBody>
          <a:bodyPr wrap="square">
            <a:spAutoFit/>
          </a:bodyPr>
          <a:lstStyle/>
          <a:p>
            <a:pPr algn="ctr"/>
            <a:r>
              <a:rPr lang="en-US" sz="5400" dirty="0"/>
              <a:t>2-	The second a person says the name of Yahweh; a switch is turned on.</a:t>
            </a:r>
          </a:p>
          <a:p>
            <a:pPr algn="ctr"/>
            <a:r>
              <a:rPr lang="en-US" sz="5400" dirty="0"/>
              <a:t>3-	So many verses to prove it. David says in Psalms 20:1 May Yahweh answer you when you are in distress;</a:t>
            </a:r>
          </a:p>
          <a:p>
            <a:pPr algn="ctr"/>
            <a:r>
              <a:rPr lang="en-US" sz="5400" dirty="0"/>
              <a:t>    may </a:t>
            </a:r>
            <a:r>
              <a:rPr lang="en-US" sz="5400" b="1" u="sng" dirty="0">
                <a:solidFill>
                  <a:srgbClr val="FF0000"/>
                </a:solidFill>
              </a:rPr>
              <a:t>the name </a:t>
            </a:r>
            <a:r>
              <a:rPr lang="en-US" sz="5400" dirty="0"/>
              <a:t>of Elohim of Jacob protect you</a:t>
            </a:r>
          </a:p>
        </p:txBody>
      </p:sp>
      <p:sp>
        <p:nvSpPr>
          <p:cNvPr id="3" name="Slide Number Placeholder 2"/>
          <p:cNvSpPr>
            <a:spLocks noGrp="1"/>
          </p:cNvSpPr>
          <p:nvPr>
            <p:ph type="sldNum" sz="quarter" idx="12"/>
          </p:nvPr>
        </p:nvSpPr>
        <p:spPr/>
        <p:txBody>
          <a:bodyPr/>
          <a:lstStyle/>
          <a:p>
            <a:fld id="{E31375A4-56A4-47D6-9801-1991572033F7}" type="slidenum">
              <a:rPr lang="en-US" smtClean="0"/>
              <a:t>31</a:t>
            </a:fld>
            <a:endParaRPr lang="en-US"/>
          </a:p>
        </p:txBody>
      </p:sp>
    </p:spTree>
    <p:extLst>
      <p:ext uri="{BB962C8B-B14F-4D97-AF65-F5344CB8AC3E}">
        <p14:creationId xmlns:p14="http://schemas.microsoft.com/office/powerpoint/2010/main" val="281118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32</a:t>
            </a:fld>
            <a:endParaRPr lang="en-US"/>
          </a:p>
        </p:txBody>
      </p:sp>
      <p:sp>
        <p:nvSpPr>
          <p:cNvPr id="3" name="Rectangle 2"/>
          <p:cNvSpPr/>
          <p:nvPr/>
        </p:nvSpPr>
        <p:spPr>
          <a:xfrm>
            <a:off x="0" y="1"/>
            <a:ext cx="12192000" cy="6247864"/>
          </a:xfrm>
          <a:prstGeom prst="rect">
            <a:avLst/>
          </a:prstGeom>
        </p:spPr>
        <p:txBody>
          <a:bodyPr wrap="square">
            <a:spAutoFit/>
          </a:bodyPr>
          <a:lstStyle/>
          <a:p>
            <a:pPr algn="ctr"/>
            <a:r>
              <a:rPr lang="fr-FR" sz="8000" dirty="0"/>
              <a:t>Psaumes 20:1 Que Yahweh t’exauce au jour de la détresse,</a:t>
            </a:r>
          </a:p>
          <a:p>
            <a:pPr algn="ctr"/>
            <a:r>
              <a:rPr lang="fr-FR" sz="8000" dirty="0"/>
              <a:t>Que le nom d’Elohim de Jacob te protège!</a:t>
            </a:r>
            <a:endParaRPr lang="en-US" sz="8000" dirty="0"/>
          </a:p>
        </p:txBody>
      </p:sp>
    </p:spTree>
    <p:extLst>
      <p:ext uri="{BB962C8B-B14F-4D97-AF65-F5344CB8AC3E}">
        <p14:creationId xmlns:p14="http://schemas.microsoft.com/office/powerpoint/2010/main" val="101258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8000" dirty="0"/>
              <a:t>B-	What do you have to lose If you make the decision to call The creator by His name Yahweh and His son’s name Yahshua?</a:t>
            </a:r>
          </a:p>
        </p:txBody>
      </p:sp>
      <p:sp>
        <p:nvSpPr>
          <p:cNvPr id="3" name="Slide Number Placeholder 2"/>
          <p:cNvSpPr>
            <a:spLocks noGrp="1"/>
          </p:cNvSpPr>
          <p:nvPr>
            <p:ph type="sldNum" sz="quarter" idx="12"/>
          </p:nvPr>
        </p:nvSpPr>
        <p:spPr/>
        <p:txBody>
          <a:bodyPr/>
          <a:lstStyle/>
          <a:p>
            <a:fld id="{E31375A4-56A4-47D6-9801-1991572033F7}" type="slidenum">
              <a:rPr lang="en-US" smtClean="0"/>
              <a:t>33</a:t>
            </a:fld>
            <a:endParaRPr lang="en-US"/>
          </a:p>
        </p:txBody>
      </p:sp>
    </p:spTree>
    <p:extLst>
      <p:ext uri="{BB962C8B-B14F-4D97-AF65-F5344CB8AC3E}">
        <p14:creationId xmlns:p14="http://schemas.microsoft.com/office/powerpoint/2010/main" val="1844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34</a:t>
            </a:fld>
            <a:endParaRPr lang="en-US"/>
          </a:p>
        </p:txBody>
      </p:sp>
      <p:sp>
        <p:nvSpPr>
          <p:cNvPr id="5" name="Rectangle 4"/>
          <p:cNvSpPr/>
          <p:nvPr/>
        </p:nvSpPr>
        <p:spPr>
          <a:xfrm>
            <a:off x="0" y="-1"/>
            <a:ext cx="12266762" cy="6247864"/>
          </a:xfrm>
          <a:prstGeom prst="rect">
            <a:avLst/>
          </a:prstGeom>
        </p:spPr>
        <p:txBody>
          <a:bodyPr wrap="square">
            <a:spAutoFit/>
          </a:bodyPr>
          <a:lstStyle/>
          <a:p>
            <a:pPr algn="ctr"/>
            <a:r>
              <a:rPr lang="en-US" sz="5000" dirty="0"/>
              <a:t>B-	Because you know the name, Yahweh says </a:t>
            </a:r>
            <a:r>
              <a:rPr lang="en-US" sz="5000" b="1" u="sng" dirty="0">
                <a:solidFill>
                  <a:srgbClr val="FF0000"/>
                </a:solidFill>
              </a:rPr>
              <a:t>I will honor you</a:t>
            </a:r>
            <a:r>
              <a:rPr lang="en-US" sz="5000" dirty="0"/>
              <a:t>.</a:t>
            </a:r>
          </a:p>
          <a:p>
            <a:pPr algn="ctr"/>
            <a:r>
              <a:rPr lang="en-US" sz="5000" dirty="0"/>
              <a:t>1-	Honor from the Hebrew word </a:t>
            </a:r>
            <a:r>
              <a:rPr lang="he-IL" sz="5000" dirty="0"/>
              <a:t>וַֽאֲכַבְּדֵֽהוּ             </a:t>
            </a:r>
            <a:r>
              <a:rPr lang="en-US" sz="5000" dirty="0"/>
              <a:t>   (</a:t>
            </a:r>
            <a:r>
              <a:rPr lang="en-US" sz="5000" dirty="0" err="1"/>
              <a:t>wa</a:t>
            </a:r>
            <a:r>
              <a:rPr lang="en-US" sz="5000" dirty="0"/>
              <a:t>·’</a:t>
            </a:r>
            <a:r>
              <a:rPr lang="en-US" sz="5000" dirty="0" err="1"/>
              <a:t>ă·ḵab·bə·ḏê·hū</a:t>
            </a:r>
            <a:r>
              <a:rPr lang="en-US" sz="5000" dirty="0"/>
              <a:t>.) from the root </a:t>
            </a:r>
            <a:r>
              <a:rPr lang="he-IL" sz="5000" dirty="0"/>
              <a:t>כָּבַד</a:t>
            </a:r>
            <a:r>
              <a:rPr lang="en-US" sz="5000" dirty="0"/>
              <a:t> (</a:t>
            </a:r>
            <a:r>
              <a:rPr lang="en-US" sz="5000" dirty="0" err="1"/>
              <a:t>Kabad</a:t>
            </a:r>
            <a:r>
              <a:rPr lang="en-US" sz="5000" dirty="0"/>
              <a:t>) honored, to be heavy, weighty or burdensome, distinguished. Not only He will get you out of every trouble, He will make you important.</a:t>
            </a:r>
          </a:p>
        </p:txBody>
      </p:sp>
    </p:spTree>
    <p:extLst>
      <p:ext uri="{BB962C8B-B14F-4D97-AF65-F5344CB8AC3E}">
        <p14:creationId xmlns:p14="http://schemas.microsoft.com/office/powerpoint/2010/main" val="40857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35</a:t>
            </a:fld>
            <a:endParaRPr lang="en-US"/>
          </a:p>
        </p:txBody>
      </p:sp>
      <p:sp>
        <p:nvSpPr>
          <p:cNvPr id="4" name="Rectangle 3"/>
          <p:cNvSpPr/>
          <p:nvPr/>
        </p:nvSpPr>
        <p:spPr>
          <a:xfrm>
            <a:off x="0" y="0"/>
            <a:ext cx="12192000" cy="6740307"/>
          </a:xfrm>
          <a:prstGeom prst="rect">
            <a:avLst/>
          </a:prstGeom>
        </p:spPr>
        <p:txBody>
          <a:bodyPr wrap="square">
            <a:spAutoFit/>
          </a:bodyPr>
          <a:lstStyle/>
          <a:p>
            <a:pPr algn="ctr"/>
            <a:r>
              <a:rPr lang="en-US" sz="7200" dirty="0"/>
              <a:t>a)	Yahweh says because of your acknowledgment of His name, He will make people glorify you, talk about you, make people see you as important</a:t>
            </a:r>
          </a:p>
        </p:txBody>
      </p:sp>
    </p:spTree>
    <p:extLst>
      <p:ext uri="{BB962C8B-B14F-4D97-AF65-F5344CB8AC3E}">
        <p14:creationId xmlns:p14="http://schemas.microsoft.com/office/powerpoint/2010/main" val="244588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36</a:t>
            </a:fld>
            <a:endParaRPr lang="en-US"/>
          </a:p>
        </p:txBody>
      </p:sp>
      <p:sp>
        <p:nvSpPr>
          <p:cNvPr id="3" name="Rectangle 2"/>
          <p:cNvSpPr/>
          <p:nvPr/>
        </p:nvSpPr>
        <p:spPr>
          <a:xfrm>
            <a:off x="0" y="0"/>
            <a:ext cx="12192000" cy="6001643"/>
          </a:xfrm>
          <a:prstGeom prst="rect">
            <a:avLst/>
          </a:prstGeom>
        </p:spPr>
        <p:txBody>
          <a:bodyPr wrap="square">
            <a:spAutoFit/>
          </a:bodyPr>
          <a:lstStyle/>
          <a:p>
            <a:pPr algn="ctr"/>
            <a:r>
              <a:rPr lang="en-US" sz="6400" dirty="0"/>
              <a:t>b)	You simply need to hold your breath and your words, let people say anything they want about you for a short period of time and they thoughts and their tongues will be controlled by Yahweh.</a:t>
            </a:r>
          </a:p>
        </p:txBody>
      </p:sp>
    </p:spTree>
    <p:extLst>
      <p:ext uri="{BB962C8B-B14F-4D97-AF65-F5344CB8AC3E}">
        <p14:creationId xmlns:p14="http://schemas.microsoft.com/office/powerpoint/2010/main" val="27797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37</a:t>
            </a:fld>
            <a:endParaRPr lang="en-US"/>
          </a:p>
        </p:txBody>
      </p:sp>
      <p:sp>
        <p:nvSpPr>
          <p:cNvPr id="4" name="Rectangle 3"/>
          <p:cNvSpPr/>
          <p:nvPr/>
        </p:nvSpPr>
        <p:spPr>
          <a:xfrm>
            <a:off x="0" y="0"/>
            <a:ext cx="12192000" cy="6740307"/>
          </a:xfrm>
          <a:prstGeom prst="rect">
            <a:avLst/>
          </a:prstGeom>
        </p:spPr>
        <p:txBody>
          <a:bodyPr wrap="square">
            <a:spAutoFit/>
          </a:bodyPr>
          <a:lstStyle/>
          <a:p>
            <a:pPr algn="ctr"/>
            <a:r>
              <a:rPr lang="en-US" sz="7200" dirty="0"/>
              <a:t>B-	Yahweh says, with long life He will satisfy the person who acknowledges His name.</a:t>
            </a:r>
          </a:p>
          <a:p>
            <a:pPr algn="ctr"/>
            <a:r>
              <a:rPr lang="en-US" sz="7200" dirty="0"/>
              <a:t>1-	Of the Hebrew word </a:t>
            </a:r>
            <a:r>
              <a:rPr lang="he-IL" sz="7200" dirty="0"/>
              <a:t>אֹ֣רֶךְ (</a:t>
            </a:r>
            <a:r>
              <a:rPr lang="en-US" sz="7200" dirty="0"/>
              <a:t> </a:t>
            </a:r>
            <a:r>
              <a:rPr lang="en-US" sz="7200" dirty="0" err="1"/>
              <a:t>ō·reḵ</a:t>
            </a:r>
            <a:r>
              <a:rPr lang="en-US" sz="7200" dirty="0"/>
              <a:t> ), literally means long, length</a:t>
            </a:r>
          </a:p>
        </p:txBody>
      </p:sp>
    </p:spTree>
    <p:extLst>
      <p:ext uri="{BB962C8B-B14F-4D97-AF65-F5344CB8AC3E}">
        <p14:creationId xmlns:p14="http://schemas.microsoft.com/office/powerpoint/2010/main" val="40424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38</a:t>
            </a:fld>
            <a:endParaRPr lang="en-US"/>
          </a:p>
        </p:txBody>
      </p:sp>
      <p:sp>
        <p:nvSpPr>
          <p:cNvPr id="5" name="Rectangle 4"/>
          <p:cNvSpPr/>
          <p:nvPr/>
        </p:nvSpPr>
        <p:spPr>
          <a:xfrm>
            <a:off x="0" y="-1"/>
            <a:ext cx="12192000" cy="6740307"/>
          </a:xfrm>
          <a:prstGeom prst="rect">
            <a:avLst/>
          </a:prstGeom>
        </p:spPr>
        <p:txBody>
          <a:bodyPr wrap="square">
            <a:spAutoFit/>
          </a:bodyPr>
          <a:lstStyle/>
          <a:p>
            <a:pPr algn="ctr"/>
            <a:r>
              <a:rPr lang="en-US" sz="4800" dirty="0"/>
              <a:t>2-	Life of the Hebrew word   </a:t>
            </a:r>
            <a:r>
              <a:rPr lang="he-IL" sz="4800" dirty="0"/>
              <a:t>יָ֭מִים  (</a:t>
            </a:r>
            <a:r>
              <a:rPr lang="en-US" sz="4800" dirty="0" err="1"/>
              <a:t>yā·mîm</a:t>
            </a:r>
            <a:r>
              <a:rPr lang="en-US" sz="4800" dirty="0"/>
              <a:t>) Plural and singular is </a:t>
            </a:r>
            <a:r>
              <a:rPr lang="he-IL" sz="4800" dirty="0"/>
              <a:t>יוֹם  (</a:t>
            </a:r>
            <a:r>
              <a:rPr lang="en-US" sz="4800" dirty="0"/>
              <a:t>Yom) literally means day and figuratively means age, time.</a:t>
            </a:r>
          </a:p>
          <a:p>
            <a:pPr algn="ctr"/>
            <a:r>
              <a:rPr lang="en-US" sz="4800" dirty="0"/>
              <a:t>a)	In short, everyone who wants to live a true good long life on the surface of this planet needs to:</a:t>
            </a:r>
          </a:p>
          <a:p>
            <a:pPr algn="ctr"/>
            <a:r>
              <a:rPr lang="en-US" sz="4800" dirty="0"/>
              <a:t>1)	Acknowledges the name of Yahweh.</a:t>
            </a:r>
          </a:p>
          <a:p>
            <a:pPr algn="ctr"/>
            <a:r>
              <a:rPr lang="en-US" sz="4800" dirty="0"/>
              <a:t>2)	Calls Him on His name (Yahweh) for every situation</a:t>
            </a:r>
          </a:p>
        </p:txBody>
      </p:sp>
    </p:spTree>
    <p:extLst>
      <p:ext uri="{BB962C8B-B14F-4D97-AF65-F5344CB8AC3E}">
        <p14:creationId xmlns:p14="http://schemas.microsoft.com/office/powerpoint/2010/main" val="307012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39</a:t>
            </a:fld>
            <a:endParaRPr lang="en-US"/>
          </a:p>
        </p:txBody>
      </p:sp>
      <p:sp>
        <p:nvSpPr>
          <p:cNvPr id="3" name="Rectangle 2"/>
          <p:cNvSpPr/>
          <p:nvPr/>
        </p:nvSpPr>
        <p:spPr>
          <a:xfrm>
            <a:off x="0" y="0"/>
            <a:ext cx="12192000" cy="6740307"/>
          </a:xfrm>
          <a:prstGeom prst="rect">
            <a:avLst/>
          </a:prstGeom>
        </p:spPr>
        <p:txBody>
          <a:bodyPr wrap="square">
            <a:spAutoFit/>
          </a:bodyPr>
          <a:lstStyle/>
          <a:p>
            <a:pPr algn="ctr"/>
            <a:r>
              <a:rPr lang="en-US" sz="5400" dirty="0"/>
              <a:t>And show him my salvation </a:t>
            </a:r>
            <a:r>
              <a:rPr lang="he-IL" sz="5400" dirty="0"/>
              <a:t>וְ֝אַרְאֵ֗הוּ  (</a:t>
            </a:r>
            <a:r>
              <a:rPr lang="en-US" sz="5400" dirty="0" err="1"/>
              <a:t>wə</a:t>
            </a:r>
            <a:r>
              <a:rPr lang="en-US" sz="5400" dirty="0"/>
              <a:t>·’</a:t>
            </a:r>
            <a:r>
              <a:rPr lang="en-US" sz="5400" dirty="0" err="1"/>
              <a:t>ar</a:t>
            </a:r>
            <a:r>
              <a:rPr lang="en-US" sz="5400" dirty="0"/>
              <a:t>·’</a:t>
            </a:r>
            <a:r>
              <a:rPr lang="en-US" sz="5400" dirty="0" err="1"/>
              <a:t>ê·hū</a:t>
            </a:r>
            <a:r>
              <a:rPr lang="en-US" sz="5400" dirty="0"/>
              <a:t>) to be visible, to appear, to enjoy.</a:t>
            </a:r>
          </a:p>
          <a:p>
            <a:pPr algn="ctr"/>
            <a:r>
              <a:rPr lang="en-US" sz="5400" dirty="0"/>
              <a:t>A-	My salvation. </a:t>
            </a:r>
            <a:r>
              <a:rPr lang="he-IL" sz="5400" dirty="0"/>
              <a:t>בִּֽישׁוּעָתִֽי׃  (</a:t>
            </a:r>
            <a:r>
              <a:rPr lang="en-US" sz="5400" dirty="0" err="1"/>
              <a:t>bî·šū</a:t>
            </a:r>
            <a:r>
              <a:rPr lang="en-US" sz="5400" dirty="0"/>
              <a:t>·‘</a:t>
            </a:r>
            <a:r>
              <a:rPr lang="en-US" sz="5400" dirty="0" err="1"/>
              <a:t>ā·ṯî</a:t>
            </a:r>
            <a:r>
              <a:rPr lang="en-US" sz="5400" dirty="0"/>
              <a:t>) </a:t>
            </a:r>
          </a:p>
          <a:p>
            <a:pPr algn="ctr"/>
            <a:r>
              <a:rPr lang="en-US" sz="5400" dirty="0"/>
              <a:t>1-	From the original or root </a:t>
            </a:r>
            <a:r>
              <a:rPr lang="he-IL" sz="5400" dirty="0"/>
              <a:t>יְשׁוּעָה  (</a:t>
            </a:r>
            <a:r>
              <a:rPr lang="en-US" sz="5400" dirty="0"/>
              <a:t>Yahshua)</a:t>
            </a:r>
          </a:p>
          <a:p>
            <a:pPr algn="ctr"/>
            <a:r>
              <a:rPr lang="en-US" sz="5400" dirty="0"/>
              <a:t>a)	Yahshua means salvation of Yahweh, that’s why Yahweh says: My salvation.</a:t>
            </a:r>
          </a:p>
        </p:txBody>
      </p:sp>
    </p:spTree>
    <p:extLst>
      <p:ext uri="{BB962C8B-B14F-4D97-AF65-F5344CB8AC3E}">
        <p14:creationId xmlns:p14="http://schemas.microsoft.com/office/powerpoint/2010/main" val="36771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7453"/>
            <a:ext cx="12192000" cy="6201698"/>
          </a:xfrm>
          <a:prstGeom prst="rect">
            <a:avLst/>
          </a:prstGeom>
        </p:spPr>
        <p:txBody>
          <a:bodyPr wrap="square">
            <a:spAutoFit/>
          </a:bodyPr>
          <a:lstStyle/>
          <a:p>
            <a:pPr algn="ctr"/>
            <a:r>
              <a:rPr lang="fr-FR" sz="7200" dirty="0">
                <a:solidFill>
                  <a:srgbClr val="000000"/>
                </a:solidFill>
                <a:latin typeface="Verdana" panose="020B0604030504040204" pitchFamily="34" charset="0"/>
                <a:ea typeface="Calibri" panose="020F0502020204030204" pitchFamily="34" charset="0"/>
                <a:cs typeface="Helvetica" panose="020B0604020202020204" pitchFamily="34" charset="0"/>
              </a:rPr>
              <a:t>Love </a:t>
            </a:r>
            <a:r>
              <a:rPr lang="fr-FR" sz="7200" dirty="0" err="1">
                <a:solidFill>
                  <a:srgbClr val="000000"/>
                </a:solidFill>
                <a:latin typeface="Verdana" panose="020B0604030504040204" pitchFamily="34" charset="0"/>
                <a:ea typeface="Calibri" panose="020F0502020204030204" pitchFamily="34" charset="0"/>
                <a:cs typeface="Helvetica" panose="020B0604020202020204" pitchFamily="34" charset="0"/>
              </a:rPr>
              <a:t>is</a:t>
            </a:r>
            <a:r>
              <a:rPr lang="fr-FR" sz="72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7200" dirty="0" err="1">
                <a:solidFill>
                  <a:srgbClr val="000000"/>
                </a:solidFill>
                <a:latin typeface="Verdana" panose="020B0604030504040204" pitchFamily="34" charset="0"/>
                <a:ea typeface="Calibri" panose="020F0502020204030204" pitchFamily="34" charset="0"/>
                <a:cs typeface="Helvetica" panose="020B0604020202020204" pitchFamily="34" charset="0"/>
              </a:rPr>
              <a:t>from</a:t>
            </a:r>
            <a:r>
              <a:rPr lang="fr-FR" sz="7200" dirty="0">
                <a:solidFill>
                  <a:srgbClr val="000000"/>
                </a:solidFill>
                <a:latin typeface="Verdana" panose="020B0604030504040204" pitchFamily="34" charset="0"/>
                <a:ea typeface="Calibri" panose="020F0502020204030204" pitchFamily="34" charset="0"/>
                <a:cs typeface="Helvetica" panose="020B0604020202020204" pitchFamily="34" charset="0"/>
              </a:rPr>
              <a:t> the </a:t>
            </a:r>
            <a:r>
              <a:rPr lang="fr-FR" sz="7200" dirty="0" err="1">
                <a:solidFill>
                  <a:srgbClr val="000000"/>
                </a:solidFill>
                <a:latin typeface="Verdana" panose="020B0604030504040204" pitchFamily="34" charset="0"/>
                <a:ea typeface="Calibri" panose="020F0502020204030204" pitchFamily="34" charset="0"/>
                <a:cs typeface="Helvetica" panose="020B0604020202020204" pitchFamily="34" charset="0"/>
              </a:rPr>
              <a:t>Hebrew</a:t>
            </a:r>
            <a:r>
              <a:rPr lang="fr-FR" sz="72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7200" dirty="0" err="1">
                <a:solidFill>
                  <a:srgbClr val="000000"/>
                </a:solidFill>
                <a:latin typeface="Verdana" panose="020B0604030504040204" pitchFamily="34" charset="0"/>
                <a:ea typeface="Calibri" panose="020F0502020204030204" pitchFamily="34" charset="0"/>
                <a:cs typeface="Helvetica" panose="020B0604020202020204" pitchFamily="34" charset="0"/>
              </a:rPr>
              <a:t>word</a:t>
            </a:r>
            <a:r>
              <a:rPr lang="fr-FR" sz="7200" dirty="0">
                <a:solidFill>
                  <a:srgbClr val="000000"/>
                </a:solidFill>
                <a:latin typeface="Verdana" panose="020B0604030504040204" pitchFamily="34" charset="0"/>
                <a:ea typeface="Calibri" panose="020F0502020204030204" pitchFamily="34" charset="0"/>
                <a:cs typeface="Helvetica" panose="020B0604020202020204" pitchFamily="34" charset="0"/>
              </a:rPr>
              <a:t> </a:t>
            </a:r>
            <a:r>
              <a:rPr lang="fr-FR" sz="13800" dirty="0">
                <a:solidFill>
                  <a:srgbClr val="001320"/>
                </a:solidFill>
                <a:latin typeface="Calibri" panose="020F0502020204030204" pitchFamily="34" charset="0"/>
                <a:ea typeface="Calibri" panose="020F0502020204030204" pitchFamily="34" charset="0"/>
                <a:cs typeface="Arial" panose="020B0604020202020204" pitchFamily="34" charset="0"/>
              </a:rPr>
              <a:t>חָ֭שַׁק</a:t>
            </a:r>
            <a:r>
              <a:rPr lang="fr-FR" sz="11500" dirty="0">
                <a:solidFill>
                  <a:srgbClr val="001320"/>
                </a:solidFill>
                <a:latin typeface="Calibri" panose="020F0502020204030204" pitchFamily="34" charset="0"/>
                <a:ea typeface="Calibri" panose="020F0502020204030204" pitchFamily="34" charset="0"/>
                <a:cs typeface="Arial" panose="020B0604020202020204" pitchFamily="34" charset="0"/>
              </a:rPr>
              <a:t> ( </a:t>
            </a:r>
            <a:r>
              <a:rPr lang="fr-FR" sz="11500" dirty="0" err="1">
                <a:solidFill>
                  <a:srgbClr val="001320"/>
                </a:solidFill>
                <a:latin typeface="Calibri" panose="020F0502020204030204" pitchFamily="34" charset="0"/>
                <a:ea typeface="Calibri" panose="020F0502020204030204" pitchFamily="34" charset="0"/>
                <a:cs typeface="Arial" panose="020B0604020202020204" pitchFamily="34" charset="0"/>
              </a:rPr>
              <a:t>Hashaq</a:t>
            </a:r>
            <a:r>
              <a:rPr lang="fr-FR" sz="115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8800" dirty="0" err="1">
                <a:solidFill>
                  <a:srgbClr val="001320"/>
                </a:solidFill>
                <a:latin typeface="Calibri" panose="020F0502020204030204" pitchFamily="34" charset="0"/>
                <a:ea typeface="Calibri" panose="020F0502020204030204" pitchFamily="34" charset="0"/>
                <a:cs typeface="Arial" panose="020B0604020202020204" pitchFamily="34" charset="0"/>
              </a:rPr>
              <a:t>which</a:t>
            </a:r>
            <a:r>
              <a:rPr lang="fr-FR" sz="115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7200" dirty="0" err="1">
                <a:solidFill>
                  <a:srgbClr val="001320"/>
                </a:solidFill>
                <a:latin typeface="Calibri" panose="020F0502020204030204" pitchFamily="34" charset="0"/>
                <a:ea typeface="Calibri" panose="020F0502020204030204" pitchFamily="34" charset="0"/>
                <a:cs typeface="Arial" panose="020B0604020202020204" pitchFamily="34" charset="0"/>
              </a:rPr>
              <a:t>is</a:t>
            </a:r>
            <a:r>
              <a:rPr lang="fr-FR" sz="7200" dirty="0">
                <a:solidFill>
                  <a:srgbClr val="001320"/>
                </a:solidFill>
                <a:latin typeface="Calibri" panose="020F0502020204030204" pitchFamily="34" charset="0"/>
                <a:ea typeface="Calibri" panose="020F0502020204030204" pitchFamily="34" charset="0"/>
                <a:cs typeface="Arial" panose="020B0604020202020204" pitchFamily="34" charset="0"/>
              </a:rPr>
              <a:t> the </a:t>
            </a:r>
            <a:r>
              <a:rPr lang="fr-FR" sz="7200" dirty="0" err="1">
                <a:solidFill>
                  <a:srgbClr val="001320"/>
                </a:solidFill>
                <a:latin typeface="Calibri" panose="020F0502020204030204" pitchFamily="34" charset="0"/>
                <a:ea typeface="Calibri" panose="020F0502020204030204" pitchFamily="34" charset="0"/>
                <a:cs typeface="Arial" panose="020B0604020202020204" pitchFamily="34" charset="0"/>
              </a:rPr>
              <a:t>verb</a:t>
            </a:r>
            <a:r>
              <a:rPr lang="fr-FR" sz="7200" dirty="0">
                <a:solidFill>
                  <a:srgbClr val="001320"/>
                </a:solidFill>
                <a:latin typeface="Calibri" panose="020F0502020204030204" pitchFamily="34" charset="0"/>
                <a:ea typeface="Calibri" panose="020F0502020204030204" pitchFamily="34" charset="0"/>
                <a:cs typeface="Arial" panose="020B0604020202020204" pitchFamily="34" charset="0"/>
              </a:rPr>
              <a:t> to </a:t>
            </a:r>
            <a:r>
              <a:rPr lang="fr-FR" sz="7200" dirty="0" err="1">
                <a:solidFill>
                  <a:srgbClr val="001320"/>
                </a:solidFill>
                <a:latin typeface="Calibri" panose="020F0502020204030204" pitchFamily="34" charset="0"/>
                <a:ea typeface="Calibri" panose="020F0502020204030204" pitchFamily="34" charset="0"/>
                <a:cs typeface="Arial" panose="020B0604020202020204" pitchFamily="34" charset="0"/>
              </a:rPr>
              <a:t>be</a:t>
            </a:r>
            <a:r>
              <a:rPr lang="fr-FR" sz="7200" dirty="0">
                <a:solidFill>
                  <a:srgbClr val="001320"/>
                </a:solidFill>
                <a:latin typeface="Calibri" panose="020F0502020204030204" pitchFamily="34" charset="0"/>
                <a:ea typeface="Calibri" panose="020F0502020204030204" pitchFamily="34" charset="0"/>
                <a:cs typeface="Arial" panose="020B0604020202020204" pitchFamily="34" charset="0"/>
              </a:rPr>
              <a:t> </a:t>
            </a:r>
            <a:r>
              <a:rPr lang="fr-FR" sz="7200" dirty="0" err="1">
                <a:solidFill>
                  <a:srgbClr val="001320"/>
                </a:solidFill>
                <a:latin typeface="Calibri" panose="020F0502020204030204" pitchFamily="34" charset="0"/>
                <a:ea typeface="Calibri" panose="020F0502020204030204" pitchFamily="34" charset="0"/>
                <a:cs typeface="Arial" panose="020B0604020202020204" pitchFamily="34" charset="0"/>
              </a:rPr>
              <a:t>attached</a:t>
            </a:r>
            <a:r>
              <a:rPr lang="fr-FR" sz="7200" dirty="0">
                <a:solidFill>
                  <a:srgbClr val="001320"/>
                </a:solidFill>
                <a:latin typeface="Calibri" panose="020F0502020204030204" pitchFamily="34" charset="0"/>
                <a:ea typeface="Calibri" panose="020F0502020204030204" pitchFamily="34" charset="0"/>
                <a:cs typeface="Arial" panose="020B0604020202020204" pitchFamily="34" charset="0"/>
              </a:rPr>
              <a:t> to, to </a:t>
            </a:r>
            <a:r>
              <a:rPr lang="fr-FR" sz="7200" dirty="0" err="1">
                <a:solidFill>
                  <a:srgbClr val="001320"/>
                </a:solidFill>
                <a:latin typeface="Calibri" panose="020F0502020204030204" pitchFamily="34" charset="0"/>
                <a:ea typeface="Calibri" panose="020F0502020204030204" pitchFamily="34" charset="0"/>
                <a:cs typeface="Arial" panose="020B0604020202020204" pitchFamily="34" charset="0"/>
              </a:rPr>
              <a:t>desire</a:t>
            </a:r>
            <a:endParaRPr lang="en-US" sz="7200" dirty="0"/>
          </a:p>
        </p:txBody>
      </p:sp>
      <p:sp>
        <p:nvSpPr>
          <p:cNvPr id="3" name="Slide Number Placeholder 2"/>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130682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40</a:t>
            </a:fld>
            <a:endParaRPr lang="en-US"/>
          </a:p>
        </p:txBody>
      </p:sp>
      <p:sp>
        <p:nvSpPr>
          <p:cNvPr id="3" name="Rectangle 2"/>
          <p:cNvSpPr/>
          <p:nvPr/>
        </p:nvSpPr>
        <p:spPr>
          <a:xfrm>
            <a:off x="0" y="-1"/>
            <a:ext cx="12192000" cy="6555641"/>
          </a:xfrm>
          <a:prstGeom prst="rect">
            <a:avLst/>
          </a:prstGeom>
        </p:spPr>
        <p:txBody>
          <a:bodyPr wrap="square">
            <a:spAutoFit/>
          </a:bodyPr>
          <a:lstStyle/>
          <a:p>
            <a:pPr algn="ctr"/>
            <a:r>
              <a:rPr lang="en-US" sz="6000" dirty="0"/>
              <a:t>b)	Yahshua Himself says because of that name you will be hated, but continue saying it with no fear and you will see salvation. </a:t>
            </a:r>
            <a:r>
              <a:rPr lang="en-US" sz="6000" b="1" dirty="0">
                <a:solidFill>
                  <a:srgbClr val="FF0000"/>
                </a:solidFill>
              </a:rPr>
              <a:t>Mat. 10:22  And ye shall be hated of all men for my name’s sake: but he that </a:t>
            </a:r>
            <a:r>
              <a:rPr lang="en-US" sz="6000" b="1" dirty="0" err="1">
                <a:solidFill>
                  <a:srgbClr val="FF0000"/>
                </a:solidFill>
              </a:rPr>
              <a:t>endureth</a:t>
            </a:r>
            <a:r>
              <a:rPr lang="en-US" sz="6000" b="1" dirty="0">
                <a:solidFill>
                  <a:srgbClr val="FF0000"/>
                </a:solidFill>
              </a:rPr>
              <a:t> to the end shall be saved</a:t>
            </a:r>
          </a:p>
        </p:txBody>
      </p:sp>
    </p:spTree>
    <p:extLst>
      <p:ext uri="{BB962C8B-B14F-4D97-AF65-F5344CB8AC3E}">
        <p14:creationId xmlns:p14="http://schemas.microsoft.com/office/powerpoint/2010/main" val="27450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41</a:t>
            </a:fld>
            <a:endParaRPr lang="en-US"/>
          </a:p>
        </p:txBody>
      </p:sp>
      <p:sp>
        <p:nvSpPr>
          <p:cNvPr id="3" name="Rectangle 2"/>
          <p:cNvSpPr/>
          <p:nvPr/>
        </p:nvSpPr>
        <p:spPr>
          <a:xfrm>
            <a:off x="0" y="1"/>
            <a:ext cx="12192000" cy="6247864"/>
          </a:xfrm>
          <a:prstGeom prst="rect">
            <a:avLst/>
          </a:prstGeom>
        </p:spPr>
        <p:txBody>
          <a:bodyPr wrap="square">
            <a:spAutoFit/>
          </a:bodyPr>
          <a:lstStyle/>
          <a:p>
            <a:pPr algn="ctr"/>
            <a:r>
              <a:rPr lang="fr-FR" sz="8000" b="1" dirty="0">
                <a:solidFill>
                  <a:srgbClr val="0070C0"/>
                </a:solidFill>
              </a:rPr>
              <a:t>Mat. 10:22 Vous serez haïs de tous, à cause de mon nom; mais celui qui persévérera jusqu’à la fin sera sauvé</a:t>
            </a:r>
            <a:endParaRPr lang="en-US" sz="8000" b="1" dirty="0">
              <a:solidFill>
                <a:srgbClr val="0070C0"/>
              </a:solidFill>
            </a:endParaRPr>
          </a:p>
        </p:txBody>
      </p:sp>
    </p:spTree>
    <p:extLst>
      <p:ext uri="{BB962C8B-B14F-4D97-AF65-F5344CB8AC3E}">
        <p14:creationId xmlns:p14="http://schemas.microsoft.com/office/powerpoint/2010/main" val="9477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42</a:t>
            </a:fld>
            <a:endParaRPr lang="en-US"/>
          </a:p>
        </p:txBody>
      </p:sp>
      <p:sp>
        <p:nvSpPr>
          <p:cNvPr id="3" name="Rectangle 2"/>
          <p:cNvSpPr/>
          <p:nvPr/>
        </p:nvSpPr>
        <p:spPr>
          <a:xfrm>
            <a:off x="0" y="-1"/>
            <a:ext cx="12192000" cy="6740307"/>
          </a:xfrm>
          <a:prstGeom prst="rect">
            <a:avLst/>
          </a:prstGeom>
        </p:spPr>
        <p:txBody>
          <a:bodyPr wrap="square">
            <a:spAutoFit/>
          </a:bodyPr>
          <a:lstStyle/>
          <a:p>
            <a:pPr algn="ctr"/>
            <a:r>
              <a:rPr lang="en-US" sz="4800" dirty="0"/>
              <a:t>2-	When you say Yahshua, among of hundreds of meanings, here is a few from the list. deeds of deliverance from Yahweh (1), deliverance from Yahweh (6), help from Yahweh (4), prosperity from Yahweh (1), salvation from Yahweh (61), save from Yahweh (1), saving from Yahweh (1), security from Yahweh (1), victories from Yahweh (1), victory from Yahweh (1)</a:t>
            </a:r>
          </a:p>
        </p:txBody>
      </p:sp>
    </p:spTree>
    <p:extLst>
      <p:ext uri="{BB962C8B-B14F-4D97-AF65-F5344CB8AC3E}">
        <p14:creationId xmlns:p14="http://schemas.microsoft.com/office/powerpoint/2010/main" val="306962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43</a:t>
            </a:fld>
            <a:endParaRPr lang="en-US"/>
          </a:p>
        </p:txBody>
      </p:sp>
      <p:sp>
        <p:nvSpPr>
          <p:cNvPr id="3" name="Rectangle 2"/>
          <p:cNvSpPr/>
          <p:nvPr/>
        </p:nvSpPr>
        <p:spPr>
          <a:xfrm>
            <a:off x="0" y="0"/>
            <a:ext cx="12192000" cy="6555641"/>
          </a:xfrm>
          <a:prstGeom prst="rect">
            <a:avLst/>
          </a:prstGeom>
        </p:spPr>
        <p:txBody>
          <a:bodyPr wrap="square">
            <a:spAutoFit/>
          </a:bodyPr>
          <a:lstStyle/>
          <a:p>
            <a:pPr algn="ctr"/>
            <a:r>
              <a:rPr lang="en-US" sz="6000" dirty="0"/>
              <a:t>B-	The moment you know the name, you call Him by His name, He promises to give you a long and joyous life on the surface of the earth and He will make you see the salvation that Yahshua had brought to us</a:t>
            </a:r>
          </a:p>
        </p:txBody>
      </p:sp>
    </p:spTree>
    <p:extLst>
      <p:ext uri="{BB962C8B-B14F-4D97-AF65-F5344CB8AC3E}">
        <p14:creationId xmlns:p14="http://schemas.microsoft.com/office/powerpoint/2010/main" val="1814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44</a:t>
            </a:fld>
            <a:endParaRPr lang="en-US"/>
          </a:p>
        </p:txBody>
      </p:sp>
      <p:sp>
        <p:nvSpPr>
          <p:cNvPr id="3" name="Rectangle 2"/>
          <p:cNvSpPr/>
          <p:nvPr/>
        </p:nvSpPr>
        <p:spPr>
          <a:xfrm>
            <a:off x="0" y="787151"/>
            <a:ext cx="12192000" cy="5632311"/>
          </a:xfrm>
          <a:prstGeom prst="rect">
            <a:avLst/>
          </a:prstGeom>
        </p:spPr>
        <p:txBody>
          <a:bodyPr wrap="square">
            <a:spAutoFit/>
          </a:bodyPr>
          <a:lstStyle/>
          <a:p>
            <a:pPr algn="ctr"/>
            <a:r>
              <a:rPr lang="en-US" sz="7200" dirty="0"/>
              <a:t>1-	Because in </a:t>
            </a:r>
            <a:r>
              <a:rPr lang="en-US" sz="7200" dirty="0">
                <a:solidFill>
                  <a:srgbClr val="FF0000"/>
                </a:solidFill>
              </a:rPr>
              <a:t>Psalms 3:8 David precisely says: salvation belongs to Yahweh</a:t>
            </a:r>
            <a:r>
              <a:rPr lang="en-US" sz="7200" dirty="0"/>
              <a:t>. </a:t>
            </a:r>
            <a:r>
              <a:rPr lang="he-IL" sz="7200" dirty="0"/>
              <a:t>הַיְשׁוּעָ֑ה   ( </a:t>
            </a:r>
            <a:r>
              <a:rPr lang="en-US" sz="7200" dirty="0"/>
              <a:t>(</a:t>
            </a:r>
            <a:r>
              <a:rPr lang="en-US" sz="7200" b="1" dirty="0" err="1">
                <a:solidFill>
                  <a:srgbClr val="0070C0"/>
                </a:solidFill>
              </a:rPr>
              <a:t>hay·šū</a:t>
            </a:r>
            <a:r>
              <a:rPr lang="en-US" sz="7200" b="1" dirty="0">
                <a:solidFill>
                  <a:srgbClr val="0070C0"/>
                </a:solidFill>
              </a:rPr>
              <a:t>·‘</a:t>
            </a:r>
            <a:r>
              <a:rPr lang="en-US" sz="7200" b="1" dirty="0" err="1">
                <a:solidFill>
                  <a:srgbClr val="0070C0"/>
                </a:solidFill>
              </a:rPr>
              <a:t>āh</a:t>
            </a:r>
            <a:r>
              <a:rPr lang="en-US" sz="7200" dirty="0"/>
              <a:t>); this word is Yahshua written backwards</a:t>
            </a:r>
          </a:p>
        </p:txBody>
      </p:sp>
    </p:spTree>
    <p:extLst>
      <p:ext uri="{BB962C8B-B14F-4D97-AF65-F5344CB8AC3E}">
        <p14:creationId xmlns:p14="http://schemas.microsoft.com/office/powerpoint/2010/main" val="6644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45</a:t>
            </a:fld>
            <a:endParaRPr lang="en-US"/>
          </a:p>
        </p:txBody>
      </p:sp>
      <p:sp>
        <p:nvSpPr>
          <p:cNvPr id="3" name="Rectangle 2"/>
          <p:cNvSpPr/>
          <p:nvPr/>
        </p:nvSpPr>
        <p:spPr>
          <a:xfrm>
            <a:off x="0" y="0"/>
            <a:ext cx="12192000" cy="7171194"/>
          </a:xfrm>
          <a:prstGeom prst="rect">
            <a:avLst/>
          </a:prstGeom>
        </p:spPr>
        <p:txBody>
          <a:bodyPr wrap="square">
            <a:spAutoFit/>
          </a:bodyPr>
          <a:lstStyle/>
          <a:p>
            <a:pPr algn="ctr"/>
            <a:r>
              <a:rPr lang="fr-FR" sz="11500" b="1" dirty="0">
                <a:solidFill>
                  <a:srgbClr val="0070C0"/>
                </a:solidFill>
              </a:rPr>
              <a:t>Psaumes 3:9 </a:t>
            </a:r>
          </a:p>
          <a:p>
            <a:pPr algn="ctr"/>
            <a:r>
              <a:rPr lang="fr-FR" sz="11500" b="1" dirty="0">
                <a:solidFill>
                  <a:srgbClr val="0070C0"/>
                </a:solidFill>
              </a:rPr>
              <a:t>Le salut est auprès de Yahweh</a:t>
            </a:r>
            <a:endParaRPr lang="en-US" sz="11500" b="1" dirty="0">
              <a:solidFill>
                <a:srgbClr val="0070C0"/>
              </a:solidFill>
            </a:endParaRPr>
          </a:p>
        </p:txBody>
      </p:sp>
    </p:spTree>
    <p:extLst>
      <p:ext uri="{BB962C8B-B14F-4D97-AF65-F5344CB8AC3E}">
        <p14:creationId xmlns:p14="http://schemas.microsoft.com/office/powerpoint/2010/main" val="54324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1375A4-56A4-47D6-9801-1991572033F7}" type="slidenum">
              <a:rPr lang="en-US" smtClean="0"/>
              <a:t>46</a:t>
            </a:fld>
            <a:endParaRPr lang="en-US"/>
          </a:p>
        </p:txBody>
      </p:sp>
      <p:sp>
        <p:nvSpPr>
          <p:cNvPr id="3" name="Rectangle 2"/>
          <p:cNvSpPr/>
          <p:nvPr/>
        </p:nvSpPr>
        <p:spPr>
          <a:xfrm>
            <a:off x="0" y="0"/>
            <a:ext cx="12192000" cy="6555641"/>
          </a:xfrm>
          <a:prstGeom prst="rect">
            <a:avLst/>
          </a:prstGeom>
        </p:spPr>
        <p:txBody>
          <a:bodyPr wrap="square">
            <a:spAutoFit/>
          </a:bodyPr>
          <a:lstStyle/>
          <a:p>
            <a:pPr algn="ctr"/>
            <a:r>
              <a:rPr lang="en-US" sz="6000" b="1" u="sng" dirty="0"/>
              <a:t>In Conclusion</a:t>
            </a:r>
            <a:r>
              <a:rPr lang="en-US" sz="6000" dirty="0"/>
              <a:t>: All you have to do, call Yahweh the father and His son Yahshua by their names and you will be rewarded with happiness in here and in the next life to come.</a:t>
            </a:r>
          </a:p>
          <a:p>
            <a:pPr algn="ctr"/>
            <a:endParaRPr lang="en-US" sz="6000" dirty="0"/>
          </a:p>
          <a:p>
            <a:pPr algn="ctr"/>
            <a:r>
              <a:rPr lang="en-US" sz="6000" dirty="0"/>
              <a:t>May Yahweh bless you all</a:t>
            </a:r>
          </a:p>
        </p:txBody>
      </p:sp>
    </p:spTree>
    <p:extLst>
      <p:ext uri="{BB962C8B-B14F-4D97-AF65-F5344CB8AC3E}">
        <p14:creationId xmlns:p14="http://schemas.microsoft.com/office/powerpoint/2010/main" val="4309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77" y="0"/>
            <a:ext cx="12103223" cy="6555641"/>
          </a:xfrm>
          <a:prstGeom prst="rect">
            <a:avLst/>
          </a:prstGeom>
        </p:spPr>
        <p:txBody>
          <a:bodyPr wrap="square">
            <a:spAutoFit/>
          </a:bodyPr>
          <a:lstStyle/>
          <a:p>
            <a:pPr algn="ctr"/>
            <a:r>
              <a:rPr lang="en-US" sz="6000" dirty="0"/>
              <a:t>A-	We cannot love Yah outside of His will.</a:t>
            </a:r>
          </a:p>
          <a:p>
            <a:pPr algn="ctr"/>
            <a:r>
              <a:rPr lang="en-US" sz="6000" dirty="0"/>
              <a:t>1-	To love Yah, you have to know His will and be obedient to it.</a:t>
            </a:r>
          </a:p>
          <a:p>
            <a:pPr algn="ctr"/>
            <a:r>
              <a:rPr lang="en-US" sz="6000" dirty="0"/>
              <a:t>2-	The will of Yahweh is to allow His people to enjoy life to the fullest. Psalm 1:1-3.</a:t>
            </a:r>
          </a:p>
        </p:txBody>
      </p:sp>
      <p:sp>
        <p:nvSpPr>
          <p:cNvPr id="4" name="Slide Number Placeholder 3"/>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33151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649" y="293297"/>
            <a:ext cx="12192000" cy="6186309"/>
          </a:xfrm>
          <a:prstGeom prst="rect">
            <a:avLst/>
          </a:prstGeom>
        </p:spPr>
        <p:txBody>
          <a:bodyPr wrap="square">
            <a:spAutoFit/>
          </a:bodyPr>
          <a:lstStyle/>
          <a:p>
            <a:pPr algn="ctr"/>
            <a:r>
              <a:rPr lang="en-US" sz="6600" dirty="0"/>
              <a:t>3-	That’s why Yahshua says Through John in </a:t>
            </a:r>
            <a:r>
              <a:rPr lang="en-US" sz="6600" b="1" dirty="0"/>
              <a:t>1 John 5:3</a:t>
            </a:r>
          </a:p>
          <a:p>
            <a:pPr algn="ctr"/>
            <a:r>
              <a:rPr lang="en-US" sz="6600" dirty="0"/>
              <a:t>3 In fact, this is love for Yah: to keep his commands. And his commands are not burdensome, adjective= oppressively heavy</a:t>
            </a:r>
          </a:p>
        </p:txBody>
      </p:sp>
      <p:sp>
        <p:nvSpPr>
          <p:cNvPr id="3" name="Slide Number Placeholder 2"/>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223913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740307"/>
          </a:xfrm>
          <a:prstGeom prst="rect">
            <a:avLst/>
          </a:prstGeom>
        </p:spPr>
        <p:txBody>
          <a:bodyPr wrap="square">
            <a:spAutoFit/>
          </a:bodyPr>
          <a:lstStyle/>
          <a:p>
            <a:pPr algn="ctr"/>
            <a:r>
              <a:rPr lang="en-US" sz="5400" dirty="0"/>
              <a:t>a)	If you know how rewarding it is to keep the commands of Yahweh, so by all means you will do your best to be there.</a:t>
            </a:r>
          </a:p>
          <a:p>
            <a:pPr algn="ctr"/>
            <a:r>
              <a:rPr lang="en-US" sz="5400" dirty="0"/>
              <a:t>b)	It’s like being promised ten million dollars to walk 100 miles.</a:t>
            </a:r>
          </a:p>
          <a:p>
            <a:pPr algn="ctr"/>
            <a:r>
              <a:rPr lang="en-US" sz="5400" dirty="0"/>
              <a:t>c)	It’s like a women giving birth to a baby. Doing so is very uncomfortable, but the end is rewarding</a:t>
            </a:r>
          </a:p>
        </p:txBody>
      </p:sp>
      <p:sp>
        <p:nvSpPr>
          <p:cNvPr id="4" name="Slide Number Placeholder 3"/>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10109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7200" dirty="0"/>
              <a:t>d)	So the end is the motivation, but not how to get there.</a:t>
            </a:r>
          </a:p>
          <a:p>
            <a:pPr algn="ctr"/>
            <a:r>
              <a:rPr lang="en-US" sz="7200" dirty="0"/>
              <a:t>e)	To get there, it takes a strong motivation because the road to get there is muddy and rocky</a:t>
            </a:r>
          </a:p>
        </p:txBody>
      </p:sp>
      <p:sp>
        <p:nvSpPr>
          <p:cNvPr id="3" name="Slide Number Placeholder 2"/>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5523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10" y="649662"/>
            <a:ext cx="12192000" cy="5401479"/>
          </a:xfrm>
          <a:prstGeom prst="rect">
            <a:avLst/>
          </a:prstGeom>
        </p:spPr>
        <p:txBody>
          <a:bodyPr wrap="square">
            <a:spAutoFit/>
          </a:bodyPr>
          <a:lstStyle/>
          <a:p>
            <a:pPr algn="ctr"/>
            <a:r>
              <a:rPr lang="en-US" sz="11500" dirty="0"/>
              <a:t>B-	Because of That Love” I will rescue him, protect him</a:t>
            </a:r>
          </a:p>
        </p:txBody>
      </p:sp>
      <p:sp>
        <p:nvSpPr>
          <p:cNvPr id="3" name="Slide Number Placeholder 2"/>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343484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655</Words>
  <Application>Microsoft Office PowerPoint</Application>
  <PresentationFormat>Widescreen</PresentationFormat>
  <Paragraphs>140</Paragraphs>
  <Slides>46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Cambria</vt:lpstr>
      <vt:lpstr>Courier New</vt:lpstr>
      <vt:lpstr>Gisha</vt:lpstr>
      <vt:lpstr>Helvetica</vt:lpstr>
      <vt:lpstr>Helvetica Neue</vt:lpstr>
      <vt:lpstr>Times New Roman</vt:lpstr>
      <vt:lpstr>Verdana</vt:lpstr>
      <vt:lpstr>Red Line Business 16x9</vt:lpstr>
      <vt:lpstr>Why should we call Yahweh and His son by their names?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2017-02-19T09:38:18Z</dcterms:created>
  <dcterms:modified xsi:type="dcterms:W3CDTF">2017-03-05T09:31:12Z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