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60"/>
  </p:notesMasterIdLst>
  <p:handoutMasterIdLst>
    <p:handoutMasterId r:id="rId61"/>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4" r:id="rId49"/>
    <p:sldId id="305" r:id="rId50"/>
    <p:sldId id="306" r:id="rId51"/>
    <p:sldId id="307" r:id="rId52"/>
    <p:sldId id="308" r:id="rId53"/>
    <p:sldId id="309" r:id="rId54"/>
    <p:sldId id="310" r:id="rId55"/>
    <p:sldId id="311" r:id="rId56"/>
    <p:sldId id="312" r:id="rId57"/>
    <p:sldId id="313" r:id="rId58"/>
    <p:sldId id="314"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43"/>
    <a:srgbClr val="DEA900"/>
    <a:srgbClr val="761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341" y="82"/>
      </p:cViewPr>
      <p:guideLst/>
    </p:cSldViewPr>
  </p:slideViewPr>
  <p:notesTextViewPr>
    <p:cViewPr>
      <p:scale>
        <a:sx n="1" d="1"/>
        <a:sy n="1" d="1"/>
      </p:scale>
      <p:origin x="0" y="0"/>
    </p:cViewPr>
  </p:notesTextViewPr>
  <p:notesViewPr>
    <p:cSldViewPr snapToGrid="0">
      <p:cViewPr varScale="1">
        <p:scale>
          <a:sx n="83" d="100"/>
          <a:sy n="83" d="100"/>
        </p:scale>
        <p:origin x="24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60B6B-963E-45AD-B18D-9DA3469D83C9}" type="datetimeFigureOut">
              <a:rPr lang="en-US" smtClean="0"/>
              <a:t>4/15/2018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B61BEE-A6B4-49DE-8859-2A55F155C514}" type="slidenum">
              <a:rPr lang="en-US" smtClean="0"/>
              <a:t>‹#›</a:t>
            </a:fld>
            <a:endParaRPr lang="en-US"/>
          </a:p>
        </p:txBody>
      </p:sp>
    </p:spTree>
    <p:extLst>
      <p:ext uri="{BB962C8B-B14F-4D97-AF65-F5344CB8AC3E}">
        <p14:creationId xmlns:p14="http://schemas.microsoft.com/office/powerpoint/2010/main" val="3784930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D2A0D-6B45-4215-8A49-D14849101A69}"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E6A182-AF03-4CC8-94DC-C0726DF52A64}" type="slidenum">
              <a:rPr lang="en-US" smtClean="0"/>
              <a:t>‹#›</a:t>
            </a:fld>
            <a:endParaRPr lang="en-US"/>
          </a:p>
        </p:txBody>
      </p:sp>
    </p:spTree>
    <p:extLst>
      <p:ext uri="{BB962C8B-B14F-4D97-AF65-F5344CB8AC3E}">
        <p14:creationId xmlns:p14="http://schemas.microsoft.com/office/powerpoint/2010/main" val="330364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t>1</a:t>
            </a:fld>
            <a:endParaRPr lang="en-US"/>
          </a:p>
        </p:txBody>
      </p:sp>
    </p:spTree>
    <p:extLst>
      <p:ext uri="{BB962C8B-B14F-4D97-AF65-F5344CB8AC3E}">
        <p14:creationId xmlns:p14="http://schemas.microsoft.com/office/powerpoint/2010/main" val="133775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0B1468AC-9BAD-48BF-BFCC-DF3580C2F62D}" type="datetime1">
              <a:rPr lang="en-US" smtClean="0"/>
              <a:t>4/15/2018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
        <p:nvSpPr>
          <p:cNvPr id="9"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accent2"/>
                </a:soli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238602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240FF0-1132-45BF-90BC-524F28B5D9FB}" type="datetime1">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endParaRPr kumimoji="0" lang="en-US" dirty="0"/>
          </a:p>
        </p:txBody>
      </p:sp>
    </p:spTree>
    <p:extLst>
      <p:ext uri="{BB962C8B-B14F-4D97-AF65-F5344CB8AC3E}">
        <p14:creationId xmlns:p14="http://schemas.microsoft.com/office/powerpoint/2010/main" val="220336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1CFEAC-CEE8-42E7-8815-CF35B2E4CD59}" type="datetime1">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Tree>
    <p:extLst>
      <p:ext uri="{BB962C8B-B14F-4D97-AF65-F5344CB8AC3E}">
        <p14:creationId xmlns:p14="http://schemas.microsoft.com/office/powerpoint/2010/main" val="64351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0191DC6-E94D-4416-B637-33B9C4DD9480}" type="datetime1">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2015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406647-C96A-4CEF-A131-28DAECE3FEFD}" type="datetime1">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01CF334-2D5C-4859-84A6-CA7E6E43FAEB}" type="slidenum">
              <a:rPr lang="en-US" smtClean="0"/>
              <a:t>‹#›</a:t>
            </a:fld>
            <a:endParaRPr lang="en-US"/>
          </a:p>
        </p:txBody>
      </p:sp>
      <p:sp>
        <p:nvSpPr>
          <p:cNvPr id="8"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422633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CB5E16-AF7F-428E-AC5C-3BC7099E3722}" type="datetime1">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31838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70DFB19-8124-40A6-8A01-D5C930056A5B}" type="datetime1">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Tree>
    <p:extLst>
      <p:ext uri="{BB962C8B-B14F-4D97-AF65-F5344CB8AC3E}">
        <p14:creationId xmlns:p14="http://schemas.microsoft.com/office/powerpoint/2010/main" val="274184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8F2C52-D427-461C-AF4D-7935F0D9BCC2}" type="datetime1">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7932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9EBF-1902-416D-9B60-3E0249128492}" type="datetime1">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7776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9B3841-98F4-49C8-966B-9A22E9A8C9E1}" type="datetime1">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1">
                <a:ln w="6350">
                  <a:noFill/>
                </a:ln>
                <a:solidFill>
                  <a:schemeClr val="accent2"/>
                </a:solidFill>
                <a:effectLst>
                  <a:outerShdw blurRad="38100" dist="38100" dir="2700000" algn="tl">
                    <a:srgbClr val="000000">
                      <a:alpha val="43137"/>
                    </a:srgbClr>
                  </a:outerShdw>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77750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70341E-BF85-421A-BE76-20613C0D279C}" type="datetime1">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2438400" y="1831975"/>
            <a:ext cx="7315200" cy="3962400"/>
          </a:xfrm>
          <a:solidFill>
            <a:schemeClr val="bg2">
              <a:lumMod val="20000"/>
              <a:lumOff val="80000"/>
            </a:schemeClr>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endParaRPr kumimoji="0" lang="en-US" dirty="0"/>
          </a:p>
        </p:txBody>
      </p:sp>
    </p:spTree>
    <p:extLst>
      <p:ext uri="{BB962C8B-B14F-4D97-AF65-F5344CB8AC3E}">
        <p14:creationId xmlns:p14="http://schemas.microsoft.com/office/powerpoint/2010/main" val="314466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EC8F124-985A-42AC-AC8D-21C0907333BA}" type="datetime1">
              <a:rPr lang="en-US" smtClean="0"/>
              <a:t>4/15/2018</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1CF334-2D5C-4859-84A6-CA7E6E43FAEB}" type="slidenum">
              <a:rPr lang="en-US" smtClean="0"/>
              <a:t>‹#›</a:t>
            </a:fld>
            <a:endParaRPr lang="en-US"/>
          </a:p>
        </p:txBody>
      </p:sp>
      <p:grpSp>
        <p:nvGrpSpPr>
          <p:cNvPr id="24" name="Group 18"/>
          <p:cNvGrpSpPr>
            <a:grpSpLocks/>
          </p:cNvGrpSpPr>
          <p:nvPr/>
        </p:nvGrpSpPr>
        <p:grpSpPr bwMode="auto">
          <a:xfrm>
            <a:off x="4263969" y="1960564"/>
            <a:ext cx="3762431" cy="4821237"/>
            <a:chOff x="1365" y="355"/>
            <a:chExt cx="3024" cy="3875"/>
          </a:xfrm>
          <a:solidFill>
            <a:schemeClr val="bg2">
              <a:lumMod val="50000"/>
              <a:alpha val="20000"/>
            </a:schemeClr>
          </a:solidFill>
        </p:grpSpPr>
        <p:sp>
          <p:nvSpPr>
            <p:cNvPr id="25" name="Freeform 2"/>
            <p:cNvSpPr>
              <a:spLocks/>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3"/>
            <p:cNvSpPr>
              <a:spLocks/>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
            <p:cNvSpPr>
              <a:spLocks/>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5"/>
            <p:cNvSpPr>
              <a:spLocks/>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6"/>
            <p:cNvSpPr>
              <a:spLocks/>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
            <p:cNvSpPr>
              <a:spLocks/>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8"/>
            <p:cNvSpPr>
              <a:spLocks/>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p:cNvSpPr>
              <a:spLocks/>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0"/>
            <p:cNvSpPr>
              <a:spLocks/>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1"/>
            <p:cNvSpPr>
              <a:spLocks/>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2"/>
            <p:cNvSpPr>
              <a:spLocks/>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3"/>
            <p:cNvSpPr>
              <a:spLocks/>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
            <p:cNvSpPr>
              <a:spLocks/>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5"/>
            <p:cNvSpPr>
              <a:spLocks/>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Oval 16"/>
            <p:cNvSpPr>
              <a:spLocks noChangeArrowheads="1"/>
            </p:cNvSpPr>
            <p:nvPr/>
          </p:nvSpPr>
          <p:spPr bwMode="auto">
            <a:xfrm>
              <a:off x="2785" y="355"/>
              <a:ext cx="187" cy="198"/>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7"/>
            <p:cNvSpPr>
              <a:spLocks/>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grp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Tree>
    <p:extLst>
      <p:ext uri="{BB962C8B-B14F-4D97-AF65-F5344CB8AC3E}">
        <p14:creationId xmlns:p14="http://schemas.microsoft.com/office/powerpoint/2010/main" val="11656212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bg2"/>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128"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296"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orient="horz" pos="16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2707" y="288339"/>
            <a:ext cx="10972800" cy="2341650"/>
          </a:xfrm>
        </p:spPr>
        <p:txBody>
          <a:bodyPr>
            <a:normAutofit/>
          </a:bodyPr>
          <a:lstStyle/>
          <a:p>
            <a:pPr algn="ctr"/>
            <a:r>
              <a:rPr lang="en-US" sz="6600" dirty="0">
                <a:solidFill>
                  <a:srgbClr val="FFFF00"/>
                </a:solidFill>
                <a:effectLst/>
                <a:latin typeface="Palatino Linotype" panose="02040502050505030304" pitchFamily="18" charset="0"/>
                <a:ea typeface="Calibri" panose="020F0502020204030204" pitchFamily="34" charset="0"/>
                <a:cs typeface="Arial" panose="020B0604020202020204" pitchFamily="34" charset="0"/>
              </a:rPr>
              <a:t>Symbolic language in the book</a:t>
            </a:r>
            <a:endParaRPr lang="en-US" sz="6600" dirty="0">
              <a:solidFill>
                <a:srgbClr val="FFFF00"/>
              </a:solidFill>
            </a:endParaRPr>
          </a:p>
        </p:txBody>
      </p:sp>
      <p:sp>
        <p:nvSpPr>
          <p:cNvPr id="6" name="Slide Number Placeholder 5">
            <a:extLst>
              <a:ext uri="{FF2B5EF4-FFF2-40B4-BE49-F238E27FC236}">
                <a16:creationId xmlns:a16="http://schemas.microsoft.com/office/drawing/2014/main" id="{7286CD60-0DD1-49F8-B4BA-ABB750101514}"/>
              </a:ext>
            </a:extLst>
          </p:cNvPr>
          <p:cNvSpPr>
            <a:spLocks noGrp="1"/>
          </p:cNvSpPr>
          <p:nvPr>
            <p:ph type="sldNum" sz="quarter" idx="12"/>
          </p:nvPr>
        </p:nvSpPr>
        <p:spPr/>
        <p:txBody>
          <a:bodyPr/>
          <a:lstStyle/>
          <a:p>
            <a:fld id="{401CF334-2D5C-4859-84A6-CA7E6E43FAEB}" type="slidenum">
              <a:rPr lang="en-US" smtClean="0"/>
              <a:t>1</a:t>
            </a:fld>
            <a:endParaRPr lang="en-US"/>
          </a:p>
        </p:txBody>
      </p:sp>
    </p:spTree>
    <p:extLst>
      <p:ext uri="{BB962C8B-B14F-4D97-AF65-F5344CB8AC3E}">
        <p14:creationId xmlns:p14="http://schemas.microsoft.com/office/powerpoint/2010/main" val="129764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B5175-2270-4921-9BEB-2C3B05F95F22}"/>
              </a:ext>
            </a:extLst>
          </p:cNvPr>
          <p:cNvSpPr/>
          <p:nvPr/>
        </p:nvSpPr>
        <p:spPr>
          <a:xfrm>
            <a:off x="0" y="0"/>
            <a:ext cx="12192000" cy="6494085"/>
          </a:xfrm>
          <a:prstGeom prst="rect">
            <a:avLst/>
          </a:prstGeom>
        </p:spPr>
        <p:txBody>
          <a:bodyPr wrap="square">
            <a:spAutoFit/>
          </a:bodyPr>
          <a:lstStyle/>
          <a:p>
            <a:pPr algn="ctr"/>
            <a:r>
              <a:rPr lang="en-US" sz="5200" dirty="0">
                <a:solidFill>
                  <a:srgbClr val="FFFF00"/>
                </a:solidFill>
                <a:latin typeface="Palatino Linotype" panose="02040502050505030304" pitchFamily="18" charset="0"/>
                <a:ea typeface="Calibri" panose="020F0502020204030204" pitchFamily="34" charset="0"/>
                <a:cs typeface="Arial" panose="020B0604020202020204" pitchFamily="34" charset="0"/>
              </a:rPr>
              <a:t>The ancient masters called the Christ, Kundalini, they taught that it is the electro-magnetic feeling that lies down in the sacrum, when it is activated, it gives you a serpent feeling. It goes down to your root chakra first and moves up to every other chakra in a serpent motion until reaching the crown chakra</a:t>
            </a:r>
            <a:endParaRPr lang="en-US" sz="5200" dirty="0">
              <a:solidFill>
                <a:srgbClr val="FFFF00"/>
              </a:solidFill>
            </a:endParaRPr>
          </a:p>
        </p:txBody>
      </p:sp>
      <p:sp>
        <p:nvSpPr>
          <p:cNvPr id="3" name="Slide Number Placeholder 2">
            <a:extLst>
              <a:ext uri="{FF2B5EF4-FFF2-40B4-BE49-F238E27FC236}">
                <a16:creationId xmlns:a16="http://schemas.microsoft.com/office/drawing/2014/main" id="{D3F59D17-C443-445B-896C-98F33EE9E6AA}"/>
              </a:ext>
            </a:extLst>
          </p:cNvPr>
          <p:cNvSpPr>
            <a:spLocks noGrp="1"/>
          </p:cNvSpPr>
          <p:nvPr>
            <p:ph type="sldNum" sz="quarter" idx="12"/>
          </p:nvPr>
        </p:nvSpPr>
        <p:spPr/>
        <p:txBody>
          <a:bodyPr/>
          <a:lstStyle/>
          <a:p>
            <a:fld id="{401CF334-2D5C-4859-84A6-CA7E6E43FAEB}" type="slidenum">
              <a:rPr lang="en-US" smtClean="0"/>
              <a:t>10</a:t>
            </a:fld>
            <a:endParaRPr lang="en-US"/>
          </a:p>
        </p:txBody>
      </p:sp>
    </p:spTree>
    <p:extLst>
      <p:ext uri="{BB962C8B-B14F-4D97-AF65-F5344CB8AC3E}">
        <p14:creationId xmlns:p14="http://schemas.microsoft.com/office/powerpoint/2010/main" val="343958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Sunday 04 08 2018\Kundalini 1.png">
            <a:extLst>
              <a:ext uri="{FF2B5EF4-FFF2-40B4-BE49-F238E27FC236}">
                <a16:creationId xmlns:a16="http://schemas.microsoft.com/office/drawing/2014/main" id="{E68E0B65-3F98-42E1-BA23-01D634C624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28206" y="0"/>
            <a:ext cx="8543108" cy="6858000"/>
          </a:xfrm>
          <a:prstGeom prst="rect">
            <a:avLst/>
          </a:prstGeom>
          <a:noFill/>
          <a:ln>
            <a:noFill/>
          </a:ln>
        </p:spPr>
      </p:pic>
      <p:sp>
        <p:nvSpPr>
          <p:cNvPr id="3" name="Slide Number Placeholder 2">
            <a:extLst>
              <a:ext uri="{FF2B5EF4-FFF2-40B4-BE49-F238E27FC236}">
                <a16:creationId xmlns:a16="http://schemas.microsoft.com/office/drawing/2014/main" id="{F6573DC2-9B23-42C8-8670-DB970C78D960}"/>
              </a:ext>
            </a:extLst>
          </p:cNvPr>
          <p:cNvSpPr>
            <a:spLocks noGrp="1"/>
          </p:cNvSpPr>
          <p:nvPr>
            <p:ph type="sldNum" sz="quarter" idx="12"/>
          </p:nvPr>
        </p:nvSpPr>
        <p:spPr/>
        <p:txBody>
          <a:bodyPr/>
          <a:lstStyle/>
          <a:p>
            <a:fld id="{401CF334-2D5C-4859-84A6-CA7E6E43FAEB}" type="slidenum">
              <a:rPr lang="en-US" smtClean="0"/>
              <a:t>11</a:t>
            </a:fld>
            <a:endParaRPr lang="en-US"/>
          </a:p>
        </p:txBody>
      </p:sp>
    </p:spTree>
    <p:extLst>
      <p:ext uri="{BB962C8B-B14F-4D97-AF65-F5344CB8AC3E}">
        <p14:creationId xmlns:p14="http://schemas.microsoft.com/office/powerpoint/2010/main" val="201609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arganesh3.files.wordpress.com/2013/10/kundalini.jpg">
            <a:extLst>
              <a:ext uri="{FF2B5EF4-FFF2-40B4-BE49-F238E27FC236}">
                <a16:creationId xmlns:a16="http://schemas.microsoft.com/office/drawing/2014/main" id="{330CA559-FA39-4966-85F6-F94FC3397CE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1977" y="0"/>
            <a:ext cx="7619999" cy="6858000"/>
          </a:xfrm>
          <a:prstGeom prst="rect">
            <a:avLst/>
          </a:prstGeom>
          <a:noFill/>
          <a:ln>
            <a:noFill/>
          </a:ln>
        </p:spPr>
      </p:pic>
      <p:sp>
        <p:nvSpPr>
          <p:cNvPr id="3" name="Slide Number Placeholder 2">
            <a:extLst>
              <a:ext uri="{FF2B5EF4-FFF2-40B4-BE49-F238E27FC236}">
                <a16:creationId xmlns:a16="http://schemas.microsoft.com/office/drawing/2014/main" id="{A29C9CED-26BE-4829-A061-366B9330DCB6}"/>
              </a:ext>
            </a:extLst>
          </p:cNvPr>
          <p:cNvSpPr>
            <a:spLocks noGrp="1"/>
          </p:cNvSpPr>
          <p:nvPr>
            <p:ph type="sldNum" sz="quarter" idx="12"/>
          </p:nvPr>
        </p:nvSpPr>
        <p:spPr/>
        <p:txBody>
          <a:bodyPr/>
          <a:lstStyle/>
          <a:p>
            <a:fld id="{401CF334-2D5C-4859-84A6-CA7E6E43FAEB}" type="slidenum">
              <a:rPr lang="en-US" smtClean="0"/>
              <a:t>12</a:t>
            </a:fld>
            <a:endParaRPr lang="en-US"/>
          </a:p>
        </p:txBody>
      </p:sp>
    </p:spTree>
    <p:extLst>
      <p:ext uri="{BB962C8B-B14F-4D97-AF65-F5344CB8AC3E}">
        <p14:creationId xmlns:p14="http://schemas.microsoft.com/office/powerpoint/2010/main" val="412831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4BDA12-637C-4002-AF6C-D0632382C226}"/>
              </a:ext>
            </a:extLst>
          </p:cNvPr>
          <p:cNvSpPr/>
          <p:nvPr/>
        </p:nvSpPr>
        <p:spPr>
          <a:xfrm>
            <a:off x="0" y="-1"/>
            <a:ext cx="12192000" cy="6740307"/>
          </a:xfrm>
          <a:prstGeom prst="rect">
            <a:avLst/>
          </a:prstGeom>
        </p:spPr>
        <p:txBody>
          <a:bodyPr wrap="square">
            <a:spAutoFit/>
          </a:bodyPr>
          <a:lstStyle/>
          <a:p>
            <a:pPr algn="ctr"/>
            <a:r>
              <a:rPr lang="en-US" sz="4800" dirty="0">
                <a:solidFill>
                  <a:srgbClr val="FFFF00"/>
                </a:solidFill>
                <a:latin typeface="Palatino Linotype" panose="02040502050505030304" pitchFamily="18" charset="0"/>
                <a:ea typeface="Calibri" panose="020F0502020204030204" pitchFamily="34" charset="0"/>
                <a:cs typeface="Arial" panose="020B0604020202020204" pitchFamily="34" charset="0"/>
              </a:rPr>
              <a:t>Let’s read how Kundalini energy is described in </a:t>
            </a:r>
            <a:r>
              <a:rPr lang="en-US" sz="4800" b="1" dirty="0">
                <a:solidFill>
                  <a:srgbClr val="C00000"/>
                </a:solidFill>
                <a:latin typeface="Palatino Linotype" panose="02040502050505030304" pitchFamily="18" charset="0"/>
                <a:ea typeface="Calibri" panose="020F0502020204030204" pitchFamily="34" charset="0"/>
                <a:cs typeface="Arial" panose="020B0604020202020204" pitchFamily="34" charset="0"/>
              </a:rPr>
              <a:t>Revelation 5:1 Then I saw in the right hand of the one who sits on the throne a book written on the inside and on the outside (</a:t>
            </a:r>
            <a:r>
              <a:rPr lang="fr-FR" sz="4800" b="1" dirty="0">
                <a:latin typeface="Palatino Linotype" panose="02040502050505030304" pitchFamily="18" charset="0"/>
                <a:ea typeface="Calibri" panose="020F0502020204030204" pitchFamily="34" charset="0"/>
                <a:cs typeface="Arial" panose="020B0604020202020204" pitchFamily="34" charset="0"/>
              </a:rPr>
              <a:t>ὄπ</a:t>
            </a:r>
            <a:r>
              <a:rPr lang="fr-FR" sz="4800" b="1" dirty="0" err="1">
                <a:latin typeface="Palatino Linotype" panose="02040502050505030304" pitchFamily="18" charset="0"/>
                <a:ea typeface="Calibri" panose="020F0502020204030204" pitchFamily="34" charset="0"/>
                <a:cs typeface="Arial" panose="020B0604020202020204" pitchFamily="34" charset="0"/>
              </a:rPr>
              <a:t>ισθεν</a:t>
            </a:r>
            <a:r>
              <a:rPr lang="en-US" sz="4800" b="1" dirty="0">
                <a:solidFill>
                  <a:srgbClr val="C00000"/>
                </a:solidFill>
                <a:latin typeface="Palatino Linotype" panose="02040502050505030304" pitchFamily="18" charset="0"/>
                <a:ea typeface="Calibri" panose="020F0502020204030204" pitchFamily="34" charset="0"/>
                <a:cs typeface="Arial" panose="020B0604020202020204" pitchFamily="34" charset="0"/>
              </a:rPr>
              <a:t>= </a:t>
            </a:r>
            <a:r>
              <a:rPr lang="en-US" sz="4800" b="1" dirty="0">
                <a:latin typeface="Palatino Linotype" panose="02040502050505030304" pitchFamily="18" charset="0"/>
                <a:ea typeface="Calibri" panose="020F0502020204030204" pitchFamily="34" charset="0"/>
                <a:cs typeface="Arial" panose="020B0604020202020204" pitchFamily="34" charset="0"/>
              </a:rPr>
              <a:t>on the back side</a:t>
            </a:r>
            <a:r>
              <a:rPr lang="en-US" sz="4800" b="1" dirty="0">
                <a:solidFill>
                  <a:srgbClr val="C00000"/>
                </a:solidFill>
                <a:latin typeface="Palatino Linotype" panose="02040502050505030304" pitchFamily="18" charset="0"/>
                <a:ea typeface="Calibri" panose="020F0502020204030204" pitchFamily="34" charset="0"/>
                <a:cs typeface="Arial" panose="020B0604020202020204" pitchFamily="34" charset="0"/>
              </a:rPr>
              <a:t>), sealed with seven seals</a:t>
            </a:r>
            <a:r>
              <a:rPr lang="en-US" sz="4800" b="1" dirty="0">
                <a:solidFill>
                  <a:srgbClr val="FFFF00"/>
                </a:solidFill>
                <a:latin typeface="Palatino Linotype" panose="02040502050505030304" pitchFamily="18" charset="0"/>
                <a:ea typeface="Calibri" panose="020F0502020204030204" pitchFamily="34" charset="0"/>
                <a:cs typeface="Arial" panose="020B0604020202020204" pitchFamily="34" charset="0"/>
              </a:rPr>
              <a:t>-----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Puis</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je</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vis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dans</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la main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droite</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de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celui</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qui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était</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assis</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sur le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trône</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un livre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écrit</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en</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dedans et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en</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dehors</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scellé</a:t>
            </a:r>
            <a:r>
              <a:rPr lang="en-US" sz="4800" b="1" dirty="0">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 de sept </a:t>
            </a:r>
            <a:r>
              <a:rPr lang="en-US" sz="4800" b="1" dirty="0" err="1">
                <a:solidFill>
                  <a:schemeClr val="tx2">
                    <a:lumMod val="25000"/>
                  </a:schemeClr>
                </a:solidFill>
                <a:latin typeface="Palatino Linotype" panose="02040502050505030304" pitchFamily="18" charset="0"/>
                <a:ea typeface="Calibri" panose="020F0502020204030204" pitchFamily="34" charset="0"/>
                <a:cs typeface="Arial" panose="020B0604020202020204" pitchFamily="34" charset="0"/>
              </a:rPr>
              <a:t>sceaux</a:t>
            </a:r>
            <a:endParaRPr lang="en-US" sz="4800" dirty="0">
              <a:solidFill>
                <a:schemeClr val="tx2">
                  <a:lumMod val="25000"/>
                </a:schemeClr>
              </a:solidFill>
            </a:endParaRPr>
          </a:p>
        </p:txBody>
      </p:sp>
      <p:sp>
        <p:nvSpPr>
          <p:cNvPr id="3" name="Slide Number Placeholder 2">
            <a:extLst>
              <a:ext uri="{FF2B5EF4-FFF2-40B4-BE49-F238E27FC236}">
                <a16:creationId xmlns:a16="http://schemas.microsoft.com/office/drawing/2014/main" id="{EEAF0237-AA03-4DC8-8E80-8F40FC189E97}"/>
              </a:ext>
            </a:extLst>
          </p:cNvPr>
          <p:cNvSpPr>
            <a:spLocks noGrp="1"/>
          </p:cNvSpPr>
          <p:nvPr>
            <p:ph type="sldNum" sz="quarter" idx="12"/>
          </p:nvPr>
        </p:nvSpPr>
        <p:spPr/>
        <p:txBody>
          <a:bodyPr/>
          <a:lstStyle/>
          <a:p>
            <a:fld id="{401CF334-2D5C-4859-84A6-CA7E6E43FAEB}" type="slidenum">
              <a:rPr lang="en-US" smtClean="0"/>
              <a:t>13</a:t>
            </a:fld>
            <a:endParaRPr lang="en-US"/>
          </a:p>
        </p:txBody>
      </p:sp>
    </p:spTree>
    <p:extLst>
      <p:ext uri="{BB962C8B-B14F-4D97-AF65-F5344CB8AC3E}">
        <p14:creationId xmlns:p14="http://schemas.microsoft.com/office/powerpoint/2010/main" val="175292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2B3AB-2B25-4E58-AA0B-6CCE30D620C1}"/>
              </a:ext>
            </a:extLst>
          </p:cNvPr>
          <p:cNvSpPr/>
          <p:nvPr/>
        </p:nvSpPr>
        <p:spPr>
          <a:xfrm>
            <a:off x="0" y="0"/>
            <a:ext cx="12192000" cy="6139373"/>
          </a:xfrm>
          <a:prstGeom prst="rect">
            <a:avLst/>
          </a:prstGeom>
        </p:spPr>
        <p:txBody>
          <a:bodyPr wrap="square">
            <a:spAutoFit/>
          </a:bodyPr>
          <a:lstStyle/>
          <a:p>
            <a:pPr marL="342900" marR="0" lvl="0" indent="-342900">
              <a:lnSpc>
                <a:spcPct val="107000"/>
              </a:lnSpc>
              <a:spcBef>
                <a:spcPts val="0"/>
              </a:spcBef>
              <a:spcAft>
                <a:spcPts val="0"/>
              </a:spcAft>
              <a:buClr>
                <a:srgbClr val="000000"/>
              </a:buClr>
              <a:buFont typeface="+mj-lt"/>
              <a:buAutoNum type="arabicPeriod"/>
            </a:pPr>
            <a:r>
              <a:rPr lang="en-US" sz="4100" b="1" dirty="0">
                <a:solidFill>
                  <a:srgbClr val="92D050"/>
                </a:solidFill>
                <a:latin typeface="Palatino Linotype" panose="02040502050505030304" pitchFamily="18" charset="0"/>
                <a:ea typeface="Calibri" panose="020F0502020204030204" pitchFamily="34" charset="0"/>
                <a:cs typeface="Arial" panose="020B0604020202020204" pitchFamily="34" charset="0"/>
              </a:rPr>
              <a:t>right hand------</a:t>
            </a:r>
            <a:r>
              <a:rPr lang="en-US" sz="4100" b="1" dirty="0">
                <a:latin typeface="Palatino Linotype" panose="02040502050505030304" pitchFamily="18" charset="0"/>
                <a:ea typeface="Calibri" panose="020F0502020204030204" pitchFamily="34" charset="0"/>
                <a:cs typeface="Arial" panose="020B0604020202020204" pitchFamily="34" charset="0"/>
              </a:rPr>
              <a:t>right hemisphere of the brain</a:t>
            </a:r>
            <a:r>
              <a:rPr lang="en-US" sz="4100" b="1" dirty="0">
                <a:solidFill>
                  <a:srgbClr val="92D050"/>
                </a:solidFill>
                <a:latin typeface="Palatino Linotype" panose="02040502050505030304" pitchFamily="18" charset="0"/>
                <a:ea typeface="Calibri" panose="020F0502020204030204" pitchFamily="34" charset="0"/>
                <a:cs typeface="Arial" panose="020B0604020202020204" pitchFamily="34" charset="0"/>
              </a:rPr>
              <a:t>.</a:t>
            </a:r>
            <a:endParaRPr lang="en-US" sz="4100" dirty="0">
              <a:solidFill>
                <a:srgbClr val="92D05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000000"/>
              </a:buClr>
              <a:buFont typeface="+mj-lt"/>
              <a:buAutoNum type="arabicPeriod"/>
            </a:pPr>
            <a:r>
              <a:rPr lang="en-US" sz="4100" b="1" dirty="0">
                <a:solidFill>
                  <a:srgbClr val="92D050"/>
                </a:solidFill>
                <a:latin typeface="Palatino Linotype" panose="02040502050505030304" pitchFamily="18" charset="0"/>
                <a:ea typeface="Calibri" panose="020F0502020204030204" pitchFamily="34" charset="0"/>
                <a:cs typeface="Arial" panose="020B0604020202020204" pitchFamily="34" charset="0"/>
              </a:rPr>
              <a:t>who sits on the throne------</a:t>
            </a:r>
            <a:r>
              <a:rPr lang="en-US" sz="4100" b="1" dirty="0">
                <a:latin typeface="Palatino Linotype" panose="02040502050505030304" pitchFamily="18" charset="0"/>
                <a:ea typeface="Calibri" panose="020F0502020204030204" pitchFamily="34" charset="0"/>
                <a:cs typeface="Arial" panose="020B0604020202020204" pitchFamily="34" charset="0"/>
              </a:rPr>
              <a:t>Higher consciousness</a:t>
            </a:r>
            <a:r>
              <a:rPr lang="en-US" sz="4100" b="1" dirty="0">
                <a:solidFill>
                  <a:srgbClr val="92D050"/>
                </a:solidFill>
                <a:latin typeface="Palatino Linotype" panose="02040502050505030304" pitchFamily="18" charset="0"/>
                <a:ea typeface="Calibri" panose="020F0502020204030204" pitchFamily="34" charset="0"/>
                <a:cs typeface="Arial" panose="020B0604020202020204" pitchFamily="34" charset="0"/>
              </a:rPr>
              <a:t>.</a:t>
            </a:r>
            <a:endParaRPr lang="en-US" sz="4100" dirty="0">
              <a:solidFill>
                <a:srgbClr val="92D05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000000"/>
              </a:buClr>
              <a:buFont typeface="+mj-lt"/>
              <a:buAutoNum type="arabicPeriod"/>
            </a:pPr>
            <a:r>
              <a:rPr lang="en-US" sz="4100" b="1" dirty="0">
                <a:solidFill>
                  <a:srgbClr val="92D050"/>
                </a:solidFill>
                <a:latin typeface="Palatino Linotype" panose="02040502050505030304" pitchFamily="18" charset="0"/>
                <a:ea typeface="Calibri" panose="020F0502020204030204" pitchFamily="34" charset="0"/>
                <a:cs typeface="Arial" panose="020B0604020202020204" pitchFamily="34" charset="0"/>
              </a:rPr>
              <a:t>a book written on the inside----</a:t>
            </a:r>
            <a:r>
              <a:rPr lang="en-US" sz="4100" b="1" dirty="0">
                <a:latin typeface="Palatino Linotype" panose="02040502050505030304" pitchFamily="18" charset="0"/>
                <a:ea typeface="Calibri" panose="020F0502020204030204" pitchFamily="34" charset="0"/>
                <a:cs typeface="Arial" panose="020B0604020202020204" pitchFamily="34" charset="0"/>
              </a:rPr>
              <a:t>in you</a:t>
            </a:r>
            <a:r>
              <a:rPr lang="en-US" sz="4100" b="1" dirty="0">
                <a:solidFill>
                  <a:srgbClr val="92D050"/>
                </a:solidFill>
                <a:latin typeface="Palatino Linotype" panose="02040502050505030304" pitchFamily="18" charset="0"/>
                <a:ea typeface="Calibri" panose="020F0502020204030204" pitchFamily="34" charset="0"/>
                <a:cs typeface="Arial" panose="020B0604020202020204" pitchFamily="34" charset="0"/>
              </a:rPr>
              <a:t>.</a:t>
            </a:r>
            <a:endParaRPr lang="en-US" sz="4100" dirty="0">
              <a:solidFill>
                <a:srgbClr val="92D05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000000"/>
              </a:buClr>
              <a:buFont typeface="+mj-lt"/>
              <a:buAutoNum type="arabicPeriod"/>
            </a:pPr>
            <a:r>
              <a:rPr lang="en-US" sz="4100" b="1" dirty="0">
                <a:solidFill>
                  <a:srgbClr val="92D050"/>
                </a:solidFill>
                <a:latin typeface="Palatino Linotype" panose="02040502050505030304" pitchFamily="18" charset="0"/>
                <a:ea typeface="Calibri" panose="020F0502020204030204" pitchFamily="34" charset="0"/>
                <a:cs typeface="Arial" panose="020B0604020202020204" pitchFamily="34" charset="0"/>
              </a:rPr>
              <a:t>On the back side</a:t>
            </a:r>
            <a:r>
              <a:rPr lang="en-US" sz="4100" b="1" dirty="0">
                <a:latin typeface="Palatino Linotype" panose="02040502050505030304" pitchFamily="18" charset="0"/>
                <a:ea typeface="Calibri" panose="020F0502020204030204" pitchFamily="34" charset="0"/>
                <a:cs typeface="Arial" panose="020B0604020202020204" pitchFamily="34" charset="0"/>
              </a:rPr>
              <a:t>--------------the back of the spine.</a:t>
            </a:r>
            <a:endParaRPr lang="en-US" sz="4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Clr>
                <a:srgbClr val="000000"/>
              </a:buClr>
              <a:buFont typeface="+mj-lt"/>
              <a:buAutoNum type="arabicPeriod"/>
            </a:pPr>
            <a:r>
              <a:rPr lang="en-US" sz="4100" b="1" dirty="0">
                <a:solidFill>
                  <a:srgbClr val="92D050"/>
                </a:solidFill>
                <a:latin typeface="Palatino Linotype" panose="02040502050505030304" pitchFamily="18" charset="0"/>
                <a:ea typeface="Calibri" panose="020F0502020204030204" pitchFamily="34" charset="0"/>
                <a:cs typeface="Arial" panose="020B0604020202020204" pitchFamily="34" charset="0"/>
              </a:rPr>
              <a:t>Sealed with 7 seals-</a:t>
            </a:r>
            <a:r>
              <a:rPr lang="en-US" sz="4100" b="1" dirty="0">
                <a:latin typeface="Palatino Linotype" panose="02040502050505030304" pitchFamily="18" charset="0"/>
                <a:ea typeface="Calibri" panose="020F0502020204030204" pitchFamily="34" charset="0"/>
                <a:cs typeface="Arial" panose="020B0604020202020204" pitchFamily="34" charset="0"/>
              </a:rPr>
              <a:t>------------7 chakras or the seven nerve centers that the electrical energy moves up to open the right hemisphere of the brain, as soon as it reaches the third eye chakra and opens it up.</a:t>
            </a:r>
            <a:endParaRPr lang="en-US" sz="4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2B63FE1-4D2F-494D-A78D-880CACF65752}"/>
              </a:ext>
            </a:extLst>
          </p:cNvPr>
          <p:cNvSpPr>
            <a:spLocks noGrp="1"/>
          </p:cNvSpPr>
          <p:nvPr>
            <p:ph type="sldNum" sz="quarter" idx="12"/>
          </p:nvPr>
        </p:nvSpPr>
        <p:spPr/>
        <p:txBody>
          <a:bodyPr/>
          <a:lstStyle/>
          <a:p>
            <a:fld id="{401CF334-2D5C-4859-84A6-CA7E6E43FAEB}" type="slidenum">
              <a:rPr lang="en-US" smtClean="0"/>
              <a:t>14</a:t>
            </a:fld>
            <a:endParaRPr lang="en-US"/>
          </a:p>
        </p:txBody>
      </p:sp>
    </p:spTree>
    <p:extLst>
      <p:ext uri="{BB962C8B-B14F-4D97-AF65-F5344CB8AC3E}">
        <p14:creationId xmlns:p14="http://schemas.microsoft.com/office/powerpoint/2010/main" val="28914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1BD5EF-4CC5-480A-8268-C760E19C1618}"/>
              </a:ext>
            </a:extLst>
          </p:cNvPr>
          <p:cNvSpPr/>
          <p:nvPr/>
        </p:nvSpPr>
        <p:spPr>
          <a:xfrm>
            <a:off x="0" y="0"/>
            <a:ext cx="12191999" cy="6740307"/>
          </a:xfrm>
          <a:prstGeom prst="rect">
            <a:avLst/>
          </a:prstGeom>
        </p:spPr>
        <p:txBody>
          <a:bodyPr wrap="square">
            <a:spAutoFit/>
          </a:bodyPr>
          <a:lstStyle/>
          <a:p>
            <a:pPr algn="ctr"/>
            <a:r>
              <a:rPr lang="en-US" sz="4800" dirty="0">
                <a:solidFill>
                  <a:srgbClr val="FFC000"/>
                </a:solidFill>
                <a:latin typeface="Palatino Linotype" panose="02040502050505030304" pitchFamily="18" charset="0"/>
                <a:ea typeface="Calibri" panose="020F0502020204030204" pitchFamily="34" charset="0"/>
                <a:cs typeface="Arial" panose="020B0604020202020204" pitchFamily="34" charset="0"/>
              </a:rPr>
              <a:t>Let’s read </a:t>
            </a:r>
            <a:r>
              <a:rPr lang="en-US" sz="48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Rev. 3:7 The holy one, the true,</a:t>
            </a:r>
            <a:r>
              <a:rPr lang="en-US" sz="4800" b="1" dirty="0">
                <a:solidFill>
                  <a:srgbClr val="FFC000"/>
                </a:solidFill>
                <a:latin typeface="Palatino Linotype" panose="02040502050505030304" pitchFamily="18" charset="0"/>
                <a:ea typeface="Calibri" panose="020F0502020204030204" pitchFamily="34" charset="0"/>
                <a:cs typeface="Courier New" panose="02070309020205020404" pitchFamily="49" charset="0"/>
              </a:rPr>
              <a:t>    </a:t>
            </a:r>
            <a:r>
              <a:rPr lang="en-US" sz="48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who holds the </a:t>
            </a:r>
            <a:r>
              <a:rPr lang="en-US" sz="4800" b="1" dirty="0">
                <a:latin typeface="Palatino Linotype" panose="02040502050505030304" pitchFamily="18" charset="0"/>
                <a:ea typeface="Calibri" panose="020F0502020204030204" pitchFamily="34" charset="0"/>
                <a:cs typeface="Arial" panose="020B0604020202020204" pitchFamily="34" charset="0"/>
              </a:rPr>
              <a:t>key of David</a:t>
            </a:r>
            <a:r>
              <a:rPr lang="en-US" sz="48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a:t>
            </a:r>
            <a:r>
              <a:rPr lang="en-US" sz="4800" b="1" dirty="0">
                <a:solidFill>
                  <a:srgbClr val="FFC000"/>
                </a:solidFill>
                <a:latin typeface="Palatino Linotype" panose="02040502050505030304" pitchFamily="18" charset="0"/>
                <a:ea typeface="Calibri" panose="020F0502020204030204" pitchFamily="34" charset="0"/>
                <a:cs typeface="Courier New" panose="02070309020205020404" pitchFamily="49" charset="0"/>
              </a:rPr>
              <a:t> </a:t>
            </a:r>
            <a:r>
              <a:rPr lang="en-US" sz="48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who opens and no one shall close,</a:t>
            </a:r>
            <a:r>
              <a:rPr lang="en-US" sz="4800" b="1" dirty="0">
                <a:solidFill>
                  <a:srgbClr val="FFC000"/>
                </a:solidFill>
                <a:latin typeface="Palatino Linotype" panose="02040502050505030304" pitchFamily="18" charset="0"/>
                <a:ea typeface="Calibri" panose="020F0502020204030204" pitchFamily="34" charset="0"/>
                <a:cs typeface="Courier New" panose="02070309020205020404" pitchFamily="49" charset="0"/>
              </a:rPr>
              <a:t>    </a:t>
            </a:r>
            <a:r>
              <a:rPr lang="en-US" sz="48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who closes and no one shall open----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Écris</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à l'ange de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l'Église</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de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Philadelphie</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Voici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ce</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que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dit</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le Saint, le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Véritable</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celui</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qui a la clef de David,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celui</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qui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ouvre</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et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personne</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ne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fermera</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celui</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qui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ferme</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et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personne</a:t>
            </a:r>
            <a:r>
              <a:rPr lang="en-US" sz="4800" b="1" dirty="0">
                <a:solidFill>
                  <a:schemeClr val="tx2"/>
                </a:solidFill>
                <a:latin typeface="Palatino Linotype" panose="02040502050505030304" pitchFamily="18" charset="0"/>
                <a:ea typeface="Calibri" panose="020F0502020204030204" pitchFamily="34" charset="0"/>
                <a:cs typeface="Arial" panose="020B0604020202020204" pitchFamily="34" charset="0"/>
              </a:rPr>
              <a:t> </a:t>
            </a:r>
            <a:r>
              <a:rPr lang="en-US" sz="4800" b="1" dirty="0" err="1">
                <a:solidFill>
                  <a:schemeClr val="tx2"/>
                </a:solidFill>
                <a:latin typeface="Palatino Linotype" panose="02040502050505030304" pitchFamily="18" charset="0"/>
                <a:ea typeface="Calibri" panose="020F0502020204030204" pitchFamily="34" charset="0"/>
                <a:cs typeface="Arial" panose="020B0604020202020204" pitchFamily="34" charset="0"/>
              </a:rPr>
              <a:t>n'ouvrira</a:t>
            </a:r>
            <a:endParaRPr lang="en-US" sz="4800" dirty="0">
              <a:solidFill>
                <a:schemeClr val="tx2"/>
              </a:solidFill>
            </a:endParaRPr>
          </a:p>
        </p:txBody>
      </p:sp>
      <p:sp>
        <p:nvSpPr>
          <p:cNvPr id="3" name="Slide Number Placeholder 2">
            <a:extLst>
              <a:ext uri="{FF2B5EF4-FFF2-40B4-BE49-F238E27FC236}">
                <a16:creationId xmlns:a16="http://schemas.microsoft.com/office/drawing/2014/main" id="{63775CB0-D40F-41FD-ADC5-5D658282FB1B}"/>
              </a:ext>
            </a:extLst>
          </p:cNvPr>
          <p:cNvSpPr>
            <a:spLocks noGrp="1"/>
          </p:cNvSpPr>
          <p:nvPr>
            <p:ph type="sldNum" sz="quarter" idx="12"/>
          </p:nvPr>
        </p:nvSpPr>
        <p:spPr/>
        <p:txBody>
          <a:bodyPr/>
          <a:lstStyle/>
          <a:p>
            <a:fld id="{401CF334-2D5C-4859-84A6-CA7E6E43FAEB}" type="slidenum">
              <a:rPr lang="en-US" smtClean="0"/>
              <a:t>15</a:t>
            </a:fld>
            <a:endParaRPr lang="en-US"/>
          </a:p>
        </p:txBody>
      </p:sp>
    </p:spTree>
    <p:extLst>
      <p:ext uri="{BB962C8B-B14F-4D97-AF65-F5344CB8AC3E}">
        <p14:creationId xmlns:p14="http://schemas.microsoft.com/office/powerpoint/2010/main" val="29962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A40D90-4B0C-4126-89E1-0CB8FFCC73D0}"/>
              </a:ext>
            </a:extLst>
          </p:cNvPr>
          <p:cNvSpPr/>
          <p:nvPr/>
        </p:nvSpPr>
        <p:spPr>
          <a:xfrm>
            <a:off x="0" y="-1"/>
            <a:ext cx="12191999" cy="6836743"/>
          </a:xfrm>
          <a:prstGeom prst="rect">
            <a:avLst/>
          </a:prstGeom>
        </p:spPr>
        <p:txBody>
          <a:bodyPr wrap="square">
            <a:spAutoFit/>
          </a:bodyPr>
          <a:lstStyle/>
          <a:p>
            <a:pPr marL="342900" marR="0" lvl="0" indent="-342900">
              <a:lnSpc>
                <a:spcPct val="107000"/>
              </a:lnSpc>
              <a:spcBef>
                <a:spcPts val="0"/>
              </a:spcBef>
              <a:spcAft>
                <a:spcPts val="0"/>
              </a:spcAft>
              <a:buClr>
                <a:srgbClr val="000000"/>
              </a:buClr>
              <a:buFont typeface="+mj-lt"/>
              <a:buAutoNum type="arabicPeriod"/>
            </a:pPr>
            <a:r>
              <a:rPr lang="en-US" sz="4000" dirty="0">
                <a:solidFill>
                  <a:srgbClr val="FFC000"/>
                </a:solidFill>
                <a:latin typeface="Palatino Linotype" panose="02040502050505030304" pitchFamily="18" charset="0"/>
                <a:ea typeface="Calibri" panose="020F0502020204030204" pitchFamily="34" charset="0"/>
                <a:cs typeface="Arial" panose="020B0604020202020204" pitchFamily="34" charset="0"/>
              </a:rPr>
              <a:t>Philadelphia here is not the Philadelphia in Pennsylvania.</a:t>
            </a:r>
            <a:endParaRPr lang="en-US" sz="36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Clr>
                <a:srgbClr val="000000"/>
              </a:buClr>
              <a:buFont typeface="+mj-lt"/>
              <a:buAutoNum type="alphaLcParenR"/>
            </a:pPr>
            <a:r>
              <a:rPr lang="en-US" sz="4000" dirty="0">
                <a:solidFill>
                  <a:srgbClr val="FFC000"/>
                </a:solidFill>
                <a:latin typeface="Palatino Linotype" panose="02040502050505030304" pitchFamily="18" charset="0"/>
                <a:ea typeface="Calibri" panose="020F0502020204030204" pitchFamily="34" charset="0"/>
                <a:cs typeface="Arial" panose="020B0604020202020204" pitchFamily="34" charset="0"/>
              </a:rPr>
              <a:t>This Philadelphia is your </a:t>
            </a:r>
            <a:r>
              <a:rPr lang="en-US" sz="4000" b="1" dirty="0">
                <a:solidFill>
                  <a:srgbClr val="7030A0"/>
                </a:solidFill>
                <a:latin typeface="Palatino Linotype" panose="02040502050505030304" pitchFamily="18" charset="0"/>
                <a:ea typeface="Calibri" panose="020F0502020204030204" pitchFamily="34" charset="0"/>
                <a:cs typeface="Arial" panose="020B0604020202020204" pitchFamily="34" charset="0"/>
              </a:rPr>
              <a:t>6</a:t>
            </a:r>
            <a:r>
              <a:rPr lang="en-US" sz="4000" b="1" baseline="30000" dirty="0">
                <a:solidFill>
                  <a:srgbClr val="7030A0"/>
                </a:solidFill>
                <a:latin typeface="Palatino Linotype" panose="02040502050505030304" pitchFamily="18" charset="0"/>
                <a:ea typeface="Calibri" panose="020F0502020204030204" pitchFamily="34" charset="0"/>
                <a:cs typeface="Arial" panose="020B0604020202020204" pitchFamily="34" charset="0"/>
              </a:rPr>
              <a:t>th</a:t>
            </a:r>
            <a:r>
              <a:rPr lang="en-US" sz="4000" b="1" dirty="0">
                <a:solidFill>
                  <a:srgbClr val="7030A0"/>
                </a:solidFill>
                <a:latin typeface="Palatino Linotype" panose="02040502050505030304" pitchFamily="18" charset="0"/>
                <a:ea typeface="Calibri" panose="020F0502020204030204" pitchFamily="34" charset="0"/>
                <a:cs typeface="Arial" panose="020B0604020202020204" pitchFamily="34" charset="0"/>
              </a:rPr>
              <a:t> chakra</a:t>
            </a:r>
            <a:r>
              <a:rPr lang="en-US" sz="4000" dirty="0">
                <a:solidFill>
                  <a:srgbClr val="FFC000"/>
                </a:solidFill>
                <a:latin typeface="Palatino Linotype" panose="02040502050505030304" pitchFamily="18" charset="0"/>
                <a:ea typeface="Calibri" panose="020F0502020204030204" pitchFamily="34" charset="0"/>
                <a:cs typeface="Arial" panose="020B0604020202020204" pitchFamily="34" charset="0"/>
              </a:rPr>
              <a:t>, your pineal gland. It is your conscious center.</a:t>
            </a:r>
            <a:endParaRPr lang="en-US" sz="36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Clr>
                <a:srgbClr val="000000"/>
              </a:buClr>
              <a:buFont typeface="+mj-lt"/>
              <a:buAutoNum type="alphaLcParenR"/>
            </a:pPr>
            <a:r>
              <a:rPr lang="en-US" sz="4000" dirty="0">
                <a:solidFill>
                  <a:srgbClr val="FFC000"/>
                </a:solidFill>
                <a:latin typeface="Palatino Linotype" panose="02040502050505030304" pitchFamily="18" charset="0"/>
                <a:ea typeface="Calibri" panose="020F0502020204030204" pitchFamily="34" charset="0"/>
                <a:cs typeface="Arial" panose="020B0604020202020204" pitchFamily="34" charset="0"/>
              </a:rPr>
              <a:t>It is the area of the pituitary gland of the body and later one we will see that the bible talks about the master builder of the temple.</a:t>
            </a:r>
            <a:endParaRPr lang="en-US" sz="36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r>
              <a:rPr lang="en-US" sz="4000" dirty="0">
                <a:solidFill>
                  <a:srgbClr val="FFC000"/>
                </a:solidFill>
                <a:latin typeface="Palatino Linotype" panose="02040502050505030304" pitchFamily="18" charset="0"/>
                <a:ea typeface="Calibri" panose="020F0502020204030204" pitchFamily="34" charset="0"/>
                <a:cs typeface="Arial" panose="020B0604020202020204" pitchFamily="34" charset="0"/>
              </a:rPr>
              <a:t>The master builder of the temple is the master gland of your brain which is the pituitary gland </a:t>
            </a:r>
            <a:r>
              <a:rPr lang="en-US" sz="4000" b="1" dirty="0">
                <a:solidFill>
                  <a:schemeClr val="bg2">
                    <a:lumMod val="20000"/>
                    <a:lumOff val="80000"/>
                  </a:schemeClr>
                </a:solidFill>
                <a:latin typeface="Palatino Linotype" panose="02040502050505030304" pitchFamily="18" charset="0"/>
                <a:ea typeface="Calibri" panose="020F0502020204030204" pitchFamily="34" charset="0"/>
                <a:cs typeface="Arial" panose="020B0604020202020204" pitchFamily="34" charset="0"/>
              </a:rPr>
              <a:t>(in French: la </a:t>
            </a:r>
            <a:r>
              <a:rPr lang="en-US" sz="4000" b="1" dirty="0" err="1">
                <a:solidFill>
                  <a:schemeClr val="bg2">
                    <a:lumMod val="20000"/>
                    <a:lumOff val="80000"/>
                  </a:schemeClr>
                </a:solidFill>
                <a:latin typeface="Palatino Linotype" panose="02040502050505030304" pitchFamily="18" charset="0"/>
                <a:ea typeface="Calibri" panose="020F0502020204030204" pitchFamily="34" charset="0"/>
                <a:cs typeface="Arial" panose="020B0604020202020204" pitchFamily="34" charset="0"/>
              </a:rPr>
              <a:t>glande</a:t>
            </a:r>
            <a:r>
              <a:rPr lang="en-US" sz="4000" b="1" dirty="0">
                <a:solidFill>
                  <a:schemeClr val="bg2">
                    <a:lumMod val="20000"/>
                    <a:lumOff val="80000"/>
                  </a:schemeClr>
                </a:solidFill>
                <a:latin typeface="Palatino Linotype" panose="02040502050505030304" pitchFamily="18" charset="0"/>
                <a:ea typeface="Calibri" panose="020F0502020204030204" pitchFamily="34" charset="0"/>
                <a:cs typeface="Arial" panose="020B0604020202020204" pitchFamily="34" charset="0"/>
              </a:rPr>
              <a:t> </a:t>
            </a:r>
            <a:r>
              <a:rPr lang="en-US" sz="4000" b="1" dirty="0" err="1">
                <a:solidFill>
                  <a:schemeClr val="bg2">
                    <a:lumMod val="20000"/>
                    <a:lumOff val="80000"/>
                  </a:schemeClr>
                </a:solidFill>
                <a:latin typeface="Palatino Linotype" panose="02040502050505030304" pitchFamily="18" charset="0"/>
                <a:ea typeface="Calibri" panose="020F0502020204030204" pitchFamily="34" charset="0"/>
                <a:cs typeface="Arial" panose="020B0604020202020204" pitchFamily="34" charset="0"/>
              </a:rPr>
              <a:t>pituitaire</a:t>
            </a:r>
            <a:r>
              <a:rPr lang="en-US" sz="4000" b="1" dirty="0">
                <a:solidFill>
                  <a:schemeClr val="bg2">
                    <a:lumMod val="20000"/>
                    <a:lumOff val="80000"/>
                  </a:schemeClr>
                </a:solidFill>
                <a:latin typeface="Palatino Linotype" panose="02040502050505030304" pitchFamily="18" charset="0"/>
                <a:ea typeface="Calibri" panose="020F0502020204030204" pitchFamily="34" charset="0"/>
                <a:cs typeface="Arial" panose="020B0604020202020204" pitchFamily="34" charset="0"/>
              </a:rPr>
              <a:t>)</a:t>
            </a:r>
            <a:endParaRPr lang="en-US" sz="4000" b="1" dirty="0">
              <a:solidFill>
                <a:schemeClr val="bg2">
                  <a:lumMod val="20000"/>
                  <a:lumOff val="80000"/>
                </a:schemeClr>
              </a:solidFill>
            </a:endParaRPr>
          </a:p>
        </p:txBody>
      </p:sp>
      <p:sp>
        <p:nvSpPr>
          <p:cNvPr id="3" name="Slide Number Placeholder 2">
            <a:extLst>
              <a:ext uri="{FF2B5EF4-FFF2-40B4-BE49-F238E27FC236}">
                <a16:creationId xmlns:a16="http://schemas.microsoft.com/office/drawing/2014/main" id="{C9D08865-3A8B-44BA-A822-298C2059A5FB}"/>
              </a:ext>
            </a:extLst>
          </p:cNvPr>
          <p:cNvSpPr>
            <a:spLocks noGrp="1"/>
          </p:cNvSpPr>
          <p:nvPr>
            <p:ph type="sldNum" sz="quarter" idx="12"/>
          </p:nvPr>
        </p:nvSpPr>
        <p:spPr/>
        <p:txBody>
          <a:bodyPr/>
          <a:lstStyle/>
          <a:p>
            <a:fld id="{401CF334-2D5C-4859-84A6-CA7E6E43FAEB}" type="slidenum">
              <a:rPr lang="en-US" smtClean="0"/>
              <a:t>16</a:t>
            </a:fld>
            <a:endParaRPr lang="en-US"/>
          </a:p>
        </p:txBody>
      </p:sp>
    </p:spTree>
    <p:extLst>
      <p:ext uri="{BB962C8B-B14F-4D97-AF65-F5344CB8AC3E}">
        <p14:creationId xmlns:p14="http://schemas.microsoft.com/office/powerpoint/2010/main" val="323813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D8665D-25FF-4B47-AC84-0BB02413F67B}"/>
              </a:ext>
            </a:extLst>
          </p:cNvPr>
          <p:cNvSpPr/>
          <p:nvPr/>
        </p:nvSpPr>
        <p:spPr>
          <a:xfrm>
            <a:off x="0" y="0"/>
            <a:ext cx="12191999" cy="6186309"/>
          </a:xfrm>
          <a:prstGeom prst="rect">
            <a:avLst/>
          </a:prstGeom>
        </p:spPr>
        <p:txBody>
          <a:bodyPr wrap="square">
            <a:spAutoFit/>
          </a:bodyPr>
          <a:lstStyle/>
          <a:p>
            <a:pPr algn="ctr"/>
            <a:r>
              <a:rPr lang="en-US" sz="66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What I would like you to understand, </a:t>
            </a:r>
            <a:r>
              <a:rPr lang="en-US" sz="6600" dirty="0">
                <a:solidFill>
                  <a:srgbClr val="FFC000"/>
                </a:solidFill>
                <a:latin typeface="Palatino Linotype" panose="02040502050505030304" pitchFamily="18" charset="0"/>
                <a:ea typeface="Calibri" panose="020F0502020204030204" pitchFamily="34" charset="0"/>
                <a:cs typeface="Arial" panose="020B0604020202020204" pitchFamily="34" charset="0"/>
              </a:rPr>
              <a:t>there is no Yahweh who will give you, talk to you or touch you by simply asking in prayers like you have been taught</a:t>
            </a:r>
            <a:endParaRPr lang="en-US" sz="6600" dirty="0">
              <a:solidFill>
                <a:srgbClr val="FFC000"/>
              </a:solidFill>
            </a:endParaRPr>
          </a:p>
        </p:txBody>
      </p:sp>
      <p:sp>
        <p:nvSpPr>
          <p:cNvPr id="3" name="Slide Number Placeholder 2">
            <a:extLst>
              <a:ext uri="{FF2B5EF4-FFF2-40B4-BE49-F238E27FC236}">
                <a16:creationId xmlns:a16="http://schemas.microsoft.com/office/drawing/2014/main" id="{FF04B020-EFD6-4A32-90B9-DB96E6DE26D2}"/>
              </a:ext>
            </a:extLst>
          </p:cNvPr>
          <p:cNvSpPr>
            <a:spLocks noGrp="1"/>
          </p:cNvSpPr>
          <p:nvPr>
            <p:ph type="sldNum" sz="quarter" idx="12"/>
          </p:nvPr>
        </p:nvSpPr>
        <p:spPr/>
        <p:txBody>
          <a:bodyPr/>
          <a:lstStyle/>
          <a:p>
            <a:fld id="{401CF334-2D5C-4859-84A6-CA7E6E43FAEB}" type="slidenum">
              <a:rPr lang="en-US" smtClean="0"/>
              <a:t>17</a:t>
            </a:fld>
            <a:endParaRPr lang="en-US"/>
          </a:p>
        </p:txBody>
      </p:sp>
    </p:spTree>
    <p:extLst>
      <p:ext uri="{BB962C8B-B14F-4D97-AF65-F5344CB8AC3E}">
        <p14:creationId xmlns:p14="http://schemas.microsoft.com/office/powerpoint/2010/main" val="155357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269A34-0FEB-44D2-8895-A77A07A21E0B}"/>
              </a:ext>
            </a:extLst>
          </p:cNvPr>
          <p:cNvSpPr/>
          <p:nvPr/>
        </p:nvSpPr>
        <p:spPr>
          <a:xfrm>
            <a:off x="0" y="0"/>
            <a:ext cx="12191999" cy="6981398"/>
          </a:xfrm>
          <a:prstGeom prst="rect">
            <a:avLst/>
          </a:prstGeom>
        </p:spPr>
        <p:txBody>
          <a:bodyPr wrap="square">
            <a:spAutoFit/>
          </a:bodyPr>
          <a:lstStyle/>
          <a:p>
            <a:pPr marL="342900" marR="0" lvl="0" indent="-342900" algn="ctr">
              <a:lnSpc>
                <a:spcPct val="107000"/>
              </a:lnSpc>
              <a:spcBef>
                <a:spcPts val="0"/>
              </a:spcBef>
              <a:spcAft>
                <a:spcPts val="0"/>
              </a:spcAft>
              <a:buClr>
                <a:srgbClr val="000000"/>
              </a:buClr>
              <a:buFont typeface="+mj-lt"/>
              <a:buAutoNum type="arabicPeriod"/>
            </a:pPr>
            <a:r>
              <a:rPr lang="en-US" sz="60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Everything is within </a:t>
            </a:r>
            <a:r>
              <a:rPr lang="en-US" sz="6000" dirty="0">
                <a:solidFill>
                  <a:srgbClr val="FFC000"/>
                </a:solidFill>
                <a:latin typeface="Palatino Linotype" panose="02040502050505030304" pitchFamily="18" charset="0"/>
                <a:ea typeface="Calibri" panose="020F0502020204030204" pitchFamily="34" charset="0"/>
                <a:cs typeface="Arial" panose="020B0604020202020204" pitchFamily="34" charset="0"/>
              </a:rPr>
              <a:t>you and Yahweh is you and you are Yahweh.</a:t>
            </a:r>
            <a:endParaRPr lang="en-US" sz="60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800"/>
              </a:spcAft>
              <a:buFont typeface="+mj-lt"/>
              <a:buAutoNum type="alphaLcParenR"/>
            </a:pPr>
            <a:r>
              <a:rPr lang="en-US" sz="6000" dirty="0">
                <a:solidFill>
                  <a:srgbClr val="FFC000"/>
                </a:solidFill>
                <a:latin typeface="Palatino Linotype" panose="02040502050505030304" pitchFamily="18" charset="0"/>
                <a:ea typeface="Calibri" panose="020F0502020204030204" pitchFamily="34" charset="0"/>
                <a:cs typeface="Arial" panose="020B0604020202020204" pitchFamily="34" charset="0"/>
              </a:rPr>
              <a:t>Your body is the incarnation of The Spirit of Yahweh.</a:t>
            </a:r>
            <a:endParaRPr lang="en-US" sz="60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algn="ctr"/>
            <a:r>
              <a:rPr lang="en-US" sz="6000" dirty="0">
                <a:solidFill>
                  <a:srgbClr val="FFC000"/>
                </a:solidFill>
                <a:latin typeface="Palatino Linotype" panose="02040502050505030304" pitchFamily="18" charset="0"/>
                <a:ea typeface="Calibri" panose="020F0502020204030204" pitchFamily="34" charset="0"/>
                <a:cs typeface="Arial" panose="020B0604020202020204" pitchFamily="34" charset="0"/>
              </a:rPr>
              <a:t>You have the power to activate Yahweh in you</a:t>
            </a:r>
            <a:endParaRPr lang="en-US" sz="6000" dirty="0">
              <a:solidFill>
                <a:srgbClr val="FFC000"/>
              </a:solidFill>
            </a:endParaRPr>
          </a:p>
        </p:txBody>
      </p:sp>
      <p:sp>
        <p:nvSpPr>
          <p:cNvPr id="3" name="Slide Number Placeholder 2">
            <a:extLst>
              <a:ext uri="{FF2B5EF4-FFF2-40B4-BE49-F238E27FC236}">
                <a16:creationId xmlns:a16="http://schemas.microsoft.com/office/drawing/2014/main" id="{CCE15A18-EC9D-4AAD-9243-BDAF07BE49A7}"/>
              </a:ext>
            </a:extLst>
          </p:cNvPr>
          <p:cNvSpPr>
            <a:spLocks noGrp="1"/>
          </p:cNvSpPr>
          <p:nvPr>
            <p:ph type="sldNum" sz="quarter" idx="12"/>
          </p:nvPr>
        </p:nvSpPr>
        <p:spPr/>
        <p:txBody>
          <a:bodyPr/>
          <a:lstStyle/>
          <a:p>
            <a:fld id="{401CF334-2D5C-4859-84A6-CA7E6E43FAEB}" type="slidenum">
              <a:rPr lang="en-US" smtClean="0"/>
              <a:t>18</a:t>
            </a:fld>
            <a:endParaRPr lang="en-US"/>
          </a:p>
        </p:txBody>
      </p:sp>
    </p:spTree>
    <p:extLst>
      <p:ext uri="{BB962C8B-B14F-4D97-AF65-F5344CB8AC3E}">
        <p14:creationId xmlns:p14="http://schemas.microsoft.com/office/powerpoint/2010/main" val="332199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8006C3-191F-419B-858F-EE36DCFABA0B}"/>
              </a:ext>
            </a:extLst>
          </p:cNvPr>
          <p:cNvSpPr/>
          <p:nvPr/>
        </p:nvSpPr>
        <p:spPr>
          <a:xfrm>
            <a:off x="0" y="1"/>
            <a:ext cx="12191999" cy="6740307"/>
          </a:xfrm>
          <a:prstGeom prst="rect">
            <a:avLst/>
          </a:prstGeom>
        </p:spPr>
        <p:txBody>
          <a:bodyPr wrap="square">
            <a:spAutoFit/>
          </a:bodyPr>
          <a:lstStyle/>
          <a:p>
            <a:pPr algn="ctr"/>
            <a:r>
              <a:rPr lang="en-US" sz="48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Your left side of your brain is the intellectual side, your carnal side, that side gives you only 10% of your human potential and the right side which is the spiritual side, the residence of Yahweh, that side when activated, you have 90% of your human potential. You become super human, or super natural. You dominate everything you lay your mind on</a:t>
            </a:r>
            <a:endParaRPr lang="en-US" sz="4800" b="1" dirty="0">
              <a:solidFill>
                <a:srgbClr val="FFC000"/>
              </a:solidFill>
            </a:endParaRPr>
          </a:p>
        </p:txBody>
      </p:sp>
      <p:sp>
        <p:nvSpPr>
          <p:cNvPr id="3" name="Slide Number Placeholder 2">
            <a:extLst>
              <a:ext uri="{FF2B5EF4-FFF2-40B4-BE49-F238E27FC236}">
                <a16:creationId xmlns:a16="http://schemas.microsoft.com/office/drawing/2014/main" id="{ECABDCAB-A2BF-4FF1-A92B-11F08810B58F}"/>
              </a:ext>
            </a:extLst>
          </p:cNvPr>
          <p:cNvSpPr>
            <a:spLocks noGrp="1"/>
          </p:cNvSpPr>
          <p:nvPr>
            <p:ph type="sldNum" sz="quarter" idx="12"/>
          </p:nvPr>
        </p:nvSpPr>
        <p:spPr/>
        <p:txBody>
          <a:bodyPr/>
          <a:lstStyle/>
          <a:p>
            <a:fld id="{401CF334-2D5C-4859-84A6-CA7E6E43FAEB}" type="slidenum">
              <a:rPr lang="en-US" smtClean="0"/>
              <a:t>19</a:t>
            </a:fld>
            <a:endParaRPr lang="en-US"/>
          </a:p>
        </p:txBody>
      </p:sp>
    </p:spTree>
    <p:extLst>
      <p:ext uri="{BB962C8B-B14F-4D97-AF65-F5344CB8AC3E}">
        <p14:creationId xmlns:p14="http://schemas.microsoft.com/office/powerpoint/2010/main" val="337409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012573-C641-418A-9081-C00A5D3A5EC5}"/>
              </a:ext>
            </a:extLst>
          </p:cNvPr>
          <p:cNvSpPr/>
          <p:nvPr/>
        </p:nvSpPr>
        <p:spPr>
          <a:xfrm>
            <a:off x="0" y="60960"/>
            <a:ext cx="12192000" cy="6740307"/>
          </a:xfrm>
          <a:prstGeom prst="rect">
            <a:avLst/>
          </a:prstGeom>
        </p:spPr>
        <p:txBody>
          <a:bodyPr wrap="square">
            <a:spAutoFit/>
          </a:bodyPr>
          <a:lstStyle/>
          <a:p>
            <a:pPr algn="ctr"/>
            <a:r>
              <a:rPr lang="en-US" sz="5400" dirty="0">
                <a:solidFill>
                  <a:srgbClr val="FFFF00"/>
                </a:solidFill>
                <a:latin typeface="Palatino Linotype" panose="02040502050505030304" pitchFamily="18" charset="0"/>
                <a:ea typeface="Calibri" panose="020F0502020204030204" pitchFamily="34" charset="0"/>
                <a:cs typeface="Arial" panose="020B0604020202020204" pitchFamily="34" charset="0"/>
              </a:rPr>
              <a:t>When talking about symbolism, we have to refer to the book of revelation. That book is from the kabbalah which is eastern mysticism, nothing in that book is literal, they are all symbolic, allegoric and parabolic. In short words, it is all about left and right side of the human hemisphere</a:t>
            </a:r>
            <a:endParaRPr lang="en-US" sz="5400" dirty="0">
              <a:solidFill>
                <a:srgbClr val="FFFF00"/>
              </a:solidFill>
            </a:endParaRPr>
          </a:p>
        </p:txBody>
      </p:sp>
      <p:sp>
        <p:nvSpPr>
          <p:cNvPr id="3" name="Slide Number Placeholder 2">
            <a:extLst>
              <a:ext uri="{FF2B5EF4-FFF2-40B4-BE49-F238E27FC236}">
                <a16:creationId xmlns:a16="http://schemas.microsoft.com/office/drawing/2014/main" id="{A53B9BB2-A67B-4FBE-919E-592BE0F59481}"/>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38945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3C5DDA-A745-4118-B5FD-DFB18C638491}"/>
              </a:ext>
            </a:extLst>
          </p:cNvPr>
          <p:cNvSpPr/>
          <p:nvPr/>
        </p:nvSpPr>
        <p:spPr>
          <a:xfrm>
            <a:off x="0" y="0"/>
            <a:ext cx="12192000" cy="6186309"/>
          </a:xfrm>
          <a:prstGeom prst="rect">
            <a:avLst/>
          </a:prstGeom>
        </p:spPr>
        <p:txBody>
          <a:bodyPr wrap="square">
            <a:spAutoFit/>
          </a:bodyPr>
          <a:lstStyle/>
          <a:p>
            <a:pPr algn="ctr"/>
            <a:r>
              <a:rPr lang="en-US" sz="66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When people</a:t>
            </a:r>
            <a:r>
              <a:rPr lang="en-US" sz="6600" dirty="0">
                <a:solidFill>
                  <a:srgbClr val="FFC000"/>
                </a:solidFill>
                <a:latin typeface="Palatino Linotype" panose="02040502050505030304" pitchFamily="18" charset="0"/>
                <a:ea typeface="Calibri" panose="020F0502020204030204" pitchFamily="34" charset="0"/>
                <a:cs typeface="Arial" panose="020B0604020202020204" pitchFamily="34" charset="0"/>
              </a:rPr>
              <a:t> are talking about tithe. That has nothing to do with just money, it is everything you do with your left brain. That’s the highest portion a human can use of his brain</a:t>
            </a:r>
            <a:endParaRPr lang="en-US" sz="6600" dirty="0">
              <a:solidFill>
                <a:srgbClr val="FFC000"/>
              </a:solidFill>
            </a:endParaRPr>
          </a:p>
        </p:txBody>
      </p:sp>
      <p:sp>
        <p:nvSpPr>
          <p:cNvPr id="3" name="Slide Number Placeholder 2">
            <a:extLst>
              <a:ext uri="{FF2B5EF4-FFF2-40B4-BE49-F238E27FC236}">
                <a16:creationId xmlns:a16="http://schemas.microsoft.com/office/drawing/2014/main" id="{5B6B0BDB-76DA-4F48-99D8-D4302768BA52}"/>
              </a:ext>
            </a:extLst>
          </p:cNvPr>
          <p:cNvSpPr>
            <a:spLocks noGrp="1"/>
          </p:cNvSpPr>
          <p:nvPr>
            <p:ph type="sldNum" sz="quarter" idx="12"/>
          </p:nvPr>
        </p:nvSpPr>
        <p:spPr/>
        <p:txBody>
          <a:bodyPr/>
          <a:lstStyle/>
          <a:p>
            <a:fld id="{401CF334-2D5C-4859-84A6-CA7E6E43FAEB}" type="slidenum">
              <a:rPr lang="en-US" smtClean="0"/>
              <a:t>20</a:t>
            </a:fld>
            <a:endParaRPr lang="en-US"/>
          </a:p>
        </p:txBody>
      </p:sp>
    </p:spTree>
    <p:extLst>
      <p:ext uri="{BB962C8B-B14F-4D97-AF65-F5344CB8AC3E}">
        <p14:creationId xmlns:p14="http://schemas.microsoft.com/office/powerpoint/2010/main" val="392683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7D881D-3E0C-4165-A0B3-2040ED19716B}"/>
              </a:ext>
            </a:extLst>
          </p:cNvPr>
          <p:cNvSpPr/>
          <p:nvPr/>
        </p:nvSpPr>
        <p:spPr>
          <a:xfrm>
            <a:off x="0" y="-1"/>
            <a:ext cx="12192000" cy="6186374"/>
          </a:xfrm>
          <a:prstGeom prst="rect">
            <a:avLst/>
          </a:prstGeom>
        </p:spPr>
        <p:txBody>
          <a:bodyPr wrap="square">
            <a:spAutoFit/>
          </a:bodyPr>
          <a:lstStyle/>
          <a:p>
            <a:pPr marL="342900" marR="0" lvl="0" indent="-342900" algn="ctr">
              <a:lnSpc>
                <a:spcPct val="107000"/>
              </a:lnSpc>
              <a:spcBef>
                <a:spcPts val="0"/>
              </a:spcBef>
              <a:spcAft>
                <a:spcPts val="800"/>
              </a:spcAft>
              <a:buClr>
                <a:srgbClr val="000000"/>
              </a:buClr>
              <a:buFont typeface="+mj-lt"/>
              <a:buAutoNum type="arabicPeriod"/>
            </a:pPr>
            <a:r>
              <a:rPr lang="en-US" sz="5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That is originated </a:t>
            </a:r>
            <a:r>
              <a:rPr lang="en-US" sz="5400" dirty="0">
                <a:solidFill>
                  <a:srgbClr val="FFC000"/>
                </a:solidFill>
                <a:latin typeface="Palatino Linotype" panose="02040502050505030304" pitchFamily="18" charset="0"/>
                <a:ea typeface="Calibri" panose="020F0502020204030204" pitchFamily="34" charset="0"/>
                <a:cs typeface="Arial" panose="020B0604020202020204" pitchFamily="34" charset="0"/>
              </a:rPr>
              <a:t>when Abraham gave it to Melchisédek which is consciousness.</a:t>
            </a:r>
            <a:endParaRPr lang="en-US" sz="54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algn="ctr"/>
            <a:r>
              <a:rPr lang="en-US" sz="5400" dirty="0">
                <a:solidFill>
                  <a:srgbClr val="FFC000"/>
                </a:solidFill>
                <a:latin typeface="Palatino Linotype" panose="02040502050505030304" pitchFamily="18" charset="0"/>
                <a:ea typeface="Calibri" panose="020F0502020204030204" pitchFamily="34" charset="0"/>
                <a:cs typeface="Arial" panose="020B0604020202020204" pitchFamily="34" charset="0"/>
              </a:rPr>
              <a:t>Melchisédek was not a human being, it is an allegoric teaching. Melchisédek was not born, he had no mother, no father and He was king of Jerusalem</a:t>
            </a:r>
            <a:endParaRPr lang="en-US" sz="5400" dirty="0">
              <a:solidFill>
                <a:srgbClr val="FFC000"/>
              </a:solidFill>
            </a:endParaRPr>
          </a:p>
        </p:txBody>
      </p:sp>
      <p:sp>
        <p:nvSpPr>
          <p:cNvPr id="3" name="Slide Number Placeholder 2">
            <a:extLst>
              <a:ext uri="{FF2B5EF4-FFF2-40B4-BE49-F238E27FC236}">
                <a16:creationId xmlns:a16="http://schemas.microsoft.com/office/drawing/2014/main" id="{2376F703-90BE-43DF-BC55-2A49F3DADFDD}"/>
              </a:ext>
            </a:extLst>
          </p:cNvPr>
          <p:cNvSpPr>
            <a:spLocks noGrp="1"/>
          </p:cNvSpPr>
          <p:nvPr>
            <p:ph type="sldNum" sz="quarter" idx="12"/>
          </p:nvPr>
        </p:nvSpPr>
        <p:spPr/>
        <p:txBody>
          <a:bodyPr/>
          <a:lstStyle/>
          <a:p>
            <a:fld id="{401CF334-2D5C-4859-84A6-CA7E6E43FAEB}" type="slidenum">
              <a:rPr lang="en-US" smtClean="0"/>
              <a:t>21</a:t>
            </a:fld>
            <a:endParaRPr lang="en-US"/>
          </a:p>
        </p:txBody>
      </p:sp>
    </p:spTree>
    <p:extLst>
      <p:ext uri="{BB962C8B-B14F-4D97-AF65-F5344CB8AC3E}">
        <p14:creationId xmlns:p14="http://schemas.microsoft.com/office/powerpoint/2010/main" val="171044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52C31B-F7B2-4435-9C15-71AE315491FF}"/>
              </a:ext>
            </a:extLst>
          </p:cNvPr>
          <p:cNvSpPr/>
          <p:nvPr/>
        </p:nvSpPr>
        <p:spPr>
          <a:xfrm>
            <a:off x="0" y="-1"/>
            <a:ext cx="12192000" cy="6494085"/>
          </a:xfrm>
          <a:prstGeom prst="rect">
            <a:avLst/>
          </a:prstGeom>
        </p:spPr>
        <p:txBody>
          <a:bodyPr wrap="square">
            <a:spAutoFit/>
          </a:bodyPr>
          <a:lstStyle/>
          <a:p>
            <a:pPr algn="ctr"/>
            <a:r>
              <a:rPr lang="en-US" sz="5200" dirty="0">
                <a:solidFill>
                  <a:srgbClr val="FFC000"/>
                </a:solidFill>
                <a:latin typeface="Palatino Linotype" panose="02040502050505030304" pitchFamily="18" charset="0"/>
                <a:ea typeface="Calibri" panose="020F0502020204030204" pitchFamily="34" charset="0"/>
                <a:cs typeface="Arial" panose="020B0604020202020204" pitchFamily="34" charset="0"/>
              </a:rPr>
              <a:t>Melchisedek represents Christ consciousness, Nirvana, buddhic consciousness and you cannot give anything to someone that has no father, no mother, never was born, never dies it is just ridiculous to believe such person exist besides High consciousness, source of all creation, source of all power</a:t>
            </a:r>
            <a:endParaRPr lang="en-US" sz="5200" dirty="0">
              <a:solidFill>
                <a:srgbClr val="FFC000"/>
              </a:solidFill>
            </a:endParaRPr>
          </a:p>
        </p:txBody>
      </p:sp>
      <p:sp>
        <p:nvSpPr>
          <p:cNvPr id="3" name="Slide Number Placeholder 2">
            <a:extLst>
              <a:ext uri="{FF2B5EF4-FFF2-40B4-BE49-F238E27FC236}">
                <a16:creationId xmlns:a16="http://schemas.microsoft.com/office/drawing/2014/main" id="{39E7730B-AC32-416D-8543-1F9414EB2DF6}"/>
              </a:ext>
            </a:extLst>
          </p:cNvPr>
          <p:cNvSpPr>
            <a:spLocks noGrp="1"/>
          </p:cNvSpPr>
          <p:nvPr>
            <p:ph type="sldNum" sz="quarter" idx="12"/>
          </p:nvPr>
        </p:nvSpPr>
        <p:spPr/>
        <p:txBody>
          <a:bodyPr/>
          <a:lstStyle/>
          <a:p>
            <a:fld id="{401CF334-2D5C-4859-84A6-CA7E6E43FAEB}" type="slidenum">
              <a:rPr lang="en-US" smtClean="0"/>
              <a:t>22</a:t>
            </a:fld>
            <a:endParaRPr lang="en-US"/>
          </a:p>
        </p:txBody>
      </p:sp>
    </p:spTree>
    <p:extLst>
      <p:ext uri="{BB962C8B-B14F-4D97-AF65-F5344CB8AC3E}">
        <p14:creationId xmlns:p14="http://schemas.microsoft.com/office/powerpoint/2010/main" val="206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C94CB3-ABB8-4F66-92F3-CC546BF64AF5}"/>
              </a:ext>
            </a:extLst>
          </p:cNvPr>
          <p:cNvSpPr/>
          <p:nvPr/>
        </p:nvSpPr>
        <p:spPr>
          <a:xfrm>
            <a:off x="0" y="1"/>
            <a:ext cx="12192000" cy="6975115"/>
          </a:xfrm>
          <a:prstGeom prst="rect">
            <a:avLst/>
          </a:prstGeom>
        </p:spPr>
        <p:txBody>
          <a:bodyPr wrap="square">
            <a:spAutoFit/>
          </a:bodyPr>
          <a:lstStyle/>
          <a:p>
            <a:pPr marL="342900" marR="0" lvl="0" indent="-342900" algn="ctr">
              <a:lnSpc>
                <a:spcPct val="107000"/>
              </a:lnSpc>
              <a:spcBef>
                <a:spcPts val="0"/>
              </a:spcBef>
              <a:spcAft>
                <a:spcPts val="0"/>
              </a:spcAft>
              <a:buFont typeface="+mj-lt"/>
              <a:buAutoNum type="alphaLcParenR"/>
            </a:pPr>
            <a:r>
              <a:rPr lang="en-US" sz="4200" dirty="0">
                <a:solidFill>
                  <a:srgbClr val="FFC000"/>
                </a:solidFill>
                <a:latin typeface="Palatino Linotype" panose="02040502050505030304" pitchFamily="18" charset="0"/>
                <a:ea typeface="Calibri" panose="020F0502020204030204" pitchFamily="34" charset="0"/>
                <a:cs typeface="Arial" panose="020B0604020202020204" pitchFamily="34" charset="0"/>
              </a:rPr>
              <a:t>When you pay 10% of your money here, we pay bills with it and help some people who are in need.</a:t>
            </a:r>
            <a:endParaRPr lang="en-US" sz="42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800"/>
              </a:spcAft>
              <a:buFont typeface="+mj-lt"/>
              <a:buAutoNum type="alphaLcParenR"/>
            </a:pPr>
            <a:r>
              <a:rPr lang="en-US" sz="4200" dirty="0">
                <a:solidFill>
                  <a:srgbClr val="FFC000"/>
                </a:solidFill>
                <a:latin typeface="Palatino Linotype" panose="02040502050505030304" pitchFamily="18" charset="0"/>
                <a:ea typeface="Calibri" panose="020F0502020204030204" pitchFamily="34" charset="0"/>
                <a:cs typeface="Arial" panose="020B0604020202020204" pitchFamily="34" charset="0"/>
              </a:rPr>
              <a:t>When Abraham paid the 10% to Melchisedek, if he was a person what did he do with that money when he was not human. Why would spirit need money for?</a:t>
            </a:r>
            <a:endParaRPr lang="en-US" sz="42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algn="ctr"/>
            <a:r>
              <a:rPr lang="en-US" sz="4200" dirty="0">
                <a:solidFill>
                  <a:srgbClr val="FFC000"/>
                </a:solidFill>
                <a:latin typeface="Palatino Linotype" panose="02040502050505030304" pitchFamily="18" charset="0"/>
                <a:ea typeface="Calibri" panose="020F0502020204030204" pitchFamily="34" charset="0"/>
                <a:cs typeface="Arial" panose="020B0604020202020204" pitchFamily="34" charset="0"/>
              </a:rPr>
              <a:t>This Melchisedek represents The Higher power, whom has no beginning, no end. He is the spiritual realm</a:t>
            </a:r>
            <a:endParaRPr lang="en-US" sz="4200" dirty="0">
              <a:solidFill>
                <a:srgbClr val="FFC000"/>
              </a:solidFill>
            </a:endParaRPr>
          </a:p>
        </p:txBody>
      </p:sp>
      <p:sp>
        <p:nvSpPr>
          <p:cNvPr id="3" name="Slide Number Placeholder 2">
            <a:extLst>
              <a:ext uri="{FF2B5EF4-FFF2-40B4-BE49-F238E27FC236}">
                <a16:creationId xmlns:a16="http://schemas.microsoft.com/office/drawing/2014/main" id="{F33A79DC-2D91-4D85-A555-40115F67F1BF}"/>
              </a:ext>
            </a:extLst>
          </p:cNvPr>
          <p:cNvSpPr>
            <a:spLocks noGrp="1"/>
          </p:cNvSpPr>
          <p:nvPr>
            <p:ph type="sldNum" sz="quarter" idx="12"/>
          </p:nvPr>
        </p:nvSpPr>
        <p:spPr/>
        <p:txBody>
          <a:bodyPr/>
          <a:lstStyle/>
          <a:p>
            <a:fld id="{401CF334-2D5C-4859-84A6-CA7E6E43FAEB}" type="slidenum">
              <a:rPr lang="en-US" smtClean="0"/>
              <a:t>23</a:t>
            </a:fld>
            <a:endParaRPr lang="en-US"/>
          </a:p>
        </p:txBody>
      </p:sp>
    </p:spTree>
    <p:extLst>
      <p:ext uri="{BB962C8B-B14F-4D97-AF65-F5344CB8AC3E}">
        <p14:creationId xmlns:p14="http://schemas.microsoft.com/office/powerpoint/2010/main" val="88670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DD946E-425F-483D-9153-8E58C9653F2D}"/>
              </a:ext>
            </a:extLst>
          </p:cNvPr>
          <p:cNvSpPr/>
          <p:nvPr/>
        </p:nvSpPr>
        <p:spPr>
          <a:xfrm>
            <a:off x="0" y="1"/>
            <a:ext cx="12192000" cy="6362639"/>
          </a:xfrm>
          <a:prstGeom prst="rect">
            <a:avLst/>
          </a:prstGeom>
        </p:spPr>
        <p:txBody>
          <a:bodyPr wrap="square">
            <a:spAutoFit/>
          </a:bodyPr>
          <a:lstStyle/>
          <a:p>
            <a:pPr marL="342900" marR="0" lvl="0" indent="-342900">
              <a:lnSpc>
                <a:spcPct val="107000"/>
              </a:lnSpc>
              <a:spcBef>
                <a:spcPts val="0"/>
              </a:spcBef>
              <a:spcAft>
                <a:spcPts val="0"/>
              </a:spcAft>
              <a:buSzPts val="1200"/>
              <a:buFont typeface="Palatino Linotype" panose="02040502050505030304" pitchFamily="18" charset="0"/>
              <a:buAutoNum type="alphaUcPeriod"/>
            </a:pPr>
            <a:r>
              <a:rPr lang="en-US" sz="48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Paying tithe is to pay 10% of your mind to the higher power so you can receive 90% from Him.</a:t>
            </a:r>
            <a:endParaRPr lang="en-US" sz="48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4800" dirty="0">
                <a:solidFill>
                  <a:srgbClr val="FFC000"/>
                </a:solidFill>
                <a:latin typeface="Palatino Linotype" panose="02040502050505030304" pitchFamily="18" charset="0"/>
                <a:ea typeface="Calibri" panose="020F0502020204030204" pitchFamily="34" charset="0"/>
                <a:cs typeface="Arial" panose="020B0604020202020204" pitchFamily="34" charset="0"/>
              </a:rPr>
              <a:t>You can only do that in meditation when you short it down.</a:t>
            </a:r>
            <a:endParaRPr lang="en-US" sz="48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r>
              <a:rPr lang="en-US" sz="4800" dirty="0">
                <a:solidFill>
                  <a:srgbClr val="FFC000"/>
                </a:solidFill>
                <a:latin typeface="Palatino Linotype" panose="02040502050505030304" pitchFamily="18" charset="0"/>
                <a:ea typeface="Calibri" panose="020F0502020204030204" pitchFamily="34" charset="0"/>
                <a:cs typeface="Arial" panose="020B0604020202020204" pitchFamily="34" charset="0"/>
              </a:rPr>
              <a:t>Why was it symbolized this 10% when they tithe in the ancients, it was not money, but literally they always gave herbs.</a:t>
            </a:r>
            <a:endParaRPr lang="en-US" sz="4800" dirty="0">
              <a:solidFill>
                <a:srgbClr val="FFC000"/>
              </a:solidFill>
            </a:endParaRPr>
          </a:p>
        </p:txBody>
      </p:sp>
      <p:sp>
        <p:nvSpPr>
          <p:cNvPr id="3" name="Slide Number Placeholder 2">
            <a:extLst>
              <a:ext uri="{FF2B5EF4-FFF2-40B4-BE49-F238E27FC236}">
                <a16:creationId xmlns:a16="http://schemas.microsoft.com/office/drawing/2014/main" id="{773A9042-DA5F-4DE0-98CB-16AA086ED500}"/>
              </a:ext>
            </a:extLst>
          </p:cNvPr>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37973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12B99A-A4E8-4777-8A78-391A7D7F81D2}"/>
              </a:ext>
            </a:extLst>
          </p:cNvPr>
          <p:cNvSpPr/>
          <p:nvPr/>
        </p:nvSpPr>
        <p:spPr>
          <a:xfrm>
            <a:off x="0" y="0"/>
            <a:ext cx="12191999" cy="6479723"/>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40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They gave herbs which that grows out of the earth.</a:t>
            </a:r>
            <a:endParaRPr lang="en-US" sz="4000" b="1"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40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Why did they give herbs?</a:t>
            </a:r>
            <a:endParaRPr lang="en-US" sz="4000" b="1" dirty="0">
              <a:solidFill>
                <a:srgbClr val="FFC000"/>
              </a:solidFill>
              <a:latin typeface="Calibri" panose="020F0502020204030204" pitchFamily="34" charset="0"/>
              <a:ea typeface="Calibri" panose="020F0502020204030204" pitchFamily="34" charset="0"/>
              <a:cs typeface="Arial" panose="020B0604020202020204" pitchFamily="34" charset="0"/>
            </a:endParaRPr>
          </a:p>
          <a:p>
            <a:r>
              <a:rPr lang="en-US" sz="40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Because herbs represent your lower mind. what you have to tithe is what grows out of your lower mind. They are your thoughts. That’s why Yahshua said in Matthew 6, five times “</a:t>
            </a:r>
            <a:r>
              <a:rPr lang="en-US" sz="4000" b="1" dirty="0">
                <a:solidFill>
                  <a:srgbClr val="FF0000"/>
                </a:solidFill>
                <a:latin typeface="Palatino Linotype" panose="02040502050505030304" pitchFamily="18" charset="0"/>
                <a:ea typeface="Calibri" panose="020F0502020204030204" pitchFamily="34" charset="0"/>
                <a:cs typeface="Arial" panose="020B0604020202020204" pitchFamily="34" charset="0"/>
              </a:rPr>
              <a:t>Take no thoughts</a:t>
            </a:r>
            <a:r>
              <a:rPr lang="en-US" sz="40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People translate by “</a:t>
            </a:r>
            <a:r>
              <a:rPr lang="en-US" sz="4000" b="1" dirty="0">
                <a:solidFill>
                  <a:srgbClr val="FF0000"/>
                </a:solidFill>
                <a:latin typeface="Palatino Linotype" panose="02040502050505030304" pitchFamily="18" charset="0"/>
                <a:ea typeface="Calibri" panose="020F0502020204030204" pitchFamily="34" charset="0"/>
                <a:cs typeface="Arial" panose="020B0604020202020204" pitchFamily="34" charset="0"/>
              </a:rPr>
              <a:t>Don’t worry</a:t>
            </a:r>
            <a:r>
              <a:rPr lang="en-US" sz="40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and which is impossible, as a human, you will always worry about many things. Bills, sicknesses, exams, etc</a:t>
            </a:r>
            <a:endParaRPr lang="en-US" sz="4000" b="1" dirty="0">
              <a:solidFill>
                <a:srgbClr val="FFC000"/>
              </a:solidFill>
            </a:endParaRPr>
          </a:p>
        </p:txBody>
      </p:sp>
      <p:sp>
        <p:nvSpPr>
          <p:cNvPr id="3" name="Slide Number Placeholder 2">
            <a:extLst>
              <a:ext uri="{FF2B5EF4-FFF2-40B4-BE49-F238E27FC236}">
                <a16:creationId xmlns:a16="http://schemas.microsoft.com/office/drawing/2014/main" id="{7AAE8FDD-897C-4740-BE1A-2EB8CC616A9D}"/>
              </a:ext>
            </a:extLst>
          </p:cNvPr>
          <p:cNvSpPr>
            <a:spLocks noGrp="1"/>
          </p:cNvSpPr>
          <p:nvPr>
            <p:ph type="sldNum" sz="quarter" idx="12"/>
          </p:nvPr>
        </p:nvSpPr>
        <p:spPr/>
        <p:txBody>
          <a:bodyPr/>
          <a:lstStyle/>
          <a:p>
            <a:fld id="{401CF334-2D5C-4859-84A6-CA7E6E43FAEB}" type="slidenum">
              <a:rPr lang="en-US" smtClean="0"/>
              <a:t>25</a:t>
            </a:fld>
            <a:endParaRPr lang="en-US"/>
          </a:p>
        </p:txBody>
      </p:sp>
    </p:spTree>
    <p:extLst>
      <p:ext uri="{BB962C8B-B14F-4D97-AF65-F5344CB8AC3E}">
        <p14:creationId xmlns:p14="http://schemas.microsoft.com/office/powerpoint/2010/main" val="83087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771B4F-1F5C-4737-AB3C-76EA39E988B4}"/>
              </a:ext>
            </a:extLst>
          </p:cNvPr>
          <p:cNvSpPr/>
          <p:nvPr/>
        </p:nvSpPr>
        <p:spPr>
          <a:xfrm>
            <a:off x="0" y="1"/>
            <a:ext cx="12191999" cy="6414320"/>
          </a:xfrm>
          <a:prstGeom prst="rect">
            <a:avLst/>
          </a:prstGeom>
        </p:spPr>
        <p:txBody>
          <a:bodyPr wrap="square">
            <a:spAutoFit/>
          </a:bodyPr>
          <a:lstStyle/>
          <a:p>
            <a:pPr marL="342900" marR="0" lvl="0" indent="-342900">
              <a:lnSpc>
                <a:spcPct val="107000"/>
              </a:lnSpc>
              <a:spcBef>
                <a:spcPts val="0"/>
              </a:spcBef>
              <a:spcAft>
                <a:spcPts val="0"/>
              </a:spcAft>
              <a:buFont typeface="+mj-lt"/>
              <a:buAutoNum type="alphaLcParenR"/>
            </a:pPr>
            <a:r>
              <a:rPr lang="en-US" sz="4800" dirty="0">
                <a:solidFill>
                  <a:srgbClr val="FFC000"/>
                </a:solidFill>
                <a:latin typeface="Palatino Linotype" panose="02040502050505030304" pitchFamily="18" charset="0"/>
                <a:ea typeface="Calibri" panose="020F0502020204030204" pitchFamily="34" charset="0"/>
                <a:cs typeface="Arial" panose="020B0604020202020204" pitchFamily="34" charset="0"/>
              </a:rPr>
              <a:t>Even you hear all over soon the grinding of the tires of a car, in a second you will be worried.</a:t>
            </a:r>
            <a:endParaRPr lang="en-US" sz="48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lphaLcParenR"/>
            </a:pPr>
            <a:r>
              <a:rPr lang="en-US" sz="4800" dirty="0">
                <a:solidFill>
                  <a:srgbClr val="FFC000"/>
                </a:solidFill>
                <a:latin typeface="Palatino Linotype" panose="02040502050505030304" pitchFamily="18" charset="0"/>
                <a:ea typeface="Calibri" panose="020F0502020204030204" pitchFamily="34" charset="0"/>
                <a:cs typeface="Arial" panose="020B0604020202020204" pitchFamily="34" charset="0"/>
              </a:rPr>
              <a:t>While driving and stumble on a car accident, you are worried for a few seconds.</a:t>
            </a:r>
            <a:endParaRPr lang="en-US" sz="48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r>
              <a:rPr lang="en-US" sz="4800" dirty="0">
                <a:solidFill>
                  <a:srgbClr val="FFC000"/>
                </a:solidFill>
                <a:latin typeface="Palatino Linotype" panose="02040502050505030304" pitchFamily="18" charset="0"/>
                <a:ea typeface="Calibri" panose="020F0502020204030204" pitchFamily="34" charset="0"/>
                <a:cs typeface="Arial" panose="020B0604020202020204" pitchFamily="34" charset="0"/>
              </a:rPr>
              <a:t>Yahshua never said, ‘Don’t worry. But take no thoughts</a:t>
            </a:r>
            <a:endParaRPr lang="en-US" sz="4800" dirty="0">
              <a:solidFill>
                <a:srgbClr val="FFC000"/>
              </a:solidFill>
            </a:endParaRPr>
          </a:p>
        </p:txBody>
      </p:sp>
      <p:sp>
        <p:nvSpPr>
          <p:cNvPr id="3" name="Slide Number Placeholder 2">
            <a:extLst>
              <a:ext uri="{FF2B5EF4-FFF2-40B4-BE49-F238E27FC236}">
                <a16:creationId xmlns:a16="http://schemas.microsoft.com/office/drawing/2014/main" id="{F2422D8A-03F0-47CE-B7C9-64541C6D2F67}"/>
              </a:ext>
            </a:extLst>
          </p:cNvPr>
          <p:cNvSpPr>
            <a:spLocks noGrp="1"/>
          </p:cNvSpPr>
          <p:nvPr>
            <p:ph type="sldNum" sz="quarter" idx="12"/>
          </p:nvPr>
        </p:nvSpPr>
        <p:spPr/>
        <p:txBody>
          <a:bodyPr/>
          <a:lstStyle/>
          <a:p>
            <a:fld id="{401CF334-2D5C-4859-84A6-CA7E6E43FAEB}" type="slidenum">
              <a:rPr lang="en-US" smtClean="0"/>
              <a:t>26</a:t>
            </a:fld>
            <a:endParaRPr lang="en-US"/>
          </a:p>
        </p:txBody>
      </p:sp>
    </p:spTree>
    <p:extLst>
      <p:ext uri="{BB962C8B-B14F-4D97-AF65-F5344CB8AC3E}">
        <p14:creationId xmlns:p14="http://schemas.microsoft.com/office/powerpoint/2010/main" val="419346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4FC00-CCEE-4F6E-B6F0-911D3DDDC68E}"/>
              </a:ext>
            </a:extLst>
          </p:cNvPr>
          <p:cNvSpPr/>
          <p:nvPr/>
        </p:nvSpPr>
        <p:spPr>
          <a:xfrm>
            <a:off x="0" y="-1"/>
            <a:ext cx="12191999" cy="6787499"/>
          </a:xfrm>
          <a:prstGeom prst="rect">
            <a:avLst/>
          </a:prstGeom>
        </p:spPr>
        <p:txBody>
          <a:bodyPr wrap="square">
            <a:spAutoFit/>
          </a:bodyPr>
          <a:lstStyle/>
          <a:p>
            <a:pPr marL="342900" marR="0" lvl="0" indent="-342900">
              <a:lnSpc>
                <a:spcPct val="107000"/>
              </a:lnSpc>
              <a:spcBef>
                <a:spcPts val="0"/>
              </a:spcBef>
              <a:spcAft>
                <a:spcPts val="800"/>
              </a:spcAft>
              <a:buFont typeface="+mj-lt"/>
              <a:buAutoNum type="alphaLcParenR"/>
            </a:pPr>
            <a:r>
              <a:rPr lang="en-US" sz="6000" dirty="0">
                <a:solidFill>
                  <a:srgbClr val="FFC000"/>
                </a:solidFill>
                <a:latin typeface="Palatino Linotype" panose="02040502050505030304" pitchFamily="18" charset="0"/>
                <a:ea typeface="Calibri" panose="020F0502020204030204" pitchFamily="34" charset="0"/>
                <a:cs typeface="Arial" panose="020B0604020202020204" pitchFamily="34" charset="0"/>
              </a:rPr>
              <a:t>And you can only do that in meditation.</a:t>
            </a:r>
            <a:endParaRPr lang="en-US" sz="60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r>
              <a:rPr lang="en-US" sz="6000" dirty="0">
                <a:solidFill>
                  <a:srgbClr val="FFC000"/>
                </a:solidFill>
                <a:latin typeface="Palatino Linotype" panose="02040502050505030304" pitchFamily="18" charset="0"/>
                <a:ea typeface="Calibri" panose="020F0502020204030204" pitchFamily="34" charset="0"/>
                <a:cs typeface="Arial" panose="020B0604020202020204" pitchFamily="34" charset="0"/>
              </a:rPr>
              <a:t>When you can short down your mind for a few minutes, you will feel, see and hear things. Because all the frequencies are trying to make connection with you.</a:t>
            </a:r>
            <a:endParaRPr lang="en-US" sz="6000" dirty="0">
              <a:solidFill>
                <a:srgbClr val="FFC000"/>
              </a:solidFill>
            </a:endParaRPr>
          </a:p>
        </p:txBody>
      </p:sp>
      <p:sp>
        <p:nvSpPr>
          <p:cNvPr id="3" name="Slide Number Placeholder 2">
            <a:extLst>
              <a:ext uri="{FF2B5EF4-FFF2-40B4-BE49-F238E27FC236}">
                <a16:creationId xmlns:a16="http://schemas.microsoft.com/office/drawing/2014/main" id="{29DFBE65-743B-4611-AEDA-4E7D558F72DA}"/>
              </a:ext>
            </a:extLst>
          </p:cNvPr>
          <p:cNvSpPr>
            <a:spLocks noGrp="1"/>
          </p:cNvSpPr>
          <p:nvPr>
            <p:ph type="sldNum" sz="quarter" idx="12"/>
          </p:nvPr>
        </p:nvSpPr>
        <p:spPr/>
        <p:txBody>
          <a:bodyPr/>
          <a:lstStyle/>
          <a:p>
            <a:fld id="{401CF334-2D5C-4859-84A6-CA7E6E43FAEB}" type="slidenum">
              <a:rPr lang="en-US" smtClean="0"/>
              <a:t>27</a:t>
            </a:fld>
            <a:endParaRPr lang="en-US"/>
          </a:p>
        </p:txBody>
      </p:sp>
    </p:spTree>
    <p:extLst>
      <p:ext uri="{BB962C8B-B14F-4D97-AF65-F5344CB8AC3E}">
        <p14:creationId xmlns:p14="http://schemas.microsoft.com/office/powerpoint/2010/main" val="172099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8F4EC-7048-4599-9950-0C0B0A647B05}"/>
              </a:ext>
            </a:extLst>
          </p:cNvPr>
          <p:cNvSpPr/>
          <p:nvPr/>
        </p:nvSpPr>
        <p:spPr>
          <a:xfrm>
            <a:off x="0" y="0"/>
            <a:ext cx="12192000" cy="6740307"/>
          </a:xfrm>
          <a:prstGeom prst="rect">
            <a:avLst/>
          </a:prstGeom>
        </p:spPr>
        <p:txBody>
          <a:bodyPr wrap="square">
            <a:spAutoFit/>
          </a:bodyPr>
          <a:lstStyle/>
          <a:p>
            <a:r>
              <a:rPr lang="en-US" sz="5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When </a:t>
            </a:r>
            <a:r>
              <a:rPr lang="en-US" sz="5400" dirty="0">
                <a:solidFill>
                  <a:srgbClr val="FFC000"/>
                </a:solidFill>
                <a:latin typeface="Palatino Linotype" panose="02040502050505030304" pitchFamily="18" charset="0"/>
                <a:ea typeface="Calibri" panose="020F0502020204030204" pitchFamily="34" charset="0"/>
                <a:cs typeface="Arial" panose="020B0604020202020204" pitchFamily="34" charset="0"/>
              </a:rPr>
              <a:t>Yahshua said take no thoughts, he was saying that it is time to tithe, meaning relax, disconnect yourself to all the earthly thoughts. All the thoughts of the lower mind which are: fear, hate, criticism, division words, anger, lust etc… all the thoughts that get you in trouble</a:t>
            </a:r>
            <a:endParaRPr lang="en-US" sz="5400" dirty="0">
              <a:solidFill>
                <a:srgbClr val="FFC000"/>
              </a:solidFill>
            </a:endParaRPr>
          </a:p>
        </p:txBody>
      </p:sp>
      <p:sp>
        <p:nvSpPr>
          <p:cNvPr id="3" name="Slide Number Placeholder 2">
            <a:extLst>
              <a:ext uri="{FF2B5EF4-FFF2-40B4-BE49-F238E27FC236}">
                <a16:creationId xmlns:a16="http://schemas.microsoft.com/office/drawing/2014/main" id="{992FEFA0-D160-4C77-B24E-3D9D93A59EF8}"/>
              </a:ext>
            </a:extLst>
          </p:cNvPr>
          <p:cNvSpPr>
            <a:spLocks noGrp="1"/>
          </p:cNvSpPr>
          <p:nvPr>
            <p:ph type="sldNum" sz="quarter" idx="12"/>
          </p:nvPr>
        </p:nvSpPr>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186435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84D05C-B643-4825-99AC-90E7B30F89E7}"/>
              </a:ext>
            </a:extLst>
          </p:cNvPr>
          <p:cNvSpPr/>
          <p:nvPr/>
        </p:nvSpPr>
        <p:spPr>
          <a:xfrm>
            <a:off x="0" y="-1"/>
            <a:ext cx="12192000" cy="6986528"/>
          </a:xfrm>
          <a:prstGeom prst="rect">
            <a:avLst/>
          </a:prstGeom>
        </p:spPr>
        <p:txBody>
          <a:bodyPr wrap="square">
            <a:spAutoFit/>
          </a:bodyPr>
          <a:lstStyle/>
          <a:p>
            <a:pPr algn="ctr"/>
            <a:r>
              <a:rPr lang="en-US" sz="5600" b="1" dirty="0">
                <a:solidFill>
                  <a:schemeClr val="bg1"/>
                </a:solidFill>
                <a:latin typeface="Palatino Linotype" panose="02040502050505030304" pitchFamily="18" charset="0"/>
                <a:ea typeface="Calibri" panose="020F0502020204030204" pitchFamily="34" charset="0"/>
                <a:cs typeface="Arial" panose="020B0604020202020204" pitchFamily="34" charset="0"/>
              </a:rPr>
              <a:t>This is called tithing to Melchisedek</a:t>
            </a:r>
            <a:r>
              <a:rPr lang="en-US" sz="56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a:t>
            </a:r>
            <a:r>
              <a:rPr lang="en-US" sz="5600" dirty="0">
                <a:solidFill>
                  <a:srgbClr val="FFC000"/>
                </a:solidFill>
                <a:latin typeface="Palatino Linotype" panose="02040502050505030304" pitchFamily="18" charset="0"/>
                <a:ea typeface="Calibri" panose="020F0502020204030204" pitchFamily="34" charset="0"/>
                <a:cs typeface="Arial" panose="020B0604020202020204" pitchFamily="34" charset="0"/>
              </a:rPr>
              <a:t> </a:t>
            </a:r>
          </a:p>
          <a:p>
            <a:pPr algn="ctr"/>
            <a:r>
              <a:rPr lang="en-US" sz="5600" dirty="0">
                <a:solidFill>
                  <a:srgbClr val="FFC000"/>
                </a:solidFill>
                <a:latin typeface="Palatino Linotype" panose="02040502050505030304" pitchFamily="18" charset="0"/>
                <a:ea typeface="Calibri" panose="020F0502020204030204" pitchFamily="34" charset="0"/>
                <a:cs typeface="Arial" panose="020B0604020202020204" pitchFamily="34" charset="0"/>
              </a:rPr>
              <a:t>You can do it by obeying the teaching of Yahshua. He wants you to meditate, to practice your single eye. He wants you to allow your lower consciousness to rise to the high consciousness</a:t>
            </a:r>
            <a:endParaRPr lang="en-US" sz="5600" dirty="0">
              <a:solidFill>
                <a:srgbClr val="FFC000"/>
              </a:solidFill>
            </a:endParaRPr>
          </a:p>
        </p:txBody>
      </p:sp>
      <p:sp>
        <p:nvSpPr>
          <p:cNvPr id="3" name="Slide Number Placeholder 2">
            <a:extLst>
              <a:ext uri="{FF2B5EF4-FFF2-40B4-BE49-F238E27FC236}">
                <a16:creationId xmlns:a16="http://schemas.microsoft.com/office/drawing/2014/main" id="{A2CECB30-ABAD-468B-A39F-F1DE3BD04DAE}"/>
              </a:ext>
            </a:extLst>
          </p:cNvPr>
          <p:cNvSpPr>
            <a:spLocks noGrp="1"/>
          </p:cNvSpPr>
          <p:nvPr>
            <p:ph type="sldNum" sz="quarter" idx="12"/>
          </p:nvPr>
        </p:nvSpPr>
        <p:spPr/>
        <p:txBody>
          <a:bodyPr/>
          <a:lstStyle/>
          <a:p>
            <a:fld id="{401CF334-2D5C-4859-84A6-CA7E6E43FAEB}" type="slidenum">
              <a:rPr lang="en-US" smtClean="0"/>
              <a:t>29</a:t>
            </a:fld>
            <a:endParaRPr lang="en-US"/>
          </a:p>
        </p:txBody>
      </p:sp>
    </p:spTree>
    <p:extLst>
      <p:ext uri="{BB962C8B-B14F-4D97-AF65-F5344CB8AC3E}">
        <p14:creationId xmlns:p14="http://schemas.microsoft.com/office/powerpoint/2010/main" val="74922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E6677-AE18-418C-8363-AB563707AB28}"/>
              </a:ext>
            </a:extLst>
          </p:cNvPr>
          <p:cNvSpPr/>
          <p:nvPr/>
        </p:nvSpPr>
        <p:spPr>
          <a:xfrm>
            <a:off x="0" y="1"/>
            <a:ext cx="12191999" cy="6247864"/>
          </a:xfrm>
          <a:prstGeom prst="rect">
            <a:avLst/>
          </a:prstGeom>
        </p:spPr>
        <p:txBody>
          <a:bodyPr wrap="square">
            <a:spAutoFit/>
          </a:bodyPr>
          <a:lstStyle/>
          <a:p>
            <a:pPr algn="ctr"/>
            <a:r>
              <a:rPr lang="en-US" sz="8000" dirty="0">
                <a:solidFill>
                  <a:srgbClr val="FFFF00"/>
                </a:solidFill>
                <a:latin typeface="Palatino Linotype" panose="02040502050505030304" pitchFamily="18" charset="0"/>
                <a:ea typeface="Calibri" panose="020F0502020204030204" pitchFamily="34" charset="0"/>
                <a:cs typeface="Arial" panose="020B0604020202020204" pitchFamily="34" charset="0"/>
              </a:rPr>
              <a:t>The seven churches in the first chapters which represent the seven chakras taught by the ancient spiritual masters</a:t>
            </a:r>
            <a:endParaRPr lang="en-US" sz="8000" dirty="0">
              <a:solidFill>
                <a:srgbClr val="FFFF00"/>
              </a:solidFill>
            </a:endParaRPr>
          </a:p>
        </p:txBody>
      </p:sp>
      <p:sp>
        <p:nvSpPr>
          <p:cNvPr id="3" name="Slide Number Placeholder 2">
            <a:extLst>
              <a:ext uri="{FF2B5EF4-FFF2-40B4-BE49-F238E27FC236}">
                <a16:creationId xmlns:a16="http://schemas.microsoft.com/office/drawing/2014/main" id="{7595E46E-8AAC-4736-B0EB-8BE3107B1943}"/>
              </a:ext>
            </a:extLst>
          </p:cNvPr>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160102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7F6F9B-493F-4ACF-9D9D-07FF6311FEC2}"/>
              </a:ext>
            </a:extLst>
          </p:cNvPr>
          <p:cNvSpPr/>
          <p:nvPr/>
        </p:nvSpPr>
        <p:spPr>
          <a:xfrm>
            <a:off x="0" y="0"/>
            <a:ext cx="12192000" cy="7201972"/>
          </a:xfrm>
          <a:prstGeom prst="rect">
            <a:avLst/>
          </a:prstGeom>
        </p:spPr>
        <p:txBody>
          <a:bodyPr wrap="square">
            <a:spAutoFit/>
          </a:bodyPr>
          <a:lstStyle/>
          <a:p>
            <a:pPr algn="ctr"/>
            <a:r>
              <a:rPr lang="en-US" sz="7700" b="1" dirty="0">
                <a:solidFill>
                  <a:srgbClr val="00B050"/>
                </a:solidFill>
                <a:latin typeface="Palatino Linotype" panose="02040502050505030304" pitchFamily="18" charset="0"/>
                <a:ea typeface="Calibri" panose="020F0502020204030204" pitchFamily="34" charset="0"/>
                <a:cs typeface="Arial" panose="020B0604020202020204" pitchFamily="34" charset="0"/>
              </a:rPr>
              <a:t>The angel of Philadelphia</a:t>
            </a:r>
            <a:r>
              <a:rPr lang="en-US" sz="7700" dirty="0">
                <a:solidFill>
                  <a:schemeClr val="bg1"/>
                </a:solidFill>
                <a:latin typeface="Palatino Linotype" panose="02040502050505030304" pitchFamily="18" charset="0"/>
                <a:ea typeface="Calibri" panose="020F0502020204030204" pitchFamily="34" charset="0"/>
                <a:cs typeface="Arial" panose="020B0604020202020204" pitchFamily="34" charset="0"/>
              </a:rPr>
              <a:t>, it is the divine portion of your mind. It is your sixth chakra, go to your book and open it to Revelation 1:11</a:t>
            </a:r>
            <a:endParaRPr lang="en-US" sz="7700" dirty="0">
              <a:solidFill>
                <a:schemeClr val="bg1"/>
              </a:solidFill>
            </a:endParaRPr>
          </a:p>
        </p:txBody>
      </p:sp>
      <p:sp>
        <p:nvSpPr>
          <p:cNvPr id="3" name="Slide Number Placeholder 2">
            <a:extLst>
              <a:ext uri="{FF2B5EF4-FFF2-40B4-BE49-F238E27FC236}">
                <a16:creationId xmlns:a16="http://schemas.microsoft.com/office/drawing/2014/main" id="{0004A65B-57D2-41CA-A380-44524565957A}"/>
              </a:ext>
            </a:extLst>
          </p:cNvPr>
          <p:cNvSpPr>
            <a:spLocks noGrp="1"/>
          </p:cNvSpPr>
          <p:nvPr>
            <p:ph type="sldNum" sz="quarter" idx="12"/>
          </p:nvPr>
        </p:nvSpPr>
        <p:spPr/>
        <p:txBody>
          <a:bodyPr/>
          <a:lstStyle/>
          <a:p>
            <a:fld id="{401CF334-2D5C-4859-84A6-CA7E6E43FAEB}" type="slidenum">
              <a:rPr lang="en-US" smtClean="0"/>
              <a:t>30</a:t>
            </a:fld>
            <a:endParaRPr lang="en-US"/>
          </a:p>
        </p:txBody>
      </p:sp>
    </p:spTree>
    <p:extLst>
      <p:ext uri="{BB962C8B-B14F-4D97-AF65-F5344CB8AC3E}">
        <p14:creationId xmlns:p14="http://schemas.microsoft.com/office/powerpoint/2010/main" val="36139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66767D-6326-4361-9B07-FADD8B6D867F}"/>
              </a:ext>
            </a:extLst>
          </p:cNvPr>
          <p:cNvSpPr/>
          <p:nvPr/>
        </p:nvSpPr>
        <p:spPr>
          <a:xfrm>
            <a:off x="0" y="1"/>
            <a:ext cx="12191999" cy="6244530"/>
          </a:xfrm>
          <a:prstGeom prst="rect">
            <a:avLst/>
          </a:prstGeom>
        </p:spPr>
        <p:txBody>
          <a:bodyPr wrap="square">
            <a:spAutoFit/>
          </a:bodyPr>
          <a:lstStyle/>
          <a:p>
            <a:pPr marL="342900" marR="0" lvl="0" indent="-342900" algn="ctr">
              <a:lnSpc>
                <a:spcPct val="107000"/>
              </a:lnSpc>
              <a:spcBef>
                <a:spcPts val="0"/>
              </a:spcBef>
              <a:spcAft>
                <a:spcPts val="800"/>
              </a:spcAft>
              <a:buFont typeface="+mj-lt"/>
              <a:buAutoNum type="alphaUcPeriod"/>
            </a:pPr>
            <a:r>
              <a:rPr lang="en-US" sz="5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The seven churches represent the seven chakras that are sealed in your spine and only you, can break the seals to get to your father.</a:t>
            </a:r>
            <a:endParaRPr lang="en-US" sz="5400" b="1"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algn="ctr"/>
            <a:r>
              <a:rPr lang="en-US" sz="5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When you see in the book the seven days that Joshua had to march around Jericho and the walls fell down</a:t>
            </a:r>
            <a:endParaRPr lang="en-US" sz="5400" b="1" dirty="0">
              <a:solidFill>
                <a:srgbClr val="FFC000"/>
              </a:solidFill>
            </a:endParaRPr>
          </a:p>
        </p:txBody>
      </p:sp>
      <p:sp>
        <p:nvSpPr>
          <p:cNvPr id="3" name="Slide Number Placeholder 2">
            <a:extLst>
              <a:ext uri="{FF2B5EF4-FFF2-40B4-BE49-F238E27FC236}">
                <a16:creationId xmlns:a16="http://schemas.microsoft.com/office/drawing/2014/main" id="{04C56288-C45B-4A4B-A3FE-BF27A048337E}"/>
              </a:ext>
            </a:extLst>
          </p:cNvPr>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36299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C58910-3D39-403F-8E3C-307E0D8DAA61}"/>
              </a:ext>
            </a:extLst>
          </p:cNvPr>
          <p:cNvSpPr/>
          <p:nvPr/>
        </p:nvSpPr>
        <p:spPr>
          <a:xfrm>
            <a:off x="0" y="1"/>
            <a:ext cx="12191999" cy="7075527"/>
          </a:xfrm>
          <a:prstGeom prst="rect">
            <a:avLst/>
          </a:prstGeom>
        </p:spPr>
        <p:txBody>
          <a:bodyPr wrap="square">
            <a:spAutoFit/>
          </a:bodyPr>
          <a:lstStyle/>
          <a:p>
            <a:pPr marL="342900" marR="0" lvl="0" indent="-342900" algn="ctr">
              <a:lnSpc>
                <a:spcPct val="107000"/>
              </a:lnSpc>
              <a:spcBef>
                <a:spcPts val="0"/>
              </a:spcBef>
              <a:spcAft>
                <a:spcPts val="800"/>
              </a:spcAft>
              <a:buFont typeface="+mj-lt"/>
              <a:buAutoNum type="arabicPeriod"/>
            </a:pPr>
            <a:r>
              <a:rPr lang="en-US" sz="5400" dirty="0">
                <a:solidFill>
                  <a:srgbClr val="FFC000"/>
                </a:solidFill>
                <a:latin typeface="Palatino Linotype" panose="02040502050505030304" pitchFamily="18" charset="0"/>
                <a:ea typeface="Calibri" panose="020F0502020204030204" pitchFamily="34" charset="0"/>
                <a:cs typeface="Arial" panose="020B0604020202020204" pitchFamily="34" charset="0"/>
              </a:rPr>
              <a:t>There were no guys marching around seven times because he was at war. Paul said in </a:t>
            </a:r>
            <a:r>
              <a:rPr lang="en-US" sz="5400" b="1" dirty="0">
                <a:latin typeface="Palatino Linotype" panose="02040502050505030304" pitchFamily="18" charset="0"/>
                <a:ea typeface="Calibri" panose="020F0502020204030204" pitchFamily="34" charset="0"/>
                <a:cs typeface="Arial" panose="020B0604020202020204" pitchFamily="34" charset="0"/>
              </a:rPr>
              <a:t>Gal. 4:24 </a:t>
            </a:r>
            <a:r>
              <a:rPr lang="en-US" sz="5400" dirty="0">
                <a:solidFill>
                  <a:srgbClr val="FFC000"/>
                </a:solidFill>
                <a:latin typeface="Palatino Linotype" panose="02040502050505030304" pitchFamily="18" charset="0"/>
                <a:ea typeface="Calibri" panose="020F0502020204030204" pitchFamily="34" charset="0"/>
                <a:cs typeface="Arial" panose="020B0604020202020204" pitchFamily="34" charset="0"/>
              </a:rPr>
              <a:t>it was allegoric. It simply a figure speech to teach.</a:t>
            </a:r>
            <a:endParaRPr lang="en-US" sz="5400" dirty="0">
              <a:solidFill>
                <a:srgbClr val="FFC000"/>
              </a:solidFill>
              <a:latin typeface="Calibri" panose="020F0502020204030204" pitchFamily="34" charset="0"/>
              <a:ea typeface="Calibri" panose="020F0502020204030204" pitchFamily="34" charset="0"/>
              <a:cs typeface="Arial" panose="020B0604020202020204" pitchFamily="34" charset="0"/>
            </a:endParaRPr>
          </a:p>
          <a:p>
            <a:pPr algn="ctr"/>
            <a:r>
              <a:rPr lang="en-US" sz="5400" dirty="0">
                <a:solidFill>
                  <a:srgbClr val="FFC000"/>
                </a:solidFill>
                <a:latin typeface="Palatino Linotype" panose="02040502050505030304" pitchFamily="18" charset="0"/>
                <a:ea typeface="Calibri" panose="020F0502020204030204" pitchFamily="34" charset="0"/>
                <a:cs typeface="Arial" panose="020B0604020202020204" pitchFamily="34" charset="0"/>
              </a:rPr>
              <a:t>All it is said here, when Joshua marched around 6 times, nothing happened until he did it 7 times and that is when the wall fell down</a:t>
            </a:r>
            <a:endParaRPr lang="en-US" sz="5400" dirty="0">
              <a:solidFill>
                <a:srgbClr val="FFC000"/>
              </a:solidFill>
            </a:endParaRPr>
          </a:p>
        </p:txBody>
      </p:sp>
      <p:sp>
        <p:nvSpPr>
          <p:cNvPr id="3" name="Slide Number Placeholder 2">
            <a:extLst>
              <a:ext uri="{FF2B5EF4-FFF2-40B4-BE49-F238E27FC236}">
                <a16:creationId xmlns:a16="http://schemas.microsoft.com/office/drawing/2014/main" id="{4785F11B-C6AE-4AD0-8CA3-0F4E48273ABD}"/>
              </a:ext>
            </a:extLst>
          </p:cNvPr>
          <p:cNvSpPr>
            <a:spLocks noGrp="1"/>
          </p:cNvSpPr>
          <p:nvPr>
            <p:ph type="sldNum" sz="quarter" idx="12"/>
          </p:nvPr>
        </p:nvSpPr>
        <p:spPr/>
        <p:txBody>
          <a:bodyPr/>
          <a:lstStyle/>
          <a:p>
            <a:fld id="{401CF334-2D5C-4859-84A6-CA7E6E43FAEB}" type="slidenum">
              <a:rPr lang="en-US" smtClean="0"/>
              <a:t>32</a:t>
            </a:fld>
            <a:endParaRPr lang="en-US"/>
          </a:p>
        </p:txBody>
      </p:sp>
    </p:spTree>
    <p:extLst>
      <p:ext uri="{BB962C8B-B14F-4D97-AF65-F5344CB8AC3E}">
        <p14:creationId xmlns:p14="http://schemas.microsoft.com/office/powerpoint/2010/main" val="390900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62F8E5-A3CC-44E2-B278-93D01E5F3E11}"/>
              </a:ext>
            </a:extLst>
          </p:cNvPr>
          <p:cNvSpPr/>
          <p:nvPr/>
        </p:nvSpPr>
        <p:spPr>
          <a:xfrm>
            <a:off x="0" y="0"/>
            <a:ext cx="12191999" cy="6565900"/>
          </a:xfrm>
          <a:prstGeom prst="rect">
            <a:avLst/>
          </a:prstGeom>
        </p:spPr>
        <p:txBody>
          <a:bodyPr wrap="square">
            <a:spAutoFit/>
          </a:bodyPr>
          <a:lstStyle/>
          <a:p>
            <a:pPr marL="342900" marR="0" lvl="0" indent="-342900" algn="ctr">
              <a:lnSpc>
                <a:spcPct val="107000"/>
              </a:lnSpc>
              <a:spcBef>
                <a:spcPts val="0"/>
              </a:spcBef>
              <a:spcAft>
                <a:spcPts val="0"/>
              </a:spcAft>
              <a:buFont typeface="+mj-lt"/>
              <a:buAutoNum type="arabicPeriod"/>
            </a:pPr>
            <a:r>
              <a:rPr lang="en-US" sz="4000" b="1" dirty="0">
                <a:solidFill>
                  <a:srgbClr val="FFD243"/>
                </a:solidFill>
                <a:latin typeface="Palatino Linotype" panose="02040502050505030304" pitchFamily="18" charset="0"/>
                <a:ea typeface="Calibri" panose="020F0502020204030204" pitchFamily="34" charset="0"/>
                <a:cs typeface="Arial" panose="020B0604020202020204" pitchFamily="34" charset="0"/>
              </a:rPr>
              <a:t>Meaning to reach the father, to get access to your heaven, you have to open all the seven seals in meditation.</a:t>
            </a:r>
            <a:endParaRPr lang="en-US" sz="4000" b="1" dirty="0">
              <a:solidFill>
                <a:srgbClr val="FFD243"/>
              </a:solidFill>
              <a:latin typeface="Calibri" panose="020F0502020204030204" pitchFamily="34" charset="0"/>
              <a:ea typeface="Calibri" panose="020F0502020204030204" pitchFamily="34" charset="0"/>
              <a:cs typeface="Arial" panose="020B0604020202020204" pitchFamily="34" charset="0"/>
            </a:endParaRPr>
          </a:p>
          <a:p>
            <a:pPr marL="342900" marR="0" lvl="0" indent="-342900" algn="ctr">
              <a:lnSpc>
                <a:spcPct val="107000"/>
              </a:lnSpc>
              <a:spcBef>
                <a:spcPts val="0"/>
              </a:spcBef>
              <a:spcAft>
                <a:spcPts val="800"/>
              </a:spcAft>
              <a:buFont typeface="+mj-lt"/>
              <a:buAutoNum type="arabicPeriod"/>
            </a:pPr>
            <a:r>
              <a:rPr lang="en-US" sz="4000" b="1" dirty="0">
                <a:solidFill>
                  <a:srgbClr val="FFD243"/>
                </a:solidFill>
                <a:latin typeface="Palatino Linotype" panose="02040502050505030304" pitchFamily="18" charset="0"/>
                <a:ea typeface="Calibri" panose="020F0502020204030204" pitchFamily="34" charset="0"/>
                <a:cs typeface="Arial" panose="020B0604020202020204" pitchFamily="34" charset="0"/>
              </a:rPr>
              <a:t>That is mysticism, allegorical, symbolic, figure speech.</a:t>
            </a:r>
            <a:endParaRPr lang="en-US" sz="4000" b="1" dirty="0">
              <a:solidFill>
                <a:srgbClr val="FFD243"/>
              </a:solidFill>
              <a:latin typeface="Calibri" panose="020F0502020204030204" pitchFamily="34" charset="0"/>
              <a:ea typeface="Calibri" panose="020F0502020204030204" pitchFamily="34" charset="0"/>
              <a:cs typeface="Arial" panose="020B0604020202020204" pitchFamily="34" charset="0"/>
            </a:endParaRPr>
          </a:p>
          <a:p>
            <a:pPr algn="ctr"/>
            <a:r>
              <a:rPr lang="en-US" sz="4000" b="1" dirty="0">
                <a:solidFill>
                  <a:srgbClr val="FFD243"/>
                </a:solidFill>
                <a:latin typeface="Palatino Linotype" panose="02040502050505030304" pitchFamily="18" charset="0"/>
                <a:ea typeface="Calibri" panose="020F0502020204030204" pitchFamily="34" charset="0"/>
                <a:cs typeface="Arial" panose="020B0604020202020204" pitchFamily="34" charset="0"/>
              </a:rPr>
              <a:t>There is wall between your lower mind and your higher mind, you have to march around that wall seven times until you bring it down. When that happen, you will be one with the divine consciousness</a:t>
            </a:r>
            <a:endParaRPr lang="en-US" sz="4000" b="1" dirty="0">
              <a:solidFill>
                <a:srgbClr val="FFD243"/>
              </a:solidFill>
            </a:endParaRPr>
          </a:p>
        </p:txBody>
      </p:sp>
      <p:sp>
        <p:nvSpPr>
          <p:cNvPr id="3" name="Slide Number Placeholder 2">
            <a:extLst>
              <a:ext uri="{FF2B5EF4-FFF2-40B4-BE49-F238E27FC236}">
                <a16:creationId xmlns:a16="http://schemas.microsoft.com/office/drawing/2014/main" id="{588C0038-3F48-4632-855C-D8F9F3DFCC51}"/>
              </a:ext>
            </a:extLst>
          </p:cNvPr>
          <p:cNvSpPr>
            <a:spLocks noGrp="1"/>
          </p:cNvSpPr>
          <p:nvPr>
            <p:ph type="sldNum" sz="quarter" idx="12"/>
          </p:nvPr>
        </p:nvSpPr>
        <p:spPr/>
        <p:txBody>
          <a:bodyPr/>
          <a:lstStyle/>
          <a:p>
            <a:fld id="{401CF334-2D5C-4859-84A6-CA7E6E43FAEB}" type="slidenum">
              <a:rPr lang="en-US" smtClean="0"/>
              <a:t>33</a:t>
            </a:fld>
            <a:endParaRPr lang="en-US"/>
          </a:p>
        </p:txBody>
      </p:sp>
    </p:spTree>
    <p:extLst>
      <p:ext uri="{BB962C8B-B14F-4D97-AF65-F5344CB8AC3E}">
        <p14:creationId xmlns:p14="http://schemas.microsoft.com/office/powerpoint/2010/main" val="1844947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C68FE5-D76A-4A0E-B88B-09DDBA42353D}"/>
              </a:ext>
            </a:extLst>
          </p:cNvPr>
          <p:cNvSpPr/>
          <p:nvPr/>
        </p:nvSpPr>
        <p:spPr>
          <a:xfrm>
            <a:off x="0" y="0"/>
            <a:ext cx="12191999" cy="6186309"/>
          </a:xfrm>
          <a:prstGeom prst="rect">
            <a:avLst/>
          </a:prstGeom>
        </p:spPr>
        <p:txBody>
          <a:bodyPr wrap="square">
            <a:spAutoFit/>
          </a:bodyPr>
          <a:lstStyle/>
          <a:p>
            <a:r>
              <a:rPr lang="en-US" sz="4400" dirty="0">
                <a:latin typeface="Palatino Linotype" panose="02040502050505030304" pitchFamily="18" charset="0"/>
                <a:ea typeface="Calibri" panose="020F0502020204030204" pitchFamily="34" charset="0"/>
                <a:cs typeface="Arial" panose="020B0604020202020204" pitchFamily="34" charset="0"/>
              </a:rPr>
              <a:t>Let’s read </a:t>
            </a:r>
            <a:r>
              <a:rPr lang="en-US" sz="4400" b="1" dirty="0">
                <a:latin typeface="Palatino Linotype" panose="02040502050505030304" pitchFamily="18" charset="0"/>
                <a:ea typeface="Calibri" panose="020F0502020204030204" pitchFamily="34" charset="0"/>
                <a:cs typeface="Arial" panose="020B0604020202020204" pitchFamily="34" charset="0"/>
              </a:rPr>
              <a:t>Rev. 3:7 </a:t>
            </a:r>
            <a:r>
              <a:rPr lang="en-US" sz="4400" b="1" dirty="0">
                <a:solidFill>
                  <a:srgbClr val="000000"/>
                </a:solidFill>
                <a:latin typeface="Palatino Linotype" panose="02040502050505030304" pitchFamily="18" charset="0"/>
                <a:ea typeface="Calibri" panose="020F0502020204030204" pitchFamily="34" charset="0"/>
                <a:cs typeface="Arial" panose="020B0604020202020204" pitchFamily="34" charset="0"/>
              </a:rPr>
              <a:t>To the angel of the church in Philadelphia,</a:t>
            </a:r>
            <a:r>
              <a:rPr lang="en-US" sz="4400" b="1" baseline="30000" dirty="0">
                <a:solidFill>
                  <a:srgbClr val="000000"/>
                </a:solidFill>
                <a:latin typeface="Palatino Linotype" panose="02040502050505030304" pitchFamily="18" charset="0"/>
                <a:ea typeface="Calibri" panose="020F0502020204030204" pitchFamily="34" charset="0"/>
                <a:cs typeface="Arial" panose="020B0604020202020204" pitchFamily="34" charset="0"/>
              </a:rPr>
              <a:t> </a:t>
            </a:r>
            <a:r>
              <a:rPr lang="en-US" sz="4400" b="1" dirty="0">
                <a:solidFill>
                  <a:srgbClr val="000000"/>
                </a:solidFill>
                <a:latin typeface="Palatino Linotype" panose="02040502050505030304" pitchFamily="18" charset="0"/>
                <a:ea typeface="Calibri" panose="020F0502020204030204" pitchFamily="34" charset="0"/>
                <a:cs typeface="Arial" panose="020B0604020202020204" pitchFamily="34" charset="0"/>
              </a:rPr>
              <a:t>write </a:t>
            </a:r>
            <a:r>
              <a:rPr lang="en-US" sz="4400" b="1" dirty="0" err="1">
                <a:solidFill>
                  <a:srgbClr val="000000"/>
                </a:solidFill>
                <a:latin typeface="Palatino Linotype" panose="02040502050505030304" pitchFamily="18" charset="0"/>
                <a:ea typeface="Calibri" panose="020F0502020204030204" pitchFamily="34" charset="0"/>
                <a:cs typeface="Arial" panose="020B0604020202020204" pitchFamily="34" charset="0"/>
              </a:rPr>
              <a:t>this:</a:t>
            </a:r>
            <a:r>
              <a:rPr lang="en-US" sz="4400" b="1" dirty="0" err="1">
                <a:solidFill>
                  <a:srgbClr val="000000"/>
                </a:solidFill>
                <a:latin typeface="Palatino Linotype" panose="02040502050505030304" pitchFamily="18" charset="0"/>
                <a:ea typeface="Calibri" panose="020F0502020204030204" pitchFamily="34" charset="0"/>
                <a:cs typeface="Helvetica" panose="020B0604020202020204" pitchFamily="34" charset="0"/>
              </a:rPr>
              <a:t>“The</a:t>
            </a:r>
            <a:r>
              <a:rPr lang="en-US" sz="4400" b="1" dirty="0">
                <a:solidFill>
                  <a:srgbClr val="000000"/>
                </a:solidFill>
                <a:latin typeface="Palatino Linotype" panose="02040502050505030304" pitchFamily="18" charset="0"/>
                <a:ea typeface="Calibri" panose="020F0502020204030204" pitchFamily="34" charset="0"/>
                <a:cs typeface="Helvetica" panose="020B0604020202020204" pitchFamily="34" charset="0"/>
              </a:rPr>
              <a:t> holy one, the true,</a:t>
            </a:r>
            <a:r>
              <a:rPr lang="en-US" sz="4400" b="1" dirty="0">
                <a:solidFill>
                  <a:srgbClr val="000000"/>
                </a:solidFill>
                <a:latin typeface="Palatino Linotype" panose="02040502050505030304" pitchFamily="18" charset="0"/>
                <a:ea typeface="Calibri" panose="020F0502020204030204" pitchFamily="34" charset="0"/>
                <a:cs typeface="Courier New" panose="02070309020205020404" pitchFamily="49" charset="0"/>
              </a:rPr>
              <a:t> </a:t>
            </a:r>
            <a:r>
              <a:rPr lang="en-US" sz="4400" b="1" dirty="0">
                <a:solidFill>
                  <a:srgbClr val="000000"/>
                </a:solidFill>
                <a:latin typeface="Palatino Linotype" panose="02040502050505030304" pitchFamily="18" charset="0"/>
                <a:ea typeface="Calibri" panose="020F0502020204030204" pitchFamily="34" charset="0"/>
                <a:cs typeface="Helvetica" panose="020B0604020202020204" pitchFamily="34" charset="0"/>
              </a:rPr>
              <a:t>who holds the key of David,</a:t>
            </a:r>
            <a:r>
              <a:rPr lang="en-US" sz="4400" b="1" dirty="0">
                <a:solidFill>
                  <a:srgbClr val="000000"/>
                </a:solidFill>
                <a:latin typeface="Palatino Linotype" panose="02040502050505030304" pitchFamily="18" charset="0"/>
                <a:ea typeface="Calibri" panose="020F0502020204030204" pitchFamily="34" charset="0"/>
                <a:cs typeface="Courier New" panose="02070309020205020404" pitchFamily="49" charset="0"/>
              </a:rPr>
              <a:t> </a:t>
            </a:r>
            <a:r>
              <a:rPr lang="en-US" sz="4400" b="1" dirty="0">
                <a:solidFill>
                  <a:srgbClr val="000000"/>
                </a:solidFill>
                <a:latin typeface="Palatino Linotype" panose="02040502050505030304" pitchFamily="18" charset="0"/>
                <a:ea typeface="Calibri" panose="020F0502020204030204" pitchFamily="34" charset="0"/>
                <a:cs typeface="Helvetica" panose="020B0604020202020204" pitchFamily="34" charset="0"/>
              </a:rPr>
              <a:t>who opens and no one shall close,</a:t>
            </a:r>
            <a:r>
              <a:rPr lang="en-US" sz="4400" b="1" dirty="0">
                <a:solidFill>
                  <a:srgbClr val="000000"/>
                </a:solidFill>
                <a:latin typeface="Palatino Linotype" panose="02040502050505030304" pitchFamily="18" charset="0"/>
                <a:ea typeface="Calibri" panose="020F0502020204030204" pitchFamily="34" charset="0"/>
                <a:cs typeface="Courier New" panose="02070309020205020404" pitchFamily="49" charset="0"/>
              </a:rPr>
              <a:t>  </a:t>
            </a:r>
            <a:r>
              <a:rPr lang="en-US" sz="4400" b="1" dirty="0">
                <a:solidFill>
                  <a:srgbClr val="000000"/>
                </a:solidFill>
                <a:latin typeface="Palatino Linotype" panose="02040502050505030304" pitchFamily="18" charset="0"/>
                <a:ea typeface="Calibri" panose="020F0502020204030204" pitchFamily="34" charset="0"/>
                <a:cs typeface="Helvetica" panose="020B0604020202020204" pitchFamily="34" charset="0"/>
              </a:rPr>
              <a:t>who closes and no one shall open----</a:t>
            </a:r>
            <a:r>
              <a:rPr lang="en-US" sz="4400" b="1" dirty="0">
                <a:solidFill>
                  <a:srgbClr val="000000"/>
                </a:solidFill>
                <a:latin typeface="Palatino Linotype" panose="02040502050505030304" pitchFamily="18" charset="0"/>
                <a:ea typeface="Calibri" panose="020F0502020204030204" pitchFamily="34" charset="0"/>
                <a:cs typeface="Arial" panose="020B0604020202020204" pitchFamily="34" charset="0"/>
              </a:rPr>
              <a:t>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Écris</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à l'ange de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l'Église</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de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Philadelphie</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Voici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ce</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que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dit</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le Saint, le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Véritable</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celui</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qui a la clef de David,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celui</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qui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ouvre</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et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personne</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ne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fermera</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celui</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qui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ferme</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et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personne</a:t>
            </a:r>
            <a:r>
              <a:rPr lang="en-US" sz="4400" b="1" dirty="0">
                <a:solidFill>
                  <a:srgbClr val="FFC000"/>
                </a:solidFill>
                <a:latin typeface="Palatino Linotype" panose="02040502050505030304" pitchFamily="18" charset="0"/>
                <a:ea typeface="Calibri" panose="020F0502020204030204" pitchFamily="34" charset="0"/>
                <a:cs typeface="Arial" panose="020B0604020202020204" pitchFamily="34" charset="0"/>
              </a:rPr>
              <a:t> </a:t>
            </a:r>
            <a:r>
              <a:rPr lang="en-US" sz="4400" b="1" dirty="0" err="1">
                <a:solidFill>
                  <a:srgbClr val="FFC000"/>
                </a:solidFill>
                <a:latin typeface="Palatino Linotype" panose="02040502050505030304" pitchFamily="18" charset="0"/>
                <a:ea typeface="Calibri" panose="020F0502020204030204" pitchFamily="34" charset="0"/>
                <a:cs typeface="Arial" panose="020B0604020202020204" pitchFamily="34" charset="0"/>
              </a:rPr>
              <a:t>n'ouvrira</a:t>
            </a:r>
            <a:endParaRPr lang="en-US" sz="4400" dirty="0">
              <a:solidFill>
                <a:srgbClr val="FFC000"/>
              </a:solidFill>
            </a:endParaRPr>
          </a:p>
        </p:txBody>
      </p:sp>
      <p:sp>
        <p:nvSpPr>
          <p:cNvPr id="3" name="Slide Number Placeholder 2">
            <a:extLst>
              <a:ext uri="{FF2B5EF4-FFF2-40B4-BE49-F238E27FC236}">
                <a16:creationId xmlns:a16="http://schemas.microsoft.com/office/drawing/2014/main" id="{35167055-157E-422E-8F1C-9932D1142F9B}"/>
              </a:ext>
            </a:extLst>
          </p:cNvPr>
          <p:cNvSpPr>
            <a:spLocks noGrp="1"/>
          </p:cNvSpPr>
          <p:nvPr>
            <p:ph type="sldNum" sz="quarter" idx="12"/>
          </p:nvPr>
        </p:nvSpPr>
        <p:spPr/>
        <p:txBody>
          <a:bodyPr/>
          <a:lstStyle/>
          <a:p>
            <a:fld id="{401CF334-2D5C-4859-84A6-CA7E6E43FAEB}" type="slidenum">
              <a:rPr lang="en-US" smtClean="0"/>
              <a:t>34</a:t>
            </a:fld>
            <a:endParaRPr lang="en-US"/>
          </a:p>
        </p:txBody>
      </p:sp>
    </p:spTree>
    <p:extLst>
      <p:ext uri="{BB962C8B-B14F-4D97-AF65-F5344CB8AC3E}">
        <p14:creationId xmlns:p14="http://schemas.microsoft.com/office/powerpoint/2010/main" val="424051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F072DA-1193-40AB-B0B3-9C170E5199A4}"/>
              </a:ext>
            </a:extLst>
          </p:cNvPr>
          <p:cNvSpPr/>
          <p:nvPr/>
        </p:nvSpPr>
        <p:spPr>
          <a:xfrm>
            <a:off x="0" y="-1"/>
            <a:ext cx="12192000" cy="6863417"/>
          </a:xfrm>
          <a:prstGeom prst="rect">
            <a:avLst/>
          </a:prstGeom>
        </p:spPr>
        <p:txBody>
          <a:bodyPr wrap="square">
            <a:spAutoFit/>
          </a:bodyPr>
          <a:lstStyle/>
          <a:p>
            <a:r>
              <a:rPr lang="en-US" sz="4400" b="1" dirty="0">
                <a:solidFill>
                  <a:srgbClr val="FFC000"/>
                </a:solidFill>
                <a:latin typeface="Palatino Linotype" panose="02040502050505030304" pitchFamily="18" charset="0"/>
              </a:rPr>
              <a:t>1-	</a:t>
            </a:r>
            <a:r>
              <a:rPr lang="en-US" sz="4400" b="1" dirty="0">
                <a:solidFill>
                  <a:srgbClr val="002060"/>
                </a:solidFill>
                <a:latin typeface="Palatino Linotype" panose="02040502050505030304" pitchFamily="18" charset="0"/>
              </a:rPr>
              <a:t>The word holy, what that means?</a:t>
            </a:r>
          </a:p>
          <a:p>
            <a:r>
              <a:rPr lang="en-US" sz="4400" b="1" dirty="0">
                <a:solidFill>
                  <a:srgbClr val="FFC000"/>
                </a:solidFill>
                <a:latin typeface="Palatino Linotype" panose="02040502050505030304" pitchFamily="18" charset="0"/>
              </a:rPr>
              <a:t>a)	This word has to do with meditation, a human spirit is different than a holy spirit.</a:t>
            </a:r>
          </a:p>
          <a:p>
            <a:r>
              <a:rPr lang="en-US" sz="4400" b="1" dirty="0">
                <a:solidFill>
                  <a:srgbClr val="FFC000"/>
                </a:solidFill>
                <a:latin typeface="Palatino Linotype" panose="02040502050505030304" pitchFamily="18" charset="0"/>
              </a:rPr>
              <a:t>b)	Your human spirit is stained with thoughts of all kind.</a:t>
            </a:r>
          </a:p>
          <a:p>
            <a:r>
              <a:rPr lang="en-US" sz="4400" b="1" dirty="0">
                <a:solidFill>
                  <a:srgbClr val="FFC000"/>
                </a:solidFill>
                <a:latin typeface="Palatino Linotype" panose="02040502050505030304" pitchFamily="18" charset="0"/>
              </a:rPr>
              <a:t>c)	But the holy spirit is unstained by human thoughts, it is pure.</a:t>
            </a:r>
          </a:p>
          <a:p>
            <a:r>
              <a:rPr lang="en-US" sz="4400" b="1" dirty="0">
                <a:solidFill>
                  <a:srgbClr val="FFC000"/>
                </a:solidFill>
                <a:latin typeface="Palatino Linotype" panose="02040502050505030304" pitchFamily="18" charset="0"/>
              </a:rPr>
              <a:t>d)	You get to the Holy Spirit when there are no human thoughts, only and exclusively divine thoughts</a:t>
            </a:r>
          </a:p>
        </p:txBody>
      </p:sp>
      <p:sp>
        <p:nvSpPr>
          <p:cNvPr id="4" name="Slide Number Placeholder 3">
            <a:extLst>
              <a:ext uri="{FF2B5EF4-FFF2-40B4-BE49-F238E27FC236}">
                <a16:creationId xmlns:a16="http://schemas.microsoft.com/office/drawing/2014/main" id="{4E6ECC73-EBA1-4CDD-8053-4FCD5EF108D3}"/>
              </a:ext>
            </a:extLst>
          </p:cNvPr>
          <p:cNvSpPr>
            <a:spLocks noGrp="1"/>
          </p:cNvSpPr>
          <p:nvPr>
            <p:ph type="sldNum" sz="quarter" idx="12"/>
          </p:nvPr>
        </p:nvSpPr>
        <p:spPr/>
        <p:txBody>
          <a:bodyPr/>
          <a:lstStyle/>
          <a:p>
            <a:fld id="{401CF334-2D5C-4859-84A6-CA7E6E43FAEB}" type="slidenum">
              <a:rPr lang="en-US" smtClean="0"/>
              <a:t>35</a:t>
            </a:fld>
            <a:endParaRPr lang="en-US"/>
          </a:p>
        </p:txBody>
      </p:sp>
    </p:spTree>
    <p:extLst>
      <p:ext uri="{BB962C8B-B14F-4D97-AF65-F5344CB8AC3E}">
        <p14:creationId xmlns:p14="http://schemas.microsoft.com/office/powerpoint/2010/main" val="34457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1F7168-09C2-420E-9914-8B697BEDFC21}"/>
              </a:ext>
            </a:extLst>
          </p:cNvPr>
          <p:cNvSpPr/>
          <p:nvPr/>
        </p:nvSpPr>
        <p:spPr>
          <a:xfrm>
            <a:off x="0" y="574765"/>
            <a:ext cx="12192000" cy="4154984"/>
          </a:xfrm>
          <a:prstGeom prst="rect">
            <a:avLst/>
          </a:prstGeom>
        </p:spPr>
        <p:txBody>
          <a:bodyPr wrap="square">
            <a:spAutoFit/>
          </a:bodyPr>
          <a:lstStyle/>
          <a:p>
            <a:pPr algn="ctr"/>
            <a:r>
              <a:rPr lang="en-US" sz="8800" b="1" dirty="0">
                <a:solidFill>
                  <a:srgbClr val="002060"/>
                </a:solidFill>
                <a:latin typeface="Palatino Linotype" panose="02040502050505030304" pitchFamily="18" charset="0"/>
                <a:ea typeface="Calibri" panose="020F0502020204030204" pitchFamily="34" charset="0"/>
                <a:cs typeface="Helvetica" panose="020B0604020202020204" pitchFamily="34" charset="0"/>
              </a:rPr>
              <a:t>“Who holds the key of David”. </a:t>
            </a:r>
          </a:p>
          <a:p>
            <a:pPr algn="ctr"/>
            <a:r>
              <a:rPr lang="en-US" sz="8800" b="1" dirty="0">
                <a:solidFill>
                  <a:srgbClr val="FFFF00"/>
                </a:solidFill>
                <a:latin typeface="Palatino Linotype" panose="02040502050505030304" pitchFamily="18" charset="0"/>
                <a:ea typeface="Calibri" panose="020F0502020204030204" pitchFamily="34" charset="0"/>
                <a:cs typeface="Helvetica" panose="020B0604020202020204" pitchFamily="34" charset="0"/>
              </a:rPr>
              <a:t>What that means?</a:t>
            </a:r>
            <a:endParaRPr lang="en-US" sz="8800" b="1" dirty="0">
              <a:solidFill>
                <a:srgbClr val="FFFF00"/>
              </a:solidFill>
            </a:endParaRPr>
          </a:p>
        </p:txBody>
      </p:sp>
      <p:sp>
        <p:nvSpPr>
          <p:cNvPr id="3" name="Slide Number Placeholder 2">
            <a:extLst>
              <a:ext uri="{FF2B5EF4-FFF2-40B4-BE49-F238E27FC236}">
                <a16:creationId xmlns:a16="http://schemas.microsoft.com/office/drawing/2014/main" id="{38A35AE4-B175-4D81-A5AE-1BC26266D32D}"/>
              </a:ext>
            </a:extLst>
          </p:cNvPr>
          <p:cNvSpPr>
            <a:spLocks noGrp="1"/>
          </p:cNvSpPr>
          <p:nvPr>
            <p:ph type="sldNum" sz="quarter" idx="12"/>
          </p:nvPr>
        </p:nvSpPr>
        <p:spPr/>
        <p:txBody>
          <a:bodyPr/>
          <a:lstStyle/>
          <a:p>
            <a:fld id="{401CF334-2D5C-4859-84A6-CA7E6E43FAEB}" type="slidenum">
              <a:rPr lang="en-US" smtClean="0"/>
              <a:t>36</a:t>
            </a:fld>
            <a:endParaRPr lang="en-US"/>
          </a:p>
        </p:txBody>
      </p:sp>
    </p:spTree>
    <p:extLst>
      <p:ext uri="{BB962C8B-B14F-4D97-AF65-F5344CB8AC3E}">
        <p14:creationId xmlns:p14="http://schemas.microsoft.com/office/powerpoint/2010/main" val="294800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AB65D3B-6AEF-421A-8628-483D72B4BBED}"/>
              </a:ext>
            </a:extLst>
          </p:cNvPr>
          <p:cNvSpPr/>
          <p:nvPr/>
        </p:nvSpPr>
        <p:spPr>
          <a:xfrm>
            <a:off x="0" y="0"/>
            <a:ext cx="12192000" cy="6740307"/>
          </a:xfrm>
          <a:prstGeom prst="rect">
            <a:avLst/>
          </a:prstGeom>
        </p:spPr>
        <p:txBody>
          <a:bodyPr wrap="square">
            <a:spAutoFit/>
          </a:bodyPr>
          <a:lstStyle/>
          <a:p>
            <a:r>
              <a:rPr lang="en-US" sz="5400" b="1" dirty="0">
                <a:solidFill>
                  <a:srgbClr val="FFFF00"/>
                </a:solidFill>
                <a:latin typeface="Palatino Linotype" panose="02040502050505030304" pitchFamily="18" charset="0"/>
              </a:rPr>
              <a:t>a)	The key of David comes from the teaching of the kabbalah, the ancient eastern of mysticism.</a:t>
            </a:r>
          </a:p>
          <a:p>
            <a:r>
              <a:rPr lang="en-US" sz="5400" b="1" dirty="0">
                <a:solidFill>
                  <a:srgbClr val="FFFF00"/>
                </a:solidFill>
                <a:latin typeface="Palatino Linotype" panose="02040502050505030304" pitchFamily="18" charset="0"/>
              </a:rPr>
              <a:t>b)	The kabbalah was written by the Jewish rabbis who had been exposed from people who had migrated from India who were part of the Buddhist faith</a:t>
            </a:r>
          </a:p>
        </p:txBody>
      </p:sp>
      <p:sp>
        <p:nvSpPr>
          <p:cNvPr id="6" name="Slide Number Placeholder 5">
            <a:extLst>
              <a:ext uri="{FF2B5EF4-FFF2-40B4-BE49-F238E27FC236}">
                <a16:creationId xmlns:a16="http://schemas.microsoft.com/office/drawing/2014/main" id="{CE1CA7DE-ED96-43A1-BFCF-F1EB45F98878}"/>
              </a:ext>
            </a:extLst>
          </p:cNvPr>
          <p:cNvSpPr>
            <a:spLocks noGrp="1"/>
          </p:cNvSpPr>
          <p:nvPr>
            <p:ph type="sldNum" sz="quarter" idx="12"/>
          </p:nvPr>
        </p:nvSpPr>
        <p:spPr/>
        <p:txBody>
          <a:bodyPr/>
          <a:lstStyle/>
          <a:p>
            <a:fld id="{401CF334-2D5C-4859-84A6-CA7E6E43FAEB}" type="slidenum">
              <a:rPr lang="en-US" smtClean="0"/>
              <a:t>37</a:t>
            </a:fld>
            <a:endParaRPr lang="en-US"/>
          </a:p>
        </p:txBody>
      </p:sp>
    </p:spTree>
    <p:extLst>
      <p:ext uri="{BB962C8B-B14F-4D97-AF65-F5344CB8AC3E}">
        <p14:creationId xmlns:p14="http://schemas.microsoft.com/office/powerpoint/2010/main" val="163406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E22286-A6F1-481C-9175-10E399E338D9}"/>
              </a:ext>
            </a:extLst>
          </p:cNvPr>
          <p:cNvSpPr/>
          <p:nvPr/>
        </p:nvSpPr>
        <p:spPr>
          <a:xfrm>
            <a:off x="0" y="-1"/>
            <a:ext cx="12191999" cy="2800767"/>
          </a:xfrm>
          <a:prstGeom prst="rect">
            <a:avLst/>
          </a:prstGeom>
        </p:spPr>
        <p:txBody>
          <a:bodyPr wrap="square">
            <a:spAutoFit/>
          </a:bodyPr>
          <a:lstStyle/>
          <a:p>
            <a:pPr algn="ctr"/>
            <a:r>
              <a:rPr lang="en-US" sz="8800" b="1" dirty="0">
                <a:solidFill>
                  <a:srgbClr val="FFFF00"/>
                </a:solidFill>
                <a:latin typeface="Palatino Linotype" panose="02040502050505030304" pitchFamily="18" charset="0"/>
                <a:ea typeface="Calibri" panose="020F0502020204030204" pitchFamily="34" charset="0"/>
                <a:cs typeface="Helvetica" panose="020B0604020202020204" pitchFamily="34" charset="0"/>
              </a:rPr>
              <a:t>The key of David means 3 things</a:t>
            </a:r>
            <a:endParaRPr lang="en-US" sz="8800" dirty="0">
              <a:solidFill>
                <a:srgbClr val="FFFF00"/>
              </a:solidFill>
            </a:endParaRPr>
          </a:p>
        </p:txBody>
      </p:sp>
      <p:sp>
        <p:nvSpPr>
          <p:cNvPr id="3" name="Slide Number Placeholder 2">
            <a:extLst>
              <a:ext uri="{FF2B5EF4-FFF2-40B4-BE49-F238E27FC236}">
                <a16:creationId xmlns:a16="http://schemas.microsoft.com/office/drawing/2014/main" id="{5346FF15-8881-4F97-BA98-77EA2EB9CBB5}"/>
              </a:ext>
            </a:extLst>
          </p:cNvPr>
          <p:cNvSpPr>
            <a:spLocks noGrp="1"/>
          </p:cNvSpPr>
          <p:nvPr>
            <p:ph type="sldNum" sz="quarter" idx="12"/>
          </p:nvPr>
        </p:nvSpPr>
        <p:spPr/>
        <p:txBody>
          <a:bodyPr/>
          <a:lstStyle/>
          <a:p>
            <a:fld id="{401CF334-2D5C-4859-84A6-CA7E6E43FAEB}" type="slidenum">
              <a:rPr lang="en-US" smtClean="0"/>
              <a:t>38</a:t>
            </a:fld>
            <a:endParaRPr lang="en-US"/>
          </a:p>
        </p:txBody>
      </p:sp>
    </p:spTree>
    <p:extLst>
      <p:ext uri="{BB962C8B-B14F-4D97-AF65-F5344CB8AC3E}">
        <p14:creationId xmlns:p14="http://schemas.microsoft.com/office/powerpoint/2010/main" val="143383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B84F8-BEBE-497D-BD72-B4E0C9B21EC9}"/>
              </a:ext>
            </a:extLst>
          </p:cNvPr>
          <p:cNvSpPr/>
          <p:nvPr/>
        </p:nvSpPr>
        <p:spPr>
          <a:xfrm>
            <a:off x="287383" y="2107474"/>
            <a:ext cx="12192000" cy="2800767"/>
          </a:xfrm>
          <a:prstGeom prst="rect">
            <a:avLst/>
          </a:prstGeom>
        </p:spPr>
        <p:txBody>
          <a:bodyPr wrap="square">
            <a:spAutoFit/>
          </a:bodyPr>
          <a:lstStyle/>
          <a:p>
            <a:pPr algn="ctr"/>
            <a:r>
              <a:rPr lang="en-US" sz="8800" b="1" dirty="0">
                <a:solidFill>
                  <a:srgbClr val="FFFF00"/>
                </a:solidFill>
                <a:latin typeface="Palatino Linotype" panose="02040502050505030304" pitchFamily="18" charset="0"/>
                <a:ea typeface="Calibri" panose="020F0502020204030204" pitchFamily="34" charset="0"/>
                <a:cs typeface="Helvetica" panose="020B0604020202020204" pitchFamily="34" charset="0"/>
              </a:rPr>
              <a:t>Adam, David </a:t>
            </a:r>
          </a:p>
          <a:p>
            <a:pPr algn="ctr"/>
            <a:r>
              <a:rPr lang="en-US" sz="8800" b="1" dirty="0">
                <a:solidFill>
                  <a:srgbClr val="FFFF00"/>
                </a:solidFill>
                <a:latin typeface="Palatino Linotype" panose="02040502050505030304" pitchFamily="18" charset="0"/>
                <a:ea typeface="Calibri" panose="020F0502020204030204" pitchFamily="34" charset="0"/>
                <a:cs typeface="Helvetica" panose="020B0604020202020204" pitchFamily="34" charset="0"/>
              </a:rPr>
              <a:t>and Messiah</a:t>
            </a:r>
            <a:endParaRPr lang="en-US" sz="8800" b="1" dirty="0">
              <a:solidFill>
                <a:srgbClr val="FFFF00"/>
              </a:solidFill>
            </a:endParaRPr>
          </a:p>
        </p:txBody>
      </p:sp>
      <p:sp>
        <p:nvSpPr>
          <p:cNvPr id="3" name="Slide Number Placeholder 2">
            <a:extLst>
              <a:ext uri="{FF2B5EF4-FFF2-40B4-BE49-F238E27FC236}">
                <a16:creationId xmlns:a16="http://schemas.microsoft.com/office/drawing/2014/main" id="{6CD00C57-362F-4CA7-9573-5DFFEB192FCA}"/>
              </a:ext>
            </a:extLst>
          </p:cNvPr>
          <p:cNvSpPr>
            <a:spLocks noGrp="1"/>
          </p:cNvSpPr>
          <p:nvPr>
            <p:ph type="sldNum" sz="quarter" idx="12"/>
          </p:nvPr>
        </p:nvSpPr>
        <p:spPr/>
        <p:txBody>
          <a:bodyPr/>
          <a:lstStyle/>
          <a:p>
            <a:fld id="{401CF334-2D5C-4859-84A6-CA7E6E43FAEB}" type="slidenum">
              <a:rPr lang="en-US" smtClean="0"/>
              <a:t>39</a:t>
            </a:fld>
            <a:endParaRPr lang="en-US"/>
          </a:p>
        </p:txBody>
      </p:sp>
    </p:spTree>
    <p:extLst>
      <p:ext uri="{BB962C8B-B14F-4D97-AF65-F5344CB8AC3E}">
        <p14:creationId xmlns:p14="http://schemas.microsoft.com/office/powerpoint/2010/main" val="325782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8D21EC-023E-4853-BBFD-D2F14803ED48}"/>
              </a:ext>
            </a:extLst>
          </p:cNvPr>
          <p:cNvSpPr/>
          <p:nvPr/>
        </p:nvSpPr>
        <p:spPr>
          <a:xfrm>
            <a:off x="0" y="0"/>
            <a:ext cx="12191999" cy="6494085"/>
          </a:xfrm>
          <a:prstGeom prst="rect">
            <a:avLst/>
          </a:prstGeom>
        </p:spPr>
        <p:txBody>
          <a:bodyPr wrap="square">
            <a:spAutoFit/>
          </a:bodyPr>
          <a:lstStyle/>
          <a:p>
            <a:pPr algn="ctr"/>
            <a:r>
              <a:rPr lang="en-US" sz="5200" dirty="0">
                <a:solidFill>
                  <a:srgbClr val="FFFF00"/>
                </a:solidFill>
                <a:latin typeface="Palatino Linotype" panose="02040502050505030304" pitchFamily="18" charset="0"/>
                <a:ea typeface="Calibri" panose="020F0502020204030204" pitchFamily="34" charset="0"/>
                <a:cs typeface="Arial" panose="020B0604020202020204" pitchFamily="34" charset="0"/>
              </a:rPr>
              <a:t>The ancient masters taught that there are seven nerve centers that run up your spine and these were the seven seals that you have to open or overcome in order to reach the high holy place which is the crown chakra. By getting to the pineal gland of the brain, the right hemisphere of the brain will be opened</a:t>
            </a:r>
            <a:endParaRPr lang="en-US" sz="5200" dirty="0">
              <a:solidFill>
                <a:srgbClr val="FFFF00"/>
              </a:solidFill>
            </a:endParaRPr>
          </a:p>
        </p:txBody>
      </p:sp>
      <p:sp>
        <p:nvSpPr>
          <p:cNvPr id="3" name="Slide Number Placeholder 2">
            <a:extLst>
              <a:ext uri="{FF2B5EF4-FFF2-40B4-BE49-F238E27FC236}">
                <a16:creationId xmlns:a16="http://schemas.microsoft.com/office/drawing/2014/main" id="{F6E5325E-C19B-4C32-B1E5-8AED72703235}"/>
              </a:ext>
            </a:extLst>
          </p:cNvPr>
          <p:cNvSpPr>
            <a:spLocks noGrp="1"/>
          </p:cNvSpPr>
          <p:nvPr>
            <p:ph type="sldNum" sz="quarter" idx="12"/>
          </p:nvPr>
        </p:nvSpPr>
        <p:spPr/>
        <p:txBody>
          <a:bodyPr/>
          <a:lstStyle/>
          <a:p>
            <a:fld id="{401CF334-2D5C-4859-84A6-CA7E6E43FAEB}" type="slidenum">
              <a:rPr lang="en-US" smtClean="0"/>
              <a:t>4</a:t>
            </a:fld>
            <a:endParaRPr lang="en-US"/>
          </a:p>
        </p:txBody>
      </p:sp>
    </p:spTree>
    <p:extLst>
      <p:ext uri="{BB962C8B-B14F-4D97-AF65-F5344CB8AC3E}">
        <p14:creationId xmlns:p14="http://schemas.microsoft.com/office/powerpoint/2010/main" val="409594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D4051C-1BEF-4E62-8AAD-254C0C94E680}"/>
              </a:ext>
            </a:extLst>
          </p:cNvPr>
          <p:cNvSpPr/>
          <p:nvPr/>
        </p:nvSpPr>
        <p:spPr>
          <a:xfrm>
            <a:off x="0" y="1"/>
            <a:ext cx="12191999" cy="5909310"/>
          </a:xfrm>
          <a:prstGeom prst="rect">
            <a:avLst/>
          </a:prstGeom>
        </p:spPr>
        <p:txBody>
          <a:bodyPr wrap="square">
            <a:spAutoFit/>
          </a:bodyPr>
          <a:lstStyle/>
          <a:p>
            <a:pPr algn="ctr"/>
            <a:r>
              <a:rPr lang="en-US" sz="5400" dirty="0">
                <a:solidFill>
                  <a:srgbClr val="FFFF00"/>
                </a:solidFill>
                <a:latin typeface="Palatino Linotype" panose="02040502050505030304" pitchFamily="18" charset="0"/>
                <a:ea typeface="Calibri" panose="020F0502020204030204" pitchFamily="34" charset="0"/>
                <a:cs typeface="Helvetica" panose="020B0604020202020204" pitchFamily="34" charset="0"/>
              </a:rPr>
              <a:t>In </a:t>
            </a:r>
            <a:r>
              <a:rPr lang="en-US" sz="5400" b="1" dirty="0">
                <a:solidFill>
                  <a:srgbClr val="FFFF00"/>
                </a:solidFill>
                <a:latin typeface="Palatino Linotype" panose="02040502050505030304" pitchFamily="18" charset="0"/>
                <a:ea typeface="Calibri" panose="020F0502020204030204" pitchFamily="34" charset="0"/>
                <a:cs typeface="Helvetica" panose="020B0604020202020204" pitchFamily="34" charset="0"/>
              </a:rPr>
              <a:t>1 Cor. 15:45 </a:t>
            </a:r>
            <a:r>
              <a:rPr lang="en-US" sz="5400" b="1" dirty="0">
                <a:solidFill>
                  <a:srgbClr val="FFFF00"/>
                </a:solidFill>
                <a:latin typeface="Palatino Linotype" panose="02040502050505030304" pitchFamily="18" charset="0"/>
                <a:ea typeface="Calibri" panose="020F0502020204030204" pitchFamily="34" charset="0"/>
                <a:cs typeface="Arial" panose="020B0604020202020204" pitchFamily="34" charset="0"/>
              </a:rPr>
              <a:t>So, too, it is written, “The first man, Adam, became a living being,” the last Adam a life-giving spirit--------- </a:t>
            </a:r>
            <a:r>
              <a:rPr lang="en-US" sz="5400" b="1" dirty="0" err="1">
                <a:latin typeface="Palatino Linotype" panose="02040502050505030304" pitchFamily="18" charset="0"/>
                <a:ea typeface="Calibri" panose="020F0502020204030204" pitchFamily="34" charset="0"/>
                <a:cs typeface="Arial" panose="020B0604020202020204" pitchFamily="34" charset="0"/>
              </a:rPr>
              <a:t>C'est</a:t>
            </a:r>
            <a:r>
              <a:rPr lang="en-US" sz="5400" b="1" dirty="0">
                <a:latin typeface="Palatino Linotype" panose="02040502050505030304" pitchFamily="18" charset="0"/>
                <a:ea typeface="Calibri" panose="020F0502020204030204" pitchFamily="34" charset="0"/>
                <a:cs typeface="Arial" panose="020B0604020202020204" pitchFamily="34" charset="0"/>
              </a:rPr>
              <a:t> pourquoi </a:t>
            </a:r>
            <a:r>
              <a:rPr lang="en-US" sz="5400" b="1" dirty="0" err="1">
                <a:latin typeface="Palatino Linotype" panose="02040502050505030304" pitchFamily="18" charset="0"/>
                <a:ea typeface="Calibri" panose="020F0502020204030204" pitchFamily="34" charset="0"/>
                <a:cs typeface="Arial" panose="020B0604020202020204" pitchFamily="34" charset="0"/>
              </a:rPr>
              <a:t>il</a:t>
            </a:r>
            <a:r>
              <a:rPr lang="en-US" sz="5400" b="1" dirty="0">
                <a:latin typeface="Palatino Linotype" panose="02040502050505030304" pitchFamily="18" charset="0"/>
                <a:ea typeface="Calibri" panose="020F0502020204030204" pitchFamily="34" charset="0"/>
                <a:cs typeface="Arial" panose="020B0604020202020204" pitchFamily="34" charset="0"/>
              </a:rPr>
              <a:t> est </a:t>
            </a:r>
            <a:r>
              <a:rPr lang="en-US" sz="5400" b="1" dirty="0" err="1">
                <a:latin typeface="Palatino Linotype" panose="02040502050505030304" pitchFamily="18" charset="0"/>
                <a:ea typeface="Calibri" panose="020F0502020204030204" pitchFamily="34" charset="0"/>
                <a:cs typeface="Arial" panose="020B0604020202020204" pitchFamily="34" charset="0"/>
              </a:rPr>
              <a:t>écrit</a:t>
            </a:r>
            <a:r>
              <a:rPr lang="en-US" sz="5400" b="1" dirty="0">
                <a:latin typeface="Palatino Linotype" panose="02040502050505030304" pitchFamily="18" charset="0"/>
                <a:ea typeface="Calibri" panose="020F0502020204030204" pitchFamily="34" charset="0"/>
                <a:cs typeface="Arial" panose="020B0604020202020204" pitchFamily="34" charset="0"/>
              </a:rPr>
              <a:t>: Le premier homme, Adam, </a:t>
            </a:r>
            <a:r>
              <a:rPr lang="en-US" sz="5400" b="1" dirty="0" err="1">
                <a:latin typeface="Palatino Linotype" panose="02040502050505030304" pitchFamily="18" charset="0"/>
                <a:ea typeface="Calibri" panose="020F0502020204030204" pitchFamily="34" charset="0"/>
                <a:cs typeface="Arial" panose="020B0604020202020204" pitchFamily="34" charset="0"/>
              </a:rPr>
              <a:t>devint</a:t>
            </a:r>
            <a:r>
              <a:rPr lang="en-US" sz="5400" b="1" dirty="0">
                <a:latin typeface="Palatino Linotype" panose="02040502050505030304" pitchFamily="18" charset="0"/>
                <a:ea typeface="Calibri" panose="020F0502020204030204" pitchFamily="34" charset="0"/>
                <a:cs typeface="Arial" panose="020B0604020202020204" pitchFamily="34" charset="0"/>
              </a:rPr>
              <a:t> une </a:t>
            </a:r>
            <a:r>
              <a:rPr lang="en-US" sz="5400" b="1" dirty="0" err="1">
                <a:latin typeface="Palatino Linotype" panose="02040502050505030304" pitchFamily="18" charset="0"/>
                <a:ea typeface="Calibri" panose="020F0502020204030204" pitchFamily="34" charset="0"/>
                <a:cs typeface="Arial" panose="020B0604020202020204" pitchFamily="34" charset="0"/>
              </a:rPr>
              <a:t>âme</a:t>
            </a:r>
            <a:r>
              <a:rPr lang="en-US" sz="5400" b="1" dirty="0">
                <a:latin typeface="Palatino Linotype" panose="02040502050505030304" pitchFamily="18" charset="0"/>
                <a:ea typeface="Calibri" panose="020F0502020204030204" pitchFamily="34" charset="0"/>
                <a:cs typeface="Arial" panose="020B0604020202020204" pitchFamily="34" charset="0"/>
              </a:rPr>
              <a:t> </a:t>
            </a:r>
            <a:r>
              <a:rPr lang="en-US" sz="5400" b="1" dirty="0" err="1">
                <a:latin typeface="Palatino Linotype" panose="02040502050505030304" pitchFamily="18" charset="0"/>
                <a:ea typeface="Calibri" panose="020F0502020204030204" pitchFamily="34" charset="0"/>
                <a:cs typeface="Arial" panose="020B0604020202020204" pitchFamily="34" charset="0"/>
              </a:rPr>
              <a:t>vivante</a:t>
            </a:r>
            <a:r>
              <a:rPr lang="en-US" sz="5400" b="1" dirty="0">
                <a:latin typeface="Palatino Linotype" panose="02040502050505030304" pitchFamily="18" charset="0"/>
                <a:ea typeface="Calibri" panose="020F0502020204030204" pitchFamily="34" charset="0"/>
                <a:cs typeface="Arial" panose="020B0604020202020204" pitchFamily="34" charset="0"/>
              </a:rPr>
              <a:t>. </a:t>
            </a:r>
            <a:r>
              <a:rPr lang="fr-FR" sz="5400" b="1" dirty="0">
                <a:latin typeface="Palatino Linotype" panose="02040502050505030304" pitchFamily="18" charset="0"/>
                <a:ea typeface="Calibri" panose="020F0502020204030204" pitchFamily="34" charset="0"/>
                <a:cs typeface="Arial" panose="020B0604020202020204" pitchFamily="34" charset="0"/>
              </a:rPr>
              <a:t>Le dernier Adam est devenu un esprit vivifiant</a:t>
            </a:r>
            <a:endParaRPr lang="en-US" sz="5400" dirty="0"/>
          </a:p>
        </p:txBody>
      </p:sp>
      <p:sp>
        <p:nvSpPr>
          <p:cNvPr id="3" name="Slide Number Placeholder 2">
            <a:extLst>
              <a:ext uri="{FF2B5EF4-FFF2-40B4-BE49-F238E27FC236}">
                <a16:creationId xmlns:a16="http://schemas.microsoft.com/office/drawing/2014/main" id="{B38133A8-7CA6-4B81-8C84-091DB6DE3921}"/>
              </a:ext>
            </a:extLst>
          </p:cNvPr>
          <p:cNvSpPr>
            <a:spLocks noGrp="1"/>
          </p:cNvSpPr>
          <p:nvPr>
            <p:ph type="sldNum" sz="quarter" idx="12"/>
          </p:nvPr>
        </p:nvSpPr>
        <p:spPr/>
        <p:txBody>
          <a:bodyPr/>
          <a:lstStyle/>
          <a:p>
            <a:fld id="{401CF334-2D5C-4859-84A6-CA7E6E43FAEB}" type="slidenum">
              <a:rPr lang="en-US" smtClean="0"/>
              <a:t>40</a:t>
            </a:fld>
            <a:endParaRPr lang="en-US"/>
          </a:p>
        </p:txBody>
      </p:sp>
    </p:spTree>
    <p:extLst>
      <p:ext uri="{BB962C8B-B14F-4D97-AF65-F5344CB8AC3E}">
        <p14:creationId xmlns:p14="http://schemas.microsoft.com/office/powerpoint/2010/main" val="318317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B422AF-2E96-4B97-B59C-5AB25CD2E7DE}"/>
              </a:ext>
            </a:extLst>
          </p:cNvPr>
          <p:cNvSpPr>
            <a:spLocks noGrp="1"/>
          </p:cNvSpPr>
          <p:nvPr>
            <p:ph type="sldNum" sz="quarter" idx="12"/>
          </p:nvPr>
        </p:nvSpPr>
        <p:spPr/>
        <p:txBody>
          <a:bodyPr/>
          <a:lstStyle/>
          <a:p>
            <a:fld id="{401CF334-2D5C-4859-84A6-CA7E6E43FAEB}" type="slidenum">
              <a:rPr lang="en-US" smtClean="0"/>
              <a:t>41</a:t>
            </a:fld>
            <a:endParaRPr lang="en-US"/>
          </a:p>
        </p:txBody>
      </p:sp>
      <p:sp>
        <p:nvSpPr>
          <p:cNvPr id="4" name="Rectangle 3">
            <a:extLst>
              <a:ext uri="{FF2B5EF4-FFF2-40B4-BE49-F238E27FC236}">
                <a16:creationId xmlns:a16="http://schemas.microsoft.com/office/drawing/2014/main" id="{365CE794-EB2C-4AA1-BD10-067FE1436C39}"/>
              </a:ext>
            </a:extLst>
          </p:cNvPr>
          <p:cNvSpPr/>
          <p:nvPr/>
        </p:nvSpPr>
        <p:spPr>
          <a:xfrm>
            <a:off x="0" y="0"/>
            <a:ext cx="12192000" cy="6740307"/>
          </a:xfrm>
          <a:prstGeom prst="rect">
            <a:avLst/>
          </a:prstGeom>
        </p:spPr>
        <p:txBody>
          <a:bodyPr wrap="square">
            <a:spAutoFit/>
          </a:bodyPr>
          <a:lstStyle/>
          <a:p>
            <a:r>
              <a:rPr lang="en-US" sz="5400" b="1" dirty="0">
                <a:solidFill>
                  <a:srgbClr val="FFFF00"/>
                </a:solidFill>
                <a:latin typeface="Palatino Linotype" panose="02040502050505030304" pitchFamily="18" charset="0"/>
              </a:rPr>
              <a:t>a)	The key of David comes from the teaching of the kabbalah, the ancient eastern of mysticism.</a:t>
            </a:r>
          </a:p>
          <a:p>
            <a:r>
              <a:rPr lang="en-US" sz="5400" b="1" dirty="0">
                <a:solidFill>
                  <a:srgbClr val="FFFF00"/>
                </a:solidFill>
                <a:latin typeface="Palatino Linotype" panose="02040502050505030304" pitchFamily="18" charset="0"/>
              </a:rPr>
              <a:t>b)	The kabbalah was written by the Jewish rabbis who had been exposed from people who had migrated from India who were part of the Buddhist faith</a:t>
            </a:r>
          </a:p>
        </p:txBody>
      </p:sp>
    </p:spTree>
    <p:extLst>
      <p:ext uri="{BB962C8B-B14F-4D97-AF65-F5344CB8AC3E}">
        <p14:creationId xmlns:p14="http://schemas.microsoft.com/office/powerpoint/2010/main" val="243033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5D6E14-B03E-4A6A-9FE6-99E19D64E7F9}"/>
              </a:ext>
            </a:extLst>
          </p:cNvPr>
          <p:cNvSpPr>
            <a:spLocks noGrp="1"/>
          </p:cNvSpPr>
          <p:nvPr>
            <p:ph type="sldNum" sz="quarter" idx="12"/>
          </p:nvPr>
        </p:nvSpPr>
        <p:spPr/>
        <p:txBody>
          <a:bodyPr/>
          <a:lstStyle/>
          <a:p>
            <a:fld id="{401CF334-2D5C-4859-84A6-CA7E6E43FAEB}" type="slidenum">
              <a:rPr lang="en-US" smtClean="0"/>
              <a:t>42</a:t>
            </a:fld>
            <a:endParaRPr lang="en-US"/>
          </a:p>
        </p:txBody>
      </p:sp>
      <p:sp>
        <p:nvSpPr>
          <p:cNvPr id="4" name="Rectangle 3">
            <a:extLst>
              <a:ext uri="{FF2B5EF4-FFF2-40B4-BE49-F238E27FC236}">
                <a16:creationId xmlns:a16="http://schemas.microsoft.com/office/drawing/2014/main" id="{A0100739-0D66-4CAC-B156-33AB1E8D34B7}"/>
              </a:ext>
            </a:extLst>
          </p:cNvPr>
          <p:cNvSpPr/>
          <p:nvPr/>
        </p:nvSpPr>
        <p:spPr>
          <a:xfrm>
            <a:off x="0" y="69670"/>
            <a:ext cx="12192000" cy="5632311"/>
          </a:xfrm>
          <a:prstGeom prst="rect">
            <a:avLst/>
          </a:prstGeom>
        </p:spPr>
        <p:txBody>
          <a:bodyPr wrap="square">
            <a:spAutoFit/>
          </a:bodyPr>
          <a:lstStyle/>
          <a:p>
            <a:r>
              <a:rPr lang="en-US" sz="6000" dirty="0">
                <a:solidFill>
                  <a:srgbClr val="FFFF00"/>
                </a:solidFill>
                <a:latin typeface="Palatino Linotype" panose="02040502050505030304" pitchFamily="18" charset="0"/>
              </a:rPr>
              <a:t>2-	The second part of key of David is David himself.</a:t>
            </a:r>
          </a:p>
          <a:p>
            <a:r>
              <a:rPr lang="en-US" sz="6000" dirty="0">
                <a:solidFill>
                  <a:srgbClr val="FFFF00"/>
                </a:solidFill>
                <a:latin typeface="Palatino Linotype" panose="02040502050505030304" pitchFamily="18" charset="0"/>
              </a:rPr>
              <a:t>a)	DAWID in Hebrew means war.</a:t>
            </a:r>
          </a:p>
          <a:p>
            <a:r>
              <a:rPr lang="en-US" sz="6000" dirty="0">
                <a:solidFill>
                  <a:srgbClr val="FFFF00"/>
                </a:solidFill>
                <a:latin typeface="Palatino Linotype" panose="02040502050505030304" pitchFamily="18" charset="0"/>
              </a:rPr>
              <a:t>b)	That is that part of your mind that is struggle with the flesh to conquer everything</a:t>
            </a:r>
          </a:p>
        </p:txBody>
      </p:sp>
    </p:spTree>
    <p:extLst>
      <p:ext uri="{BB962C8B-B14F-4D97-AF65-F5344CB8AC3E}">
        <p14:creationId xmlns:p14="http://schemas.microsoft.com/office/powerpoint/2010/main" val="369128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C16FB8-715A-4081-A716-25803A81A8D4}"/>
              </a:ext>
            </a:extLst>
          </p:cNvPr>
          <p:cNvSpPr>
            <a:spLocks noGrp="1"/>
          </p:cNvSpPr>
          <p:nvPr>
            <p:ph type="sldNum" sz="quarter" idx="12"/>
          </p:nvPr>
        </p:nvSpPr>
        <p:spPr/>
        <p:txBody>
          <a:bodyPr/>
          <a:lstStyle/>
          <a:p>
            <a:fld id="{401CF334-2D5C-4859-84A6-CA7E6E43FAEB}" type="slidenum">
              <a:rPr lang="en-US" smtClean="0"/>
              <a:t>43</a:t>
            </a:fld>
            <a:endParaRPr lang="en-US"/>
          </a:p>
        </p:txBody>
      </p:sp>
      <p:sp>
        <p:nvSpPr>
          <p:cNvPr id="3" name="Rectangle 2">
            <a:extLst>
              <a:ext uri="{FF2B5EF4-FFF2-40B4-BE49-F238E27FC236}">
                <a16:creationId xmlns:a16="http://schemas.microsoft.com/office/drawing/2014/main" id="{11DAD90A-2B3F-40A6-97CA-8292563D83A4}"/>
              </a:ext>
            </a:extLst>
          </p:cNvPr>
          <p:cNvSpPr/>
          <p:nvPr/>
        </p:nvSpPr>
        <p:spPr>
          <a:xfrm>
            <a:off x="0" y="-1"/>
            <a:ext cx="12192000" cy="6186309"/>
          </a:xfrm>
          <a:prstGeom prst="rect">
            <a:avLst/>
          </a:prstGeom>
        </p:spPr>
        <p:txBody>
          <a:bodyPr wrap="square">
            <a:spAutoFit/>
          </a:bodyPr>
          <a:lstStyle/>
          <a:p>
            <a:r>
              <a:rPr lang="en-US" sz="6600" dirty="0">
                <a:solidFill>
                  <a:srgbClr val="FFFF00"/>
                </a:solidFill>
                <a:latin typeface="Palatino Linotype" panose="02040502050505030304" pitchFamily="18" charset="0"/>
              </a:rPr>
              <a:t>c)	David was constantly in war.</a:t>
            </a:r>
          </a:p>
          <a:p>
            <a:r>
              <a:rPr lang="en-US" sz="6600" dirty="0">
                <a:solidFill>
                  <a:srgbClr val="FFFF00"/>
                </a:solidFill>
                <a:latin typeface="Palatino Linotype" panose="02040502050505030304" pitchFamily="18" charset="0"/>
              </a:rPr>
              <a:t>d)	That is that part of your mind always waring against yourselves, waring against desires, waring against people around you</a:t>
            </a:r>
          </a:p>
        </p:txBody>
      </p:sp>
    </p:spTree>
    <p:extLst>
      <p:ext uri="{BB962C8B-B14F-4D97-AF65-F5344CB8AC3E}">
        <p14:creationId xmlns:p14="http://schemas.microsoft.com/office/powerpoint/2010/main" val="254184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2ED99F-FE7C-4AB6-9878-85A7370CBA77}"/>
              </a:ext>
            </a:extLst>
          </p:cNvPr>
          <p:cNvSpPr>
            <a:spLocks noGrp="1"/>
          </p:cNvSpPr>
          <p:nvPr>
            <p:ph type="sldNum" sz="quarter" idx="12"/>
          </p:nvPr>
        </p:nvSpPr>
        <p:spPr/>
        <p:txBody>
          <a:bodyPr/>
          <a:lstStyle/>
          <a:p>
            <a:fld id="{401CF334-2D5C-4859-84A6-CA7E6E43FAEB}" type="slidenum">
              <a:rPr lang="en-US" smtClean="0"/>
              <a:t>44</a:t>
            </a:fld>
            <a:endParaRPr lang="en-US"/>
          </a:p>
        </p:txBody>
      </p:sp>
      <p:sp>
        <p:nvSpPr>
          <p:cNvPr id="3" name="Rectangle 2">
            <a:extLst>
              <a:ext uri="{FF2B5EF4-FFF2-40B4-BE49-F238E27FC236}">
                <a16:creationId xmlns:a16="http://schemas.microsoft.com/office/drawing/2014/main" id="{03AF51AE-C82A-469B-9F52-30C524FCB396}"/>
              </a:ext>
            </a:extLst>
          </p:cNvPr>
          <p:cNvSpPr/>
          <p:nvPr/>
        </p:nvSpPr>
        <p:spPr>
          <a:xfrm>
            <a:off x="0" y="0"/>
            <a:ext cx="12192000" cy="5909310"/>
          </a:xfrm>
          <a:prstGeom prst="rect">
            <a:avLst/>
          </a:prstGeom>
        </p:spPr>
        <p:txBody>
          <a:bodyPr wrap="square">
            <a:spAutoFit/>
          </a:bodyPr>
          <a:lstStyle/>
          <a:p>
            <a:r>
              <a:rPr lang="en-US" sz="5400" dirty="0">
                <a:solidFill>
                  <a:srgbClr val="FFFF00"/>
                </a:solidFill>
                <a:latin typeface="Palatino Linotype" panose="02040502050505030304" pitchFamily="18" charset="0"/>
              </a:rPr>
              <a:t>3-	Let’s see something very interesting about David. </a:t>
            </a:r>
            <a:r>
              <a:rPr lang="en-US" sz="5400" b="1" dirty="0">
                <a:latin typeface="Palatino Linotype" panose="02040502050505030304" pitchFamily="18" charset="0"/>
              </a:rPr>
              <a:t>In 2 chronicles, it says it was in the heart of David to build the temple the house for the name of Elohim of Israel</a:t>
            </a:r>
            <a:r>
              <a:rPr lang="en-US" sz="5400" dirty="0">
                <a:solidFill>
                  <a:srgbClr val="FFFF00"/>
                </a:solidFill>
                <a:latin typeface="Palatino Linotype" panose="02040502050505030304" pitchFamily="18" charset="0"/>
              </a:rPr>
              <a:t>---- </a:t>
            </a:r>
            <a:r>
              <a:rPr lang="en-US" sz="5400" b="1" dirty="0">
                <a:solidFill>
                  <a:schemeClr val="bg2"/>
                </a:solidFill>
                <a:latin typeface="Palatino Linotype" panose="02040502050505030304" pitchFamily="18" charset="0"/>
              </a:rPr>
              <a:t>David, mon </a:t>
            </a:r>
            <a:r>
              <a:rPr lang="en-US" sz="5400" b="1" dirty="0" err="1">
                <a:solidFill>
                  <a:schemeClr val="bg2"/>
                </a:solidFill>
                <a:latin typeface="Palatino Linotype" panose="02040502050505030304" pitchFamily="18" charset="0"/>
              </a:rPr>
              <a:t>père</a:t>
            </a:r>
            <a:r>
              <a:rPr lang="en-US" sz="5400" b="1" dirty="0">
                <a:solidFill>
                  <a:schemeClr val="bg2"/>
                </a:solidFill>
                <a:latin typeface="Palatino Linotype" panose="02040502050505030304" pitchFamily="18" charset="0"/>
              </a:rPr>
              <a:t>, </a:t>
            </a:r>
            <a:r>
              <a:rPr lang="en-US" sz="5400" b="1" dirty="0" err="1">
                <a:solidFill>
                  <a:schemeClr val="bg2"/>
                </a:solidFill>
                <a:latin typeface="Palatino Linotype" panose="02040502050505030304" pitchFamily="18" charset="0"/>
              </a:rPr>
              <a:t>avait</a:t>
            </a:r>
            <a:r>
              <a:rPr lang="en-US" sz="5400" b="1" dirty="0">
                <a:solidFill>
                  <a:schemeClr val="bg2"/>
                </a:solidFill>
                <a:latin typeface="Palatino Linotype" panose="02040502050505030304" pitchFamily="18" charset="0"/>
              </a:rPr>
              <a:t> </a:t>
            </a:r>
            <a:r>
              <a:rPr lang="en-US" sz="5400" b="1" dirty="0" err="1">
                <a:solidFill>
                  <a:schemeClr val="bg2"/>
                </a:solidFill>
                <a:latin typeface="Palatino Linotype" panose="02040502050505030304" pitchFamily="18" charset="0"/>
              </a:rPr>
              <a:t>l'intention</a:t>
            </a:r>
            <a:r>
              <a:rPr lang="en-US" sz="5400" b="1" dirty="0">
                <a:solidFill>
                  <a:schemeClr val="bg2"/>
                </a:solidFill>
                <a:latin typeface="Palatino Linotype" panose="02040502050505030304" pitchFamily="18" charset="0"/>
              </a:rPr>
              <a:t> de </a:t>
            </a:r>
            <a:r>
              <a:rPr lang="en-US" sz="5400" b="1" dirty="0" err="1">
                <a:solidFill>
                  <a:schemeClr val="bg2"/>
                </a:solidFill>
                <a:latin typeface="Palatino Linotype" panose="02040502050505030304" pitchFamily="18" charset="0"/>
              </a:rPr>
              <a:t>bâtir</a:t>
            </a:r>
            <a:r>
              <a:rPr lang="en-US" sz="5400" b="1" dirty="0">
                <a:solidFill>
                  <a:schemeClr val="bg2"/>
                </a:solidFill>
                <a:latin typeface="Palatino Linotype" panose="02040502050505030304" pitchFamily="18" charset="0"/>
              </a:rPr>
              <a:t> une </a:t>
            </a:r>
            <a:r>
              <a:rPr lang="en-US" sz="5400" b="1" dirty="0" err="1">
                <a:solidFill>
                  <a:schemeClr val="bg2"/>
                </a:solidFill>
                <a:latin typeface="Palatino Linotype" panose="02040502050505030304" pitchFamily="18" charset="0"/>
              </a:rPr>
              <a:t>maison</a:t>
            </a:r>
            <a:r>
              <a:rPr lang="en-US" sz="5400" b="1" dirty="0">
                <a:solidFill>
                  <a:schemeClr val="bg2"/>
                </a:solidFill>
                <a:latin typeface="Palatino Linotype" panose="02040502050505030304" pitchFamily="18" charset="0"/>
              </a:rPr>
              <a:t> au nom de Yahweh, Elohim </a:t>
            </a:r>
            <a:r>
              <a:rPr lang="en-US" sz="5400" b="1" dirty="0" err="1">
                <a:solidFill>
                  <a:schemeClr val="bg2"/>
                </a:solidFill>
                <a:latin typeface="Palatino Linotype" panose="02040502050505030304" pitchFamily="18" charset="0"/>
              </a:rPr>
              <a:t>d'Israël</a:t>
            </a:r>
            <a:endParaRPr lang="en-US" sz="5400" b="1" dirty="0">
              <a:solidFill>
                <a:schemeClr val="bg2"/>
              </a:solidFill>
              <a:latin typeface="Palatino Linotype" panose="02040502050505030304" pitchFamily="18" charset="0"/>
            </a:endParaRPr>
          </a:p>
        </p:txBody>
      </p:sp>
    </p:spTree>
    <p:extLst>
      <p:ext uri="{BB962C8B-B14F-4D97-AF65-F5344CB8AC3E}">
        <p14:creationId xmlns:p14="http://schemas.microsoft.com/office/powerpoint/2010/main" val="371359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E3EFA-AACB-4F87-98B8-8616DB749B7E}"/>
              </a:ext>
            </a:extLst>
          </p:cNvPr>
          <p:cNvSpPr>
            <a:spLocks noGrp="1"/>
          </p:cNvSpPr>
          <p:nvPr>
            <p:ph type="sldNum" sz="quarter" idx="12"/>
          </p:nvPr>
        </p:nvSpPr>
        <p:spPr/>
        <p:txBody>
          <a:bodyPr/>
          <a:lstStyle/>
          <a:p>
            <a:fld id="{401CF334-2D5C-4859-84A6-CA7E6E43FAEB}" type="slidenum">
              <a:rPr lang="en-US" smtClean="0"/>
              <a:t>45</a:t>
            </a:fld>
            <a:endParaRPr lang="en-US"/>
          </a:p>
        </p:txBody>
      </p:sp>
      <p:sp>
        <p:nvSpPr>
          <p:cNvPr id="3" name="Rectangle 2">
            <a:extLst>
              <a:ext uri="{FF2B5EF4-FFF2-40B4-BE49-F238E27FC236}">
                <a16:creationId xmlns:a16="http://schemas.microsoft.com/office/drawing/2014/main" id="{020D8DAD-5573-41E9-9DAC-B26811A2C7B1}"/>
              </a:ext>
            </a:extLst>
          </p:cNvPr>
          <p:cNvSpPr/>
          <p:nvPr/>
        </p:nvSpPr>
        <p:spPr>
          <a:xfrm>
            <a:off x="0" y="452846"/>
            <a:ext cx="12192000" cy="5509200"/>
          </a:xfrm>
          <a:prstGeom prst="rect">
            <a:avLst/>
          </a:prstGeom>
        </p:spPr>
        <p:txBody>
          <a:bodyPr wrap="square">
            <a:spAutoFit/>
          </a:bodyPr>
          <a:lstStyle/>
          <a:p>
            <a:pPr algn="ctr"/>
            <a:r>
              <a:rPr lang="en-US" sz="8800" b="1" dirty="0">
                <a:solidFill>
                  <a:srgbClr val="00B0F0"/>
                </a:solidFill>
                <a:latin typeface="Palatino Linotype" panose="02040502050505030304" pitchFamily="18" charset="0"/>
              </a:rPr>
              <a:t>a)	David had in his mind to build the temple, but why  couldn’t he do it? </a:t>
            </a:r>
          </a:p>
        </p:txBody>
      </p:sp>
    </p:spTree>
    <p:extLst>
      <p:ext uri="{BB962C8B-B14F-4D97-AF65-F5344CB8AC3E}">
        <p14:creationId xmlns:p14="http://schemas.microsoft.com/office/powerpoint/2010/main" val="298682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624EE7-13E3-4ED3-8222-8DD77F34CE32}"/>
              </a:ext>
            </a:extLst>
          </p:cNvPr>
          <p:cNvSpPr>
            <a:spLocks noGrp="1"/>
          </p:cNvSpPr>
          <p:nvPr>
            <p:ph type="sldNum" sz="quarter" idx="12"/>
          </p:nvPr>
        </p:nvSpPr>
        <p:spPr/>
        <p:txBody>
          <a:bodyPr/>
          <a:lstStyle/>
          <a:p>
            <a:fld id="{401CF334-2D5C-4859-84A6-CA7E6E43FAEB}" type="slidenum">
              <a:rPr lang="en-US" smtClean="0"/>
              <a:t>46</a:t>
            </a:fld>
            <a:endParaRPr lang="en-US"/>
          </a:p>
        </p:txBody>
      </p:sp>
      <p:sp>
        <p:nvSpPr>
          <p:cNvPr id="3" name="Rectangle 2">
            <a:extLst>
              <a:ext uri="{FF2B5EF4-FFF2-40B4-BE49-F238E27FC236}">
                <a16:creationId xmlns:a16="http://schemas.microsoft.com/office/drawing/2014/main" id="{08543537-2E10-4B81-8E36-665E4DA9BCFC}"/>
              </a:ext>
            </a:extLst>
          </p:cNvPr>
          <p:cNvSpPr/>
          <p:nvPr/>
        </p:nvSpPr>
        <p:spPr>
          <a:xfrm>
            <a:off x="0" y="0"/>
            <a:ext cx="12192000" cy="6186309"/>
          </a:xfrm>
          <a:prstGeom prst="rect">
            <a:avLst/>
          </a:prstGeom>
        </p:spPr>
        <p:txBody>
          <a:bodyPr wrap="square">
            <a:spAutoFit/>
          </a:bodyPr>
          <a:lstStyle/>
          <a:p>
            <a:pPr algn="ctr"/>
            <a:r>
              <a:rPr lang="en-US" sz="4400" b="1" dirty="0">
                <a:latin typeface="Palatino Linotype" panose="02040502050505030304" pitchFamily="18" charset="0"/>
              </a:rPr>
              <a:t>1 kings 5:3 </a:t>
            </a:r>
            <a:r>
              <a:rPr lang="en-US" sz="4400" b="1" dirty="0">
                <a:solidFill>
                  <a:srgbClr val="92D050"/>
                </a:solidFill>
                <a:latin typeface="Palatino Linotype" panose="02040502050505030304" pitchFamily="18" charset="0"/>
              </a:rPr>
              <a:t>You know my father David was not able to build a temple for the name of Yahweh his Elohim. This was because of the warfare all around him until Yahweh put his enemies under his feet</a:t>
            </a:r>
            <a:r>
              <a:rPr lang="en-US" sz="4400" b="1" dirty="0">
                <a:latin typeface="Palatino Linotype" panose="02040502050505030304" pitchFamily="18" charset="0"/>
              </a:rPr>
              <a:t>--- Tu </a:t>
            </a:r>
            <a:r>
              <a:rPr lang="en-US" sz="4400" b="1" dirty="0" err="1">
                <a:latin typeface="Palatino Linotype" panose="02040502050505030304" pitchFamily="18" charset="0"/>
              </a:rPr>
              <a:t>sais</a:t>
            </a:r>
            <a:r>
              <a:rPr lang="en-US" sz="4400" b="1" dirty="0">
                <a:latin typeface="Palatino Linotype" panose="02040502050505030304" pitchFamily="18" charset="0"/>
              </a:rPr>
              <a:t> que David, mon </a:t>
            </a:r>
            <a:r>
              <a:rPr lang="en-US" sz="4400" b="1" dirty="0" err="1">
                <a:latin typeface="Palatino Linotype" panose="02040502050505030304" pitchFamily="18" charset="0"/>
              </a:rPr>
              <a:t>père</a:t>
            </a:r>
            <a:r>
              <a:rPr lang="en-US" sz="4400" b="1" dirty="0">
                <a:latin typeface="Palatino Linotype" panose="02040502050505030304" pitchFamily="18" charset="0"/>
              </a:rPr>
              <a:t>, </a:t>
            </a:r>
            <a:r>
              <a:rPr lang="en-US" sz="4400" b="1" dirty="0" err="1">
                <a:latin typeface="Palatino Linotype" panose="02040502050505030304" pitchFamily="18" charset="0"/>
              </a:rPr>
              <a:t>n'a</a:t>
            </a:r>
            <a:r>
              <a:rPr lang="en-US" sz="4400" b="1" dirty="0">
                <a:latin typeface="Palatino Linotype" panose="02040502050505030304" pitchFamily="18" charset="0"/>
              </a:rPr>
              <a:t> pas </a:t>
            </a:r>
            <a:r>
              <a:rPr lang="en-US" sz="4400" b="1" dirty="0" err="1">
                <a:latin typeface="Palatino Linotype" panose="02040502050505030304" pitchFamily="18" charset="0"/>
              </a:rPr>
              <a:t>pu</a:t>
            </a:r>
            <a:r>
              <a:rPr lang="en-US" sz="4400" b="1" dirty="0">
                <a:latin typeface="Palatino Linotype" panose="02040502050505030304" pitchFamily="18" charset="0"/>
              </a:rPr>
              <a:t> </a:t>
            </a:r>
            <a:r>
              <a:rPr lang="en-US" sz="4400" b="1" dirty="0" err="1">
                <a:latin typeface="Palatino Linotype" panose="02040502050505030304" pitchFamily="18" charset="0"/>
              </a:rPr>
              <a:t>bâtir</a:t>
            </a:r>
            <a:r>
              <a:rPr lang="en-US" sz="4400" b="1" dirty="0">
                <a:latin typeface="Palatino Linotype" panose="02040502050505030304" pitchFamily="18" charset="0"/>
              </a:rPr>
              <a:t> une </a:t>
            </a:r>
            <a:r>
              <a:rPr lang="en-US" sz="4400" b="1" dirty="0" err="1">
                <a:latin typeface="Palatino Linotype" panose="02040502050505030304" pitchFamily="18" charset="0"/>
              </a:rPr>
              <a:t>maison</a:t>
            </a:r>
            <a:r>
              <a:rPr lang="en-US" sz="4400" b="1" dirty="0">
                <a:latin typeface="Palatino Linotype" panose="02040502050505030304" pitchFamily="18" charset="0"/>
              </a:rPr>
              <a:t> à Yahweh, son Elohim, à cause des </a:t>
            </a:r>
            <a:r>
              <a:rPr lang="en-US" sz="4400" b="1" dirty="0" err="1">
                <a:latin typeface="Palatino Linotype" panose="02040502050505030304" pitchFamily="18" charset="0"/>
              </a:rPr>
              <a:t>guerres</a:t>
            </a:r>
            <a:r>
              <a:rPr lang="en-US" sz="4400" b="1" dirty="0">
                <a:latin typeface="Palatino Linotype" panose="02040502050505030304" pitchFamily="18" charset="0"/>
              </a:rPr>
              <a:t> </a:t>
            </a:r>
            <a:r>
              <a:rPr lang="en-US" sz="4400" b="1" dirty="0" err="1">
                <a:latin typeface="Palatino Linotype" panose="02040502050505030304" pitchFamily="18" charset="0"/>
              </a:rPr>
              <a:t>dont</a:t>
            </a:r>
            <a:r>
              <a:rPr lang="en-US" sz="4400" b="1" dirty="0">
                <a:latin typeface="Palatino Linotype" panose="02040502050505030304" pitchFamily="18" charset="0"/>
              </a:rPr>
              <a:t> </a:t>
            </a:r>
            <a:r>
              <a:rPr lang="en-US" sz="4400" b="1" dirty="0" err="1">
                <a:latin typeface="Palatino Linotype" panose="02040502050505030304" pitchFamily="18" charset="0"/>
              </a:rPr>
              <a:t>ses</a:t>
            </a:r>
            <a:r>
              <a:rPr lang="en-US" sz="4400" b="1" dirty="0">
                <a:latin typeface="Palatino Linotype" panose="02040502050505030304" pitchFamily="18" charset="0"/>
              </a:rPr>
              <a:t> </a:t>
            </a:r>
            <a:r>
              <a:rPr lang="en-US" sz="4400" b="1" dirty="0" err="1">
                <a:latin typeface="Palatino Linotype" panose="02040502050505030304" pitchFamily="18" charset="0"/>
              </a:rPr>
              <a:t>ennemis</a:t>
            </a:r>
            <a:r>
              <a:rPr lang="en-US" sz="4400" b="1" dirty="0">
                <a:latin typeface="Palatino Linotype" panose="02040502050505030304" pitchFamily="18" charset="0"/>
              </a:rPr>
              <a:t> </a:t>
            </a:r>
            <a:r>
              <a:rPr lang="en-US" sz="4400" b="1" dirty="0" err="1">
                <a:latin typeface="Palatino Linotype" panose="02040502050505030304" pitchFamily="18" charset="0"/>
              </a:rPr>
              <a:t>l'ont</a:t>
            </a:r>
            <a:r>
              <a:rPr lang="en-US" sz="4400" b="1" dirty="0">
                <a:latin typeface="Palatino Linotype" panose="02040502050505030304" pitchFamily="18" charset="0"/>
              </a:rPr>
              <a:t> </a:t>
            </a:r>
            <a:r>
              <a:rPr lang="en-US" sz="4400" b="1" dirty="0" err="1">
                <a:latin typeface="Palatino Linotype" panose="02040502050505030304" pitchFamily="18" charset="0"/>
              </a:rPr>
              <a:t>enveloppé</a:t>
            </a:r>
            <a:r>
              <a:rPr lang="en-US" sz="4400" b="1" dirty="0">
                <a:latin typeface="Palatino Linotype" panose="02040502050505030304" pitchFamily="18" charset="0"/>
              </a:rPr>
              <a:t> </a:t>
            </a:r>
            <a:r>
              <a:rPr lang="en-US" sz="4400" b="1" dirty="0" err="1">
                <a:latin typeface="Palatino Linotype" panose="02040502050505030304" pitchFamily="18" charset="0"/>
              </a:rPr>
              <a:t>jusqu'à</a:t>
            </a:r>
            <a:r>
              <a:rPr lang="en-US" sz="4400" b="1" dirty="0">
                <a:latin typeface="Palatino Linotype" panose="02040502050505030304" pitchFamily="18" charset="0"/>
              </a:rPr>
              <a:t> </a:t>
            </a:r>
            <a:r>
              <a:rPr lang="en-US" sz="4400" b="1" dirty="0" err="1">
                <a:latin typeface="Palatino Linotype" panose="02040502050505030304" pitchFamily="18" charset="0"/>
              </a:rPr>
              <a:t>ce</a:t>
            </a:r>
            <a:r>
              <a:rPr lang="en-US" sz="4400" b="1" dirty="0">
                <a:latin typeface="Palatino Linotype" panose="02040502050505030304" pitchFamily="18" charset="0"/>
              </a:rPr>
              <a:t> que Yahweh les </a:t>
            </a:r>
            <a:r>
              <a:rPr lang="en-US" sz="4400" b="1" dirty="0" err="1">
                <a:latin typeface="Palatino Linotype" panose="02040502050505030304" pitchFamily="18" charset="0"/>
              </a:rPr>
              <a:t>eût</a:t>
            </a:r>
            <a:r>
              <a:rPr lang="en-US" sz="4400" b="1" dirty="0">
                <a:latin typeface="Palatino Linotype" panose="02040502050505030304" pitchFamily="18" charset="0"/>
              </a:rPr>
              <a:t> </a:t>
            </a:r>
            <a:r>
              <a:rPr lang="en-US" sz="4400" b="1" dirty="0" err="1">
                <a:latin typeface="Palatino Linotype" panose="02040502050505030304" pitchFamily="18" charset="0"/>
              </a:rPr>
              <a:t>mis</a:t>
            </a:r>
            <a:r>
              <a:rPr lang="en-US" sz="4400" b="1" dirty="0">
                <a:latin typeface="Palatino Linotype" panose="02040502050505030304" pitchFamily="18" charset="0"/>
              </a:rPr>
              <a:t> sous la </a:t>
            </a:r>
            <a:r>
              <a:rPr lang="en-US" sz="4400" b="1" dirty="0" err="1">
                <a:latin typeface="Palatino Linotype" panose="02040502050505030304" pitchFamily="18" charset="0"/>
              </a:rPr>
              <a:t>plante</a:t>
            </a:r>
            <a:r>
              <a:rPr lang="en-US" sz="4400" b="1" dirty="0">
                <a:latin typeface="Palatino Linotype" panose="02040502050505030304" pitchFamily="18" charset="0"/>
              </a:rPr>
              <a:t> de </a:t>
            </a:r>
            <a:r>
              <a:rPr lang="en-US" sz="4400" b="1" dirty="0" err="1">
                <a:latin typeface="Palatino Linotype" panose="02040502050505030304" pitchFamily="18" charset="0"/>
              </a:rPr>
              <a:t>ses</a:t>
            </a:r>
            <a:r>
              <a:rPr lang="en-US" sz="4400" b="1" dirty="0">
                <a:latin typeface="Palatino Linotype" panose="02040502050505030304" pitchFamily="18" charset="0"/>
              </a:rPr>
              <a:t> </a:t>
            </a:r>
            <a:r>
              <a:rPr lang="en-US" sz="4400" b="1" dirty="0" err="1">
                <a:latin typeface="Palatino Linotype" panose="02040502050505030304" pitchFamily="18" charset="0"/>
              </a:rPr>
              <a:t>pieds</a:t>
            </a:r>
            <a:endParaRPr lang="en-US" sz="4400" b="1" dirty="0">
              <a:latin typeface="Palatino Linotype" panose="02040502050505030304" pitchFamily="18" charset="0"/>
            </a:endParaRPr>
          </a:p>
        </p:txBody>
      </p:sp>
    </p:spTree>
    <p:extLst>
      <p:ext uri="{BB962C8B-B14F-4D97-AF65-F5344CB8AC3E}">
        <p14:creationId xmlns:p14="http://schemas.microsoft.com/office/powerpoint/2010/main" val="419872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827C92-B19A-4450-BF62-44D1D9C7C4B4}"/>
              </a:ext>
            </a:extLst>
          </p:cNvPr>
          <p:cNvSpPr>
            <a:spLocks noGrp="1"/>
          </p:cNvSpPr>
          <p:nvPr>
            <p:ph type="sldNum" sz="quarter" idx="12"/>
          </p:nvPr>
        </p:nvSpPr>
        <p:spPr/>
        <p:txBody>
          <a:bodyPr/>
          <a:lstStyle/>
          <a:p>
            <a:fld id="{401CF334-2D5C-4859-84A6-CA7E6E43FAEB}" type="slidenum">
              <a:rPr lang="en-US" smtClean="0"/>
              <a:t>47</a:t>
            </a:fld>
            <a:endParaRPr lang="en-US"/>
          </a:p>
        </p:txBody>
      </p:sp>
      <p:sp>
        <p:nvSpPr>
          <p:cNvPr id="3" name="Rectangle 2">
            <a:extLst>
              <a:ext uri="{FF2B5EF4-FFF2-40B4-BE49-F238E27FC236}">
                <a16:creationId xmlns:a16="http://schemas.microsoft.com/office/drawing/2014/main" id="{31E40528-DE2E-44F6-8249-8036175419E6}"/>
              </a:ext>
            </a:extLst>
          </p:cNvPr>
          <p:cNvSpPr/>
          <p:nvPr/>
        </p:nvSpPr>
        <p:spPr>
          <a:xfrm>
            <a:off x="0" y="-1"/>
            <a:ext cx="12192000" cy="5909310"/>
          </a:xfrm>
          <a:prstGeom prst="rect">
            <a:avLst/>
          </a:prstGeom>
        </p:spPr>
        <p:txBody>
          <a:bodyPr wrap="square">
            <a:spAutoFit/>
          </a:bodyPr>
          <a:lstStyle/>
          <a:p>
            <a:pPr algn="ctr"/>
            <a:r>
              <a:rPr lang="en-US" sz="5400" b="1" dirty="0">
                <a:solidFill>
                  <a:srgbClr val="92D050"/>
                </a:solidFill>
                <a:latin typeface="Palatino Linotype" panose="02040502050505030304" pitchFamily="18" charset="0"/>
              </a:rPr>
              <a:t>b)	David could never build the temple because he was constantly at war. That is the symbol meaning of your lower aspect of your mind, as long as you are struggle with things around you, you can never build the temple which is inside of you.</a:t>
            </a:r>
          </a:p>
        </p:txBody>
      </p:sp>
    </p:spTree>
    <p:extLst>
      <p:ext uri="{BB962C8B-B14F-4D97-AF65-F5344CB8AC3E}">
        <p14:creationId xmlns:p14="http://schemas.microsoft.com/office/powerpoint/2010/main" val="170728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B924C6-D741-4F7B-B838-A3B6D3725316}"/>
              </a:ext>
            </a:extLst>
          </p:cNvPr>
          <p:cNvSpPr>
            <a:spLocks noGrp="1"/>
          </p:cNvSpPr>
          <p:nvPr>
            <p:ph type="sldNum" sz="quarter" idx="12"/>
          </p:nvPr>
        </p:nvSpPr>
        <p:spPr/>
        <p:txBody>
          <a:bodyPr/>
          <a:lstStyle/>
          <a:p>
            <a:fld id="{401CF334-2D5C-4859-84A6-CA7E6E43FAEB}" type="slidenum">
              <a:rPr lang="en-US" smtClean="0"/>
              <a:t>48</a:t>
            </a:fld>
            <a:endParaRPr lang="en-US"/>
          </a:p>
        </p:txBody>
      </p:sp>
      <p:sp>
        <p:nvSpPr>
          <p:cNvPr id="3" name="Rectangle 2">
            <a:extLst>
              <a:ext uri="{FF2B5EF4-FFF2-40B4-BE49-F238E27FC236}">
                <a16:creationId xmlns:a16="http://schemas.microsoft.com/office/drawing/2014/main" id="{B4614476-E28F-4CFD-B3CA-64D2C9C9C0E7}"/>
              </a:ext>
            </a:extLst>
          </p:cNvPr>
          <p:cNvSpPr/>
          <p:nvPr/>
        </p:nvSpPr>
        <p:spPr>
          <a:xfrm>
            <a:off x="0" y="-1"/>
            <a:ext cx="12192000" cy="7201972"/>
          </a:xfrm>
          <a:prstGeom prst="rect">
            <a:avLst/>
          </a:prstGeom>
        </p:spPr>
        <p:txBody>
          <a:bodyPr wrap="square">
            <a:spAutoFit/>
          </a:bodyPr>
          <a:lstStyle/>
          <a:p>
            <a:pPr algn="ctr"/>
            <a:r>
              <a:rPr lang="en-US" sz="6500" b="1" dirty="0">
                <a:solidFill>
                  <a:srgbClr val="92D050"/>
                </a:solidFill>
                <a:latin typeface="Palatino Linotype" panose="02040502050505030304" pitchFamily="18" charset="0"/>
              </a:rPr>
              <a:t>c)	You will never build it until you overcome the wars that rage inside of you. The wars are all the time you spend in pleasing people around you, pleasing yourself, listening to traditions of human made</a:t>
            </a:r>
          </a:p>
        </p:txBody>
      </p:sp>
    </p:spTree>
    <p:extLst>
      <p:ext uri="{BB962C8B-B14F-4D97-AF65-F5344CB8AC3E}">
        <p14:creationId xmlns:p14="http://schemas.microsoft.com/office/powerpoint/2010/main" val="7867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FA940E-BB9C-453F-B289-628B87288375}"/>
              </a:ext>
            </a:extLst>
          </p:cNvPr>
          <p:cNvSpPr>
            <a:spLocks noGrp="1"/>
          </p:cNvSpPr>
          <p:nvPr>
            <p:ph type="sldNum" sz="quarter" idx="12"/>
          </p:nvPr>
        </p:nvSpPr>
        <p:spPr/>
        <p:txBody>
          <a:bodyPr/>
          <a:lstStyle/>
          <a:p>
            <a:fld id="{401CF334-2D5C-4859-84A6-CA7E6E43FAEB}" type="slidenum">
              <a:rPr lang="en-US" smtClean="0"/>
              <a:t>49</a:t>
            </a:fld>
            <a:endParaRPr lang="en-US"/>
          </a:p>
        </p:txBody>
      </p:sp>
      <p:sp>
        <p:nvSpPr>
          <p:cNvPr id="3" name="Rectangle 2">
            <a:extLst>
              <a:ext uri="{FF2B5EF4-FFF2-40B4-BE49-F238E27FC236}">
                <a16:creationId xmlns:a16="http://schemas.microsoft.com/office/drawing/2014/main" id="{BC7EBE44-8BFF-4612-825E-9F10289DC397}"/>
              </a:ext>
            </a:extLst>
          </p:cNvPr>
          <p:cNvSpPr/>
          <p:nvPr/>
        </p:nvSpPr>
        <p:spPr>
          <a:xfrm>
            <a:off x="0" y="-104503"/>
            <a:ext cx="12383589" cy="6601807"/>
          </a:xfrm>
          <a:prstGeom prst="rect">
            <a:avLst/>
          </a:prstGeom>
        </p:spPr>
        <p:txBody>
          <a:bodyPr wrap="square">
            <a:spAutoFit/>
          </a:bodyPr>
          <a:lstStyle/>
          <a:p>
            <a:r>
              <a:rPr lang="en-US" sz="4700" b="1" dirty="0">
                <a:solidFill>
                  <a:srgbClr val="92D050"/>
                </a:solidFill>
                <a:latin typeface="Palatino Linotype" panose="02040502050505030304" pitchFamily="18" charset="0"/>
              </a:rPr>
              <a:t>d)	You have to do this, you have to do that, you are completely confused, at the end you simply do not know what to do anymore, what you did yesterday which pleased that person, today the same person whom told you thank you very much because he was pleased and today that same person uses it against you to hurt your feelings by showing you, it was nothing.</a:t>
            </a:r>
          </a:p>
        </p:txBody>
      </p:sp>
    </p:spTree>
    <p:extLst>
      <p:ext uri="{BB962C8B-B14F-4D97-AF65-F5344CB8AC3E}">
        <p14:creationId xmlns:p14="http://schemas.microsoft.com/office/powerpoint/2010/main" val="15495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Sunday 04 08 2018\Chakras explained.png">
            <a:extLst>
              <a:ext uri="{FF2B5EF4-FFF2-40B4-BE49-F238E27FC236}">
                <a16:creationId xmlns:a16="http://schemas.microsoft.com/office/drawing/2014/main" id="{37CCE27E-CCFE-430A-B15A-8DA0C3804C4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77143" y="0"/>
            <a:ext cx="8247017" cy="6858000"/>
          </a:xfrm>
          <a:prstGeom prst="rect">
            <a:avLst/>
          </a:prstGeom>
          <a:noFill/>
          <a:ln>
            <a:noFill/>
          </a:ln>
        </p:spPr>
      </p:pic>
      <p:sp>
        <p:nvSpPr>
          <p:cNvPr id="3" name="Slide Number Placeholder 2">
            <a:extLst>
              <a:ext uri="{FF2B5EF4-FFF2-40B4-BE49-F238E27FC236}">
                <a16:creationId xmlns:a16="http://schemas.microsoft.com/office/drawing/2014/main" id="{83E5F04C-C01D-4EB1-8948-8089C7D74567}"/>
              </a:ext>
            </a:extLst>
          </p:cNvPr>
          <p:cNvSpPr>
            <a:spLocks noGrp="1"/>
          </p:cNvSpPr>
          <p:nvPr>
            <p:ph type="sldNum" sz="quarter" idx="12"/>
          </p:nvPr>
        </p:nvSpPr>
        <p:spPr/>
        <p:txBody>
          <a:bodyPr/>
          <a:lstStyle/>
          <a:p>
            <a:fld id="{401CF334-2D5C-4859-84A6-CA7E6E43FAEB}" type="slidenum">
              <a:rPr lang="en-US" smtClean="0"/>
              <a:t>5</a:t>
            </a:fld>
            <a:endParaRPr lang="en-US"/>
          </a:p>
        </p:txBody>
      </p:sp>
    </p:spTree>
    <p:extLst>
      <p:ext uri="{BB962C8B-B14F-4D97-AF65-F5344CB8AC3E}">
        <p14:creationId xmlns:p14="http://schemas.microsoft.com/office/powerpoint/2010/main" val="27719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BA434C-58B1-4996-BB7E-899A739396CC}"/>
              </a:ext>
            </a:extLst>
          </p:cNvPr>
          <p:cNvSpPr>
            <a:spLocks noGrp="1"/>
          </p:cNvSpPr>
          <p:nvPr>
            <p:ph type="sldNum" sz="quarter" idx="12"/>
          </p:nvPr>
        </p:nvSpPr>
        <p:spPr/>
        <p:txBody>
          <a:bodyPr/>
          <a:lstStyle/>
          <a:p>
            <a:fld id="{401CF334-2D5C-4859-84A6-CA7E6E43FAEB}" type="slidenum">
              <a:rPr lang="en-US" smtClean="0"/>
              <a:t>50</a:t>
            </a:fld>
            <a:endParaRPr lang="en-US"/>
          </a:p>
        </p:txBody>
      </p:sp>
      <p:sp>
        <p:nvSpPr>
          <p:cNvPr id="3" name="Rectangle 2">
            <a:extLst>
              <a:ext uri="{FF2B5EF4-FFF2-40B4-BE49-F238E27FC236}">
                <a16:creationId xmlns:a16="http://schemas.microsoft.com/office/drawing/2014/main" id="{16F09F3F-9B83-4B46-8CE0-D01E1D732BB0}"/>
              </a:ext>
            </a:extLst>
          </p:cNvPr>
          <p:cNvSpPr/>
          <p:nvPr/>
        </p:nvSpPr>
        <p:spPr>
          <a:xfrm>
            <a:off x="0" y="-1"/>
            <a:ext cx="12192000" cy="6986528"/>
          </a:xfrm>
          <a:prstGeom prst="rect">
            <a:avLst/>
          </a:prstGeom>
        </p:spPr>
        <p:txBody>
          <a:bodyPr wrap="square">
            <a:spAutoFit/>
          </a:bodyPr>
          <a:lstStyle/>
          <a:p>
            <a:r>
              <a:rPr lang="en-US" sz="6400" dirty="0">
                <a:solidFill>
                  <a:srgbClr val="92D050"/>
                </a:solidFill>
                <a:latin typeface="Palatino Linotype" panose="02040502050505030304" pitchFamily="18" charset="0"/>
              </a:rPr>
              <a:t>e)	With so many wars, you cannot build the temple. I overheard someone told his wife that because they are married, wives should not go out on the street without her husbands. That is just crazy and insane</a:t>
            </a:r>
          </a:p>
        </p:txBody>
      </p:sp>
    </p:spTree>
    <p:extLst>
      <p:ext uri="{BB962C8B-B14F-4D97-AF65-F5344CB8AC3E}">
        <p14:creationId xmlns:p14="http://schemas.microsoft.com/office/powerpoint/2010/main" val="342652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A18103-E9B9-43C4-AC17-433F444F0B56}"/>
              </a:ext>
            </a:extLst>
          </p:cNvPr>
          <p:cNvSpPr>
            <a:spLocks noGrp="1"/>
          </p:cNvSpPr>
          <p:nvPr>
            <p:ph type="sldNum" sz="quarter" idx="12"/>
          </p:nvPr>
        </p:nvSpPr>
        <p:spPr/>
        <p:txBody>
          <a:bodyPr/>
          <a:lstStyle/>
          <a:p>
            <a:fld id="{401CF334-2D5C-4859-84A6-CA7E6E43FAEB}" type="slidenum">
              <a:rPr lang="en-US" smtClean="0"/>
              <a:t>51</a:t>
            </a:fld>
            <a:endParaRPr lang="en-US"/>
          </a:p>
        </p:txBody>
      </p:sp>
      <p:sp>
        <p:nvSpPr>
          <p:cNvPr id="3" name="Rectangle 2">
            <a:extLst>
              <a:ext uri="{FF2B5EF4-FFF2-40B4-BE49-F238E27FC236}">
                <a16:creationId xmlns:a16="http://schemas.microsoft.com/office/drawing/2014/main" id="{AECFDCEC-D15E-47D6-9CEF-B05BCF872777}"/>
              </a:ext>
            </a:extLst>
          </p:cNvPr>
          <p:cNvSpPr/>
          <p:nvPr/>
        </p:nvSpPr>
        <p:spPr>
          <a:xfrm>
            <a:off x="0" y="0"/>
            <a:ext cx="12192000" cy="6740307"/>
          </a:xfrm>
          <a:prstGeom prst="rect">
            <a:avLst/>
          </a:prstGeom>
        </p:spPr>
        <p:txBody>
          <a:bodyPr wrap="square">
            <a:spAutoFit/>
          </a:bodyPr>
          <a:lstStyle/>
          <a:p>
            <a:pPr algn="ctr"/>
            <a:r>
              <a:rPr lang="en-US" sz="5400" dirty="0">
                <a:solidFill>
                  <a:srgbClr val="92D050"/>
                </a:solidFill>
                <a:latin typeface="Palatino Linotype" panose="02040502050505030304" pitchFamily="18" charset="0"/>
              </a:rPr>
              <a:t>D-	Who built the temple, David’s son Solomon? </a:t>
            </a:r>
          </a:p>
          <a:p>
            <a:pPr algn="ctr"/>
            <a:r>
              <a:rPr lang="en-US" sz="5400" dirty="0">
                <a:solidFill>
                  <a:srgbClr val="92D050"/>
                </a:solidFill>
                <a:latin typeface="Palatino Linotype" panose="02040502050505030304" pitchFamily="18" charset="0"/>
              </a:rPr>
              <a:t>1-	Solomon in Hebrew means man of peace.</a:t>
            </a:r>
          </a:p>
          <a:p>
            <a:pPr algn="ctr"/>
            <a:r>
              <a:rPr lang="en-US" sz="5400" dirty="0">
                <a:solidFill>
                  <a:srgbClr val="92D050"/>
                </a:solidFill>
                <a:latin typeface="Palatino Linotype" panose="02040502050505030304" pitchFamily="18" charset="0"/>
              </a:rPr>
              <a:t>2-	That’s why Yahshua says “take no thoughts”</a:t>
            </a:r>
          </a:p>
          <a:p>
            <a:pPr algn="ctr"/>
            <a:r>
              <a:rPr lang="en-US" sz="5400" dirty="0">
                <a:solidFill>
                  <a:srgbClr val="92D050"/>
                </a:solidFill>
                <a:latin typeface="Palatino Linotype" panose="02040502050505030304" pitchFamily="18" charset="0"/>
              </a:rPr>
              <a:t>3-	Meaning be peaceful when you enter the meditation chamber</a:t>
            </a:r>
          </a:p>
        </p:txBody>
      </p:sp>
    </p:spTree>
    <p:extLst>
      <p:ext uri="{BB962C8B-B14F-4D97-AF65-F5344CB8AC3E}">
        <p14:creationId xmlns:p14="http://schemas.microsoft.com/office/powerpoint/2010/main" val="146385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DAA98D-72A0-4792-BA5A-16A576E85C08}"/>
              </a:ext>
            </a:extLst>
          </p:cNvPr>
          <p:cNvSpPr>
            <a:spLocks noGrp="1"/>
          </p:cNvSpPr>
          <p:nvPr>
            <p:ph type="sldNum" sz="quarter" idx="12"/>
          </p:nvPr>
        </p:nvSpPr>
        <p:spPr/>
        <p:txBody>
          <a:bodyPr/>
          <a:lstStyle/>
          <a:p>
            <a:fld id="{401CF334-2D5C-4859-84A6-CA7E6E43FAEB}" type="slidenum">
              <a:rPr lang="en-US" smtClean="0"/>
              <a:t>52</a:t>
            </a:fld>
            <a:endParaRPr lang="en-US"/>
          </a:p>
        </p:txBody>
      </p:sp>
      <p:sp>
        <p:nvSpPr>
          <p:cNvPr id="3" name="Rectangle 2">
            <a:extLst>
              <a:ext uri="{FF2B5EF4-FFF2-40B4-BE49-F238E27FC236}">
                <a16:creationId xmlns:a16="http://schemas.microsoft.com/office/drawing/2014/main" id="{E71C0309-72BD-47E7-B260-2B3D419A8627}"/>
              </a:ext>
            </a:extLst>
          </p:cNvPr>
          <p:cNvSpPr/>
          <p:nvPr/>
        </p:nvSpPr>
        <p:spPr>
          <a:xfrm>
            <a:off x="0" y="0"/>
            <a:ext cx="12192000" cy="6740307"/>
          </a:xfrm>
          <a:prstGeom prst="rect">
            <a:avLst/>
          </a:prstGeom>
        </p:spPr>
        <p:txBody>
          <a:bodyPr wrap="square">
            <a:spAutoFit/>
          </a:bodyPr>
          <a:lstStyle/>
          <a:p>
            <a:r>
              <a:rPr lang="en-US" sz="5400" b="1" dirty="0">
                <a:solidFill>
                  <a:srgbClr val="92D050"/>
                </a:solidFill>
                <a:latin typeface="Palatino Linotype" panose="02040502050505030304" pitchFamily="18" charset="0"/>
              </a:rPr>
              <a:t>4-	Leave all human thoughts outside of the room.</a:t>
            </a:r>
          </a:p>
          <a:p>
            <a:r>
              <a:rPr lang="en-US" sz="5400" b="1" dirty="0">
                <a:solidFill>
                  <a:srgbClr val="92D050"/>
                </a:solidFill>
                <a:latin typeface="Palatino Linotype" panose="02040502050505030304" pitchFamily="18" charset="0"/>
              </a:rPr>
              <a:t>5-	Be humble means, leave behind, all human thoughts.</a:t>
            </a:r>
          </a:p>
          <a:p>
            <a:r>
              <a:rPr lang="en-US" sz="5400" b="1" dirty="0">
                <a:solidFill>
                  <a:srgbClr val="92D050"/>
                </a:solidFill>
                <a:latin typeface="Palatino Linotype" panose="02040502050505030304" pitchFamily="18" charset="0"/>
              </a:rPr>
              <a:t>a)	When you are there, you are not man or woman.</a:t>
            </a:r>
          </a:p>
          <a:p>
            <a:r>
              <a:rPr lang="en-US" sz="5400" b="1" dirty="0">
                <a:solidFill>
                  <a:srgbClr val="92D050"/>
                </a:solidFill>
                <a:latin typeface="Palatino Linotype" panose="02040502050505030304" pitchFamily="18" charset="0"/>
              </a:rPr>
              <a:t>b)	When you are at peace than you will find the temple</a:t>
            </a:r>
          </a:p>
        </p:txBody>
      </p:sp>
    </p:spTree>
    <p:extLst>
      <p:ext uri="{BB962C8B-B14F-4D97-AF65-F5344CB8AC3E}">
        <p14:creationId xmlns:p14="http://schemas.microsoft.com/office/powerpoint/2010/main" val="208736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7B57D4-9B3D-4B68-BD60-C0FF25E0AD7A}"/>
              </a:ext>
            </a:extLst>
          </p:cNvPr>
          <p:cNvSpPr>
            <a:spLocks noGrp="1"/>
          </p:cNvSpPr>
          <p:nvPr>
            <p:ph type="sldNum" sz="quarter" idx="12"/>
          </p:nvPr>
        </p:nvSpPr>
        <p:spPr/>
        <p:txBody>
          <a:bodyPr/>
          <a:lstStyle/>
          <a:p>
            <a:fld id="{401CF334-2D5C-4859-84A6-CA7E6E43FAEB}" type="slidenum">
              <a:rPr lang="en-US" smtClean="0"/>
              <a:t>53</a:t>
            </a:fld>
            <a:endParaRPr lang="en-US"/>
          </a:p>
        </p:txBody>
      </p:sp>
      <p:sp>
        <p:nvSpPr>
          <p:cNvPr id="3" name="Rectangle 2">
            <a:extLst>
              <a:ext uri="{FF2B5EF4-FFF2-40B4-BE49-F238E27FC236}">
                <a16:creationId xmlns:a16="http://schemas.microsoft.com/office/drawing/2014/main" id="{B88DEFF9-5901-4E27-BF46-DD9B9E475362}"/>
              </a:ext>
            </a:extLst>
          </p:cNvPr>
          <p:cNvSpPr/>
          <p:nvPr/>
        </p:nvSpPr>
        <p:spPr>
          <a:xfrm>
            <a:off x="0" y="566057"/>
            <a:ext cx="12192000" cy="5401479"/>
          </a:xfrm>
          <a:prstGeom prst="rect">
            <a:avLst/>
          </a:prstGeom>
        </p:spPr>
        <p:txBody>
          <a:bodyPr wrap="square">
            <a:spAutoFit/>
          </a:bodyPr>
          <a:lstStyle/>
          <a:p>
            <a:pPr algn="ctr"/>
            <a:r>
              <a:rPr lang="en-US" sz="11500" dirty="0">
                <a:solidFill>
                  <a:srgbClr val="FFC000"/>
                </a:solidFill>
                <a:latin typeface="Palatino Linotype" panose="02040502050505030304" pitchFamily="18" charset="0"/>
                <a:ea typeface="Calibri" panose="020F0502020204030204" pitchFamily="34" charset="0"/>
                <a:cs typeface="Helvetica" panose="020B0604020202020204" pitchFamily="34" charset="0"/>
              </a:rPr>
              <a:t>The third part of the key of David is “The Messiah”</a:t>
            </a:r>
            <a:endParaRPr lang="en-US" sz="11500" dirty="0">
              <a:solidFill>
                <a:srgbClr val="FFC000"/>
              </a:solidFill>
            </a:endParaRPr>
          </a:p>
        </p:txBody>
      </p:sp>
    </p:spTree>
    <p:extLst>
      <p:ext uri="{BB962C8B-B14F-4D97-AF65-F5344CB8AC3E}">
        <p14:creationId xmlns:p14="http://schemas.microsoft.com/office/powerpoint/2010/main" val="33405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75FA7D-47ED-4176-A0B7-CC14FE9C91E5}"/>
              </a:ext>
            </a:extLst>
          </p:cNvPr>
          <p:cNvSpPr>
            <a:spLocks noGrp="1"/>
          </p:cNvSpPr>
          <p:nvPr>
            <p:ph type="sldNum" sz="quarter" idx="12"/>
          </p:nvPr>
        </p:nvSpPr>
        <p:spPr/>
        <p:txBody>
          <a:bodyPr/>
          <a:lstStyle/>
          <a:p>
            <a:fld id="{401CF334-2D5C-4859-84A6-CA7E6E43FAEB}" type="slidenum">
              <a:rPr lang="en-US" smtClean="0"/>
              <a:t>54</a:t>
            </a:fld>
            <a:endParaRPr lang="en-US"/>
          </a:p>
        </p:txBody>
      </p:sp>
      <p:sp>
        <p:nvSpPr>
          <p:cNvPr id="3" name="Rectangle 2">
            <a:extLst>
              <a:ext uri="{FF2B5EF4-FFF2-40B4-BE49-F238E27FC236}">
                <a16:creationId xmlns:a16="http://schemas.microsoft.com/office/drawing/2014/main" id="{0F7F659B-E1C6-44C4-91A0-1D08AA04A629}"/>
              </a:ext>
            </a:extLst>
          </p:cNvPr>
          <p:cNvSpPr/>
          <p:nvPr/>
        </p:nvSpPr>
        <p:spPr>
          <a:xfrm>
            <a:off x="0" y="0"/>
            <a:ext cx="12192000" cy="6740307"/>
          </a:xfrm>
          <a:prstGeom prst="rect">
            <a:avLst/>
          </a:prstGeom>
        </p:spPr>
        <p:txBody>
          <a:bodyPr wrap="square">
            <a:spAutoFit/>
          </a:bodyPr>
          <a:lstStyle/>
          <a:p>
            <a:pPr algn="ctr"/>
            <a:r>
              <a:rPr lang="en-US" sz="5400" dirty="0">
                <a:solidFill>
                  <a:srgbClr val="FFC000"/>
                </a:solidFill>
                <a:latin typeface="Palatino Linotype" panose="02040502050505030304" pitchFamily="18" charset="0"/>
              </a:rPr>
              <a:t>1-	In John 4:24 </a:t>
            </a:r>
            <a:r>
              <a:rPr lang="en-US" sz="5400" dirty="0">
                <a:latin typeface="Palatino Linotype" panose="02040502050505030304" pitchFamily="18" charset="0"/>
              </a:rPr>
              <a:t>The woman said to Him, “I know that The Messiah is coming” (who is called Christ). “When He comes, He will explain everything to us</a:t>
            </a:r>
            <a:r>
              <a:rPr lang="en-US" sz="5400" dirty="0">
                <a:solidFill>
                  <a:srgbClr val="FFC000"/>
                </a:solidFill>
                <a:latin typeface="Palatino Linotype" panose="02040502050505030304" pitchFamily="18" charset="0"/>
              </a:rPr>
              <a:t>----------- </a:t>
            </a:r>
            <a:r>
              <a:rPr lang="en-US" sz="5400" dirty="0">
                <a:solidFill>
                  <a:schemeClr val="bg1"/>
                </a:solidFill>
                <a:latin typeface="Palatino Linotype" panose="02040502050505030304" pitchFamily="18" charset="0"/>
              </a:rPr>
              <a:t>La femme </a:t>
            </a:r>
            <a:r>
              <a:rPr lang="en-US" sz="5400" dirty="0" err="1">
                <a:solidFill>
                  <a:schemeClr val="bg1"/>
                </a:solidFill>
                <a:latin typeface="Palatino Linotype" panose="02040502050505030304" pitchFamily="18" charset="0"/>
              </a:rPr>
              <a:t>lui</a:t>
            </a:r>
            <a:r>
              <a:rPr lang="en-US" sz="5400" dirty="0">
                <a:solidFill>
                  <a:schemeClr val="bg1"/>
                </a:solidFill>
                <a:latin typeface="Palatino Linotype" panose="02040502050505030304" pitchFamily="18" charset="0"/>
              </a:rPr>
              <a:t> </a:t>
            </a:r>
            <a:r>
              <a:rPr lang="en-US" sz="5400" dirty="0" err="1">
                <a:solidFill>
                  <a:schemeClr val="bg1"/>
                </a:solidFill>
                <a:latin typeface="Palatino Linotype" panose="02040502050505030304" pitchFamily="18" charset="0"/>
              </a:rPr>
              <a:t>dit</a:t>
            </a:r>
            <a:r>
              <a:rPr lang="en-US" sz="5400" dirty="0">
                <a:solidFill>
                  <a:schemeClr val="bg1"/>
                </a:solidFill>
                <a:latin typeface="Palatino Linotype" panose="02040502050505030304" pitchFamily="18" charset="0"/>
              </a:rPr>
              <a:t>: </a:t>
            </a:r>
            <a:r>
              <a:rPr lang="en-US" sz="5400" dirty="0" err="1">
                <a:solidFill>
                  <a:schemeClr val="bg1"/>
                </a:solidFill>
                <a:latin typeface="Palatino Linotype" panose="02040502050505030304" pitchFamily="18" charset="0"/>
              </a:rPr>
              <a:t>Je</a:t>
            </a:r>
            <a:r>
              <a:rPr lang="en-US" sz="5400" dirty="0">
                <a:solidFill>
                  <a:schemeClr val="bg1"/>
                </a:solidFill>
                <a:latin typeface="Palatino Linotype" panose="02040502050505030304" pitchFamily="18" charset="0"/>
              </a:rPr>
              <a:t> </a:t>
            </a:r>
            <a:r>
              <a:rPr lang="en-US" sz="5400" dirty="0" err="1">
                <a:solidFill>
                  <a:schemeClr val="bg1"/>
                </a:solidFill>
                <a:latin typeface="Palatino Linotype" panose="02040502050505030304" pitchFamily="18" charset="0"/>
              </a:rPr>
              <a:t>sais</a:t>
            </a:r>
            <a:r>
              <a:rPr lang="en-US" sz="5400" dirty="0">
                <a:solidFill>
                  <a:schemeClr val="bg1"/>
                </a:solidFill>
                <a:latin typeface="Palatino Linotype" panose="02040502050505030304" pitchFamily="18" charset="0"/>
              </a:rPr>
              <a:t> que le </a:t>
            </a:r>
            <a:r>
              <a:rPr lang="en-US" sz="5400" dirty="0" err="1">
                <a:solidFill>
                  <a:schemeClr val="bg1"/>
                </a:solidFill>
                <a:latin typeface="Palatino Linotype" panose="02040502050505030304" pitchFamily="18" charset="0"/>
              </a:rPr>
              <a:t>Messie</a:t>
            </a:r>
            <a:r>
              <a:rPr lang="en-US" sz="5400" dirty="0">
                <a:solidFill>
                  <a:schemeClr val="bg1"/>
                </a:solidFill>
                <a:latin typeface="Palatino Linotype" panose="02040502050505030304" pitchFamily="18" charset="0"/>
              </a:rPr>
              <a:t> </a:t>
            </a:r>
            <a:r>
              <a:rPr lang="en-US" sz="5400" dirty="0" err="1">
                <a:solidFill>
                  <a:schemeClr val="bg1"/>
                </a:solidFill>
                <a:latin typeface="Palatino Linotype" panose="02040502050505030304" pitchFamily="18" charset="0"/>
              </a:rPr>
              <a:t>doit</a:t>
            </a:r>
            <a:r>
              <a:rPr lang="en-US" sz="5400" dirty="0">
                <a:solidFill>
                  <a:schemeClr val="bg1"/>
                </a:solidFill>
                <a:latin typeface="Palatino Linotype" panose="02040502050505030304" pitchFamily="18" charset="0"/>
              </a:rPr>
              <a:t> </a:t>
            </a:r>
            <a:r>
              <a:rPr lang="en-US" sz="5400" dirty="0" err="1">
                <a:solidFill>
                  <a:schemeClr val="bg1"/>
                </a:solidFill>
                <a:latin typeface="Palatino Linotype" panose="02040502050505030304" pitchFamily="18" charset="0"/>
              </a:rPr>
              <a:t>venir</a:t>
            </a:r>
            <a:r>
              <a:rPr lang="en-US" sz="5400" dirty="0">
                <a:solidFill>
                  <a:schemeClr val="bg1"/>
                </a:solidFill>
                <a:latin typeface="Palatino Linotype" panose="02040502050505030304" pitchFamily="18" charset="0"/>
              </a:rPr>
              <a:t> (</a:t>
            </a:r>
            <a:r>
              <a:rPr lang="en-US" sz="5400" dirty="0" err="1">
                <a:solidFill>
                  <a:schemeClr val="bg1"/>
                </a:solidFill>
                <a:latin typeface="Palatino Linotype" panose="02040502050505030304" pitchFamily="18" charset="0"/>
              </a:rPr>
              <a:t>celui</a:t>
            </a:r>
            <a:r>
              <a:rPr lang="en-US" sz="5400" dirty="0">
                <a:solidFill>
                  <a:schemeClr val="bg1"/>
                </a:solidFill>
                <a:latin typeface="Palatino Linotype" panose="02040502050505030304" pitchFamily="18" charset="0"/>
              </a:rPr>
              <a:t> </a:t>
            </a:r>
            <a:r>
              <a:rPr lang="en-US" sz="5400" dirty="0" err="1">
                <a:solidFill>
                  <a:schemeClr val="bg1"/>
                </a:solidFill>
                <a:latin typeface="Palatino Linotype" panose="02040502050505030304" pitchFamily="18" charset="0"/>
              </a:rPr>
              <a:t>qu'on</a:t>
            </a:r>
            <a:r>
              <a:rPr lang="en-US" sz="5400" dirty="0">
                <a:solidFill>
                  <a:schemeClr val="bg1"/>
                </a:solidFill>
                <a:latin typeface="Palatino Linotype" panose="02040502050505030304" pitchFamily="18" charset="0"/>
              </a:rPr>
              <a:t> </a:t>
            </a:r>
            <a:r>
              <a:rPr lang="en-US" sz="5400" dirty="0" err="1">
                <a:solidFill>
                  <a:schemeClr val="bg1"/>
                </a:solidFill>
                <a:latin typeface="Palatino Linotype" panose="02040502050505030304" pitchFamily="18" charset="0"/>
              </a:rPr>
              <a:t>appelle</a:t>
            </a:r>
            <a:r>
              <a:rPr lang="en-US" sz="5400" dirty="0">
                <a:solidFill>
                  <a:schemeClr val="bg1"/>
                </a:solidFill>
                <a:latin typeface="Palatino Linotype" panose="02040502050505030304" pitchFamily="18" charset="0"/>
              </a:rPr>
              <a:t> Christ); </a:t>
            </a:r>
            <a:r>
              <a:rPr lang="en-US" sz="5400" dirty="0" err="1">
                <a:solidFill>
                  <a:schemeClr val="bg1"/>
                </a:solidFill>
                <a:latin typeface="Palatino Linotype" panose="02040502050505030304" pitchFamily="18" charset="0"/>
              </a:rPr>
              <a:t>quand</a:t>
            </a:r>
            <a:r>
              <a:rPr lang="en-US" sz="5400" dirty="0">
                <a:solidFill>
                  <a:schemeClr val="bg1"/>
                </a:solidFill>
                <a:latin typeface="Palatino Linotype" panose="02040502050505030304" pitchFamily="18" charset="0"/>
              </a:rPr>
              <a:t> </a:t>
            </a:r>
            <a:r>
              <a:rPr lang="en-US" sz="5400" dirty="0" err="1">
                <a:solidFill>
                  <a:schemeClr val="bg1"/>
                </a:solidFill>
                <a:latin typeface="Palatino Linotype" panose="02040502050505030304" pitchFamily="18" charset="0"/>
              </a:rPr>
              <a:t>il</a:t>
            </a:r>
            <a:r>
              <a:rPr lang="en-US" sz="5400" dirty="0">
                <a:solidFill>
                  <a:schemeClr val="bg1"/>
                </a:solidFill>
                <a:latin typeface="Palatino Linotype" panose="02040502050505030304" pitchFamily="18" charset="0"/>
              </a:rPr>
              <a:t> sera venu, </a:t>
            </a:r>
            <a:r>
              <a:rPr lang="en-US" sz="5400" dirty="0" err="1">
                <a:solidFill>
                  <a:schemeClr val="bg1"/>
                </a:solidFill>
                <a:latin typeface="Palatino Linotype" panose="02040502050505030304" pitchFamily="18" charset="0"/>
              </a:rPr>
              <a:t>il</a:t>
            </a:r>
            <a:r>
              <a:rPr lang="en-US" sz="5400" dirty="0">
                <a:solidFill>
                  <a:schemeClr val="bg1"/>
                </a:solidFill>
                <a:latin typeface="Palatino Linotype" panose="02040502050505030304" pitchFamily="18" charset="0"/>
              </a:rPr>
              <a:t> nous </a:t>
            </a:r>
            <a:r>
              <a:rPr lang="en-US" sz="5400" dirty="0" err="1">
                <a:solidFill>
                  <a:schemeClr val="bg1"/>
                </a:solidFill>
                <a:latin typeface="Palatino Linotype" panose="02040502050505030304" pitchFamily="18" charset="0"/>
              </a:rPr>
              <a:t>annoncera</a:t>
            </a:r>
            <a:r>
              <a:rPr lang="en-US" sz="5400" dirty="0">
                <a:solidFill>
                  <a:schemeClr val="bg1"/>
                </a:solidFill>
                <a:latin typeface="Palatino Linotype" panose="02040502050505030304" pitchFamily="18" charset="0"/>
              </a:rPr>
              <a:t> </a:t>
            </a:r>
            <a:r>
              <a:rPr lang="en-US" sz="5400" dirty="0" err="1">
                <a:solidFill>
                  <a:schemeClr val="bg1"/>
                </a:solidFill>
                <a:latin typeface="Palatino Linotype" panose="02040502050505030304" pitchFamily="18" charset="0"/>
              </a:rPr>
              <a:t>toutes</a:t>
            </a:r>
            <a:r>
              <a:rPr lang="en-US" sz="5400" dirty="0">
                <a:solidFill>
                  <a:schemeClr val="bg1"/>
                </a:solidFill>
                <a:latin typeface="Palatino Linotype" panose="02040502050505030304" pitchFamily="18" charset="0"/>
              </a:rPr>
              <a:t> choses</a:t>
            </a:r>
          </a:p>
        </p:txBody>
      </p:sp>
    </p:spTree>
    <p:extLst>
      <p:ext uri="{BB962C8B-B14F-4D97-AF65-F5344CB8AC3E}">
        <p14:creationId xmlns:p14="http://schemas.microsoft.com/office/powerpoint/2010/main" val="376216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2F02-92AA-4CE0-9B6E-74A00D9DA38C}"/>
              </a:ext>
            </a:extLst>
          </p:cNvPr>
          <p:cNvSpPr>
            <a:spLocks noGrp="1"/>
          </p:cNvSpPr>
          <p:nvPr>
            <p:ph type="sldNum" sz="quarter" idx="12"/>
          </p:nvPr>
        </p:nvSpPr>
        <p:spPr/>
        <p:txBody>
          <a:bodyPr/>
          <a:lstStyle/>
          <a:p>
            <a:fld id="{401CF334-2D5C-4859-84A6-CA7E6E43FAEB}" type="slidenum">
              <a:rPr lang="en-US" smtClean="0"/>
              <a:t>55</a:t>
            </a:fld>
            <a:endParaRPr lang="en-US"/>
          </a:p>
        </p:txBody>
      </p:sp>
      <p:sp>
        <p:nvSpPr>
          <p:cNvPr id="3" name="Rectangle 2">
            <a:extLst>
              <a:ext uri="{FF2B5EF4-FFF2-40B4-BE49-F238E27FC236}">
                <a16:creationId xmlns:a16="http://schemas.microsoft.com/office/drawing/2014/main" id="{4D908A38-6505-4D5E-B172-E4CB98B73694}"/>
              </a:ext>
            </a:extLst>
          </p:cNvPr>
          <p:cNvSpPr/>
          <p:nvPr/>
        </p:nvSpPr>
        <p:spPr>
          <a:xfrm>
            <a:off x="0" y="182880"/>
            <a:ext cx="12192000" cy="6740307"/>
          </a:xfrm>
          <a:prstGeom prst="rect">
            <a:avLst/>
          </a:prstGeom>
        </p:spPr>
        <p:txBody>
          <a:bodyPr wrap="square">
            <a:spAutoFit/>
          </a:bodyPr>
          <a:lstStyle/>
          <a:p>
            <a:r>
              <a:rPr lang="en-US" sz="7200" b="1" dirty="0">
                <a:solidFill>
                  <a:schemeClr val="bg1"/>
                </a:solidFill>
                <a:latin typeface="Palatino Linotype" panose="02040502050505030304" pitchFamily="18" charset="0"/>
              </a:rPr>
              <a:t>2-	The third part of the key of David is the second coming of Christ.</a:t>
            </a:r>
          </a:p>
          <a:p>
            <a:r>
              <a:rPr lang="en-US" sz="7200" b="1" dirty="0">
                <a:solidFill>
                  <a:schemeClr val="bg1"/>
                </a:solidFill>
                <a:latin typeface="Palatino Linotype" panose="02040502050505030304" pitchFamily="18" charset="0"/>
              </a:rPr>
              <a:t>a)	That is the mind of Christ, the desire for high consciousness</a:t>
            </a:r>
          </a:p>
        </p:txBody>
      </p:sp>
    </p:spTree>
    <p:extLst>
      <p:ext uri="{BB962C8B-B14F-4D97-AF65-F5344CB8AC3E}">
        <p14:creationId xmlns:p14="http://schemas.microsoft.com/office/powerpoint/2010/main" val="344144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69FE10-2152-45BC-9470-84EE87196510}"/>
              </a:ext>
            </a:extLst>
          </p:cNvPr>
          <p:cNvSpPr>
            <a:spLocks noGrp="1"/>
          </p:cNvSpPr>
          <p:nvPr>
            <p:ph type="sldNum" sz="quarter" idx="12"/>
          </p:nvPr>
        </p:nvSpPr>
        <p:spPr/>
        <p:txBody>
          <a:bodyPr/>
          <a:lstStyle/>
          <a:p>
            <a:fld id="{401CF334-2D5C-4859-84A6-CA7E6E43FAEB}" type="slidenum">
              <a:rPr lang="en-US" smtClean="0"/>
              <a:t>56</a:t>
            </a:fld>
            <a:endParaRPr lang="en-US"/>
          </a:p>
        </p:txBody>
      </p:sp>
      <p:sp>
        <p:nvSpPr>
          <p:cNvPr id="3" name="Rectangle 2">
            <a:extLst>
              <a:ext uri="{FF2B5EF4-FFF2-40B4-BE49-F238E27FC236}">
                <a16:creationId xmlns:a16="http://schemas.microsoft.com/office/drawing/2014/main" id="{7154ACFF-E508-46C6-8C36-E94B8ACAA40C}"/>
              </a:ext>
            </a:extLst>
          </p:cNvPr>
          <p:cNvSpPr/>
          <p:nvPr/>
        </p:nvSpPr>
        <p:spPr>
          <a:xfrm>
            <a:off x="0" y="0"/>
            <a:ext cx="12192000" cy="6740307"/>
          </a:xfrm>
          <a:prstGeom prst="rect">
            <a:avLst/>
          </a:prstGeom>
        </p:spPr>
        <p:txBody>
          <a:bodyPr wrap="square">
            <a:spAutoFit/>
          </a:bodyPr>
          <a:lstStyle/>
          <a:p>
            <a:r>
              <a:rPr lang="en-US" sz="4800" b="1" dirty="0">
                <a:solidFill>
                  <a:schemeClr val="bg1"/>
                </a:solidFill>
                <a:latin typeface="Palatino Linotype" panose="02040502050505030304" pitchFamily="18" charset="0"/>
              </a:rPr>
              <a:t>b)	The first coming is to teach you how to get to the father. With human consciousness, you can never get there. But with the manifestation of Christ consciousness, with practice you will be there soon. That is when you stop all the wars around you, when you finally find the peace with yourself, then you will be one with your Father.</a:t>
            </a:r>
          </a:p>
        </p:txBody>
      </p:sp>
    </p:spTree>
    <p:extLst>
      <p:ext uri="{BB962C8B-B14F-4D97-AF65-F5344CB8AC3E}">
        <p14:creationId xmlns:p14="http://schemas.microsoft.com/office/powerpoint/2010/main" val="5288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2DEAC9-D418-47A5-A4B4-D0760B85BF2E}"/>
              </a:ext>
            </a:extLst>
          </p:cNvPr>
          <p:cNvSpPr>
            <a:spLocks noGrp="1"/>
          </p:cNvSpPr>
          <p:nvPr>
            <p:ph type="sldNum" sz="quarter" idx="12"/>
          </p:nvPr>
        </p:nvSpPr>
        <p:spPr/>
        <p:txBody>
          <a:bodyPr/>
          <a:lstStyle/>
          <a:p>
            <a:fld id="{401CF334-2D5C-4859-84A6-CA7E6E43FAEB}" type="slidenum">
              <a:rPr lang="en-US" smtClean="0"/>
              <a:t>57</a:t>
            </a:fld>
            <a:endParaRPr lang="en-US"/>
          </a:p>
        </p:txBody>
      </p:sp>
      <p:sp>
        <p:nvSpPr>
          <p:cNvPr id="3" name="Rectangle 2">
            <a:extLst>
              <a:ext uri="{FF2B5EF4-FFF2-40B4-BE49-F238E27FC236}">
                <a16:creationId xmlns:a16="http://schemas.microsoft.com/office/drawing/2014/main" id="{19863296-37AA-4928-9937-82DA386AD218}"/>
              </a:ext>
            </a:extLst>
          </p:cNvPr>
          <p:cNvSpPr/>
          <p:nvPr/>
        </p:nvSpPr>
        <p:spPr>
          <a:xfrm>
            <a:off x="0" y="243840"/>
            <a:ext cx="12192000" cy="5509200"/>
          </a:xfrm>
          <a:prstGeom prst="rect">
            <a:avLst/>
          </a:prstGeom>
        </p:spPr>
        <p:txBody>
          <a:bodyPr wrap="square">
            <a:spAutoFit/>
          </a:bodyPr>
          <a:lstStyle/>
          <a:p>
            <a:pPr algn="ctr"/>
            <a:r>
              <a:rPr lang="en-US" sz="8800" b="1" dirty="0">
                <a:latin typeface="Palatino Linotype" panose="02040502050505030304" pitchFamily="18" charset="0"/>
                <a:ea typeface="Calibri" panose="020F0502020204030204" pitchFamily="34" charset="0"/>
                <a:cs typeface="Arial" panose="020B0604020202020204" pitchFamily="34" charset="0"/>
              </a:rPr>
              <a:t>May The source of all energy allow your right hemisphere to be activated</a:t>
            </a:r>
            <a:endParaRPr lang="en-US" sz="8800" dirty="0"/>
          </a:p>
        </p:txBody>
      </p:sp>
    </p:spTree>
    <p:extLst>
      <p:ext uri="{BB962C8B-B14F-4D97-AF65-F5344CB8AC3E}">
        <p14:creationId xmlns:p14="http://schemas.microsoft.com/office/powerpoint/2010/main" val="71179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Sunday 04 08 2018\Chakras explained2.png">
            <a:extLst>
              <a:ext uri="{FF2B5EF4-FFF2-40B4-BE49-F238E27FC236}">
                <a16:creationId xmlns:a16="http://schemas.microsoft.com/office/drawing/2014/main" id="{0D7C48D8-B206-4FBE-BC19-C20B604E75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88869" y="-1"/>
            <a:ext cx="9622971" cy="6858001"/>
          </a:xfrm>
          <a:prstGeom prst="rect">
            <a:avLst/>
          </a:prstGeom>
          <a:noFill/>
          <a:ln>
            <a:noFill/>
          </a:ln>
        </p:spPr>
      </p:pic>
      <p:sp>
        <p:nvSpPr>
          <p:cNvPr id="3" name="Slide Number Placeholder 2">
            <a:extLst>
              <a:ext uri="{FF2B5EF4-FFF2-40B4-BE49-F238E27FC236}">
                <a16:creationId xmlns:a16="http://schemas.microsoft.com/office/drawing/2014/main" id="{34AC1470-E564-4FA9-8CCE-F0C0523A7742}"/>
              </a:ext>
            </a:extLst>
          </p:cNvPr>
          <p:cNvSpPr>
            <a:spLocks noGrp="1"/>
          </p:cNvSpPr>
          <p:nvPr>
            <p:ph type="sldNum" sz="quarter" idx="12"/>
          </p:nvPr>
        </p:nvSpPr>
        <p:spPr/>
        <p:txBody>
          <a:bodyPr/>
          <a:lstStyle/>
          <a:p>
            <a:fld id="{401CF334-2D5C-4859-84A6-CA7E6E43FAEB}" type="slidenum">
              <a:rPr lang="en-US" smtClean="0"/>
              <a:t>6</a:t>
            </a:fld>
            <a:endParaRPr lang="en-US"/>
          </a:p>
        </p:txBody>
      </p:sp>
    </p:spTree>
    <p:extLst>
      <p:ext uri="{BB962C8B-B14F-4D97-AF65-F5344CB8AC3E}">
        <p14:creationId xmlns:p14="http://schemas.microsoft.com/office/powerpoint/2010/main" val="5949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Sunday 04 08 2018\Chakras explained3.png">
            <a:extLst>
              <a:ext uri="{FF2B5EF4-FFF2-40B4-BE49-F238E27FC236}">
                <a16:creationId xmlns:a16="http://schemas.microsoft.com/office/drawing/2014/main" id="{03761991-FAD8-406A-A0E0-829160BB0C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68434" y="0"/>
            <a:ext cx="7724503" cy="6858000"/>
          </a:xfrm>
          <a:prstGeom prst="rect">
            <a:avLst/>
          </a:prstGeom>
          <a:noFill/>
          <a:ln>
            <a:noFill/>
          </a:ln>
        </p:spPr>
      </p:pic>
      <p:sp>
        <p:nvSpPr>
          <p:cNvPr id="3" name="Slide Number Placeholder 2">
            <a:extLst>
              <a:ext uri="{FF2B5EF4-FFF2-40B4-BE49-F238E27FC236}">
                <a16:creationId xmlns:a16="http://schemas.microsoft.com/office/drawing/2014/main" id="{04DDEF72-1013-485C-9E80-D13B5CD9E7D9}"/>
              </a:ext>
            </a:extLst>
          </p:cNvPr>
          <p:cNvSpPr>
            <a:spLocks noGrp="1"/>
          </p:cNvSpPr>
          <p:nvPr>
            <p:ph type="sldNum" sz="quarter" idx="12"/>
          </p:nvPr>
        </p:nvSpPr>
        <p:spPr/>
        <p:txBody>
          <a:bodyPr/>
          <a:lstStyle/>
          <a:p>
            <a:fld id="{401CF334-2D5C-4859-84A6-CA7E6E43FAEB}" type="slidenum">
              <a:rPr lang="en-US" smtClean="0"/>
              <a:t>7</a:t>
            </a:fld>
            <a:endParaRPr lang="en-US"/>
          </a:p>
        </p:txBody>
      </p:sp>
    </p:spTree>
    <p:extLst>
      <p:ext uri="{BB962C8B-B14F-4D97-AF65-F5344CB8AC3E}">
        <p14:creationId xmlns:p14="http://schemas.microsoft.com/office/powerpoint/2010/main" val="64911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3C3C0A-6396-4DBC-90AA-E51704741E9A}"/>
              </a:ext>
            </a:extLst>
          </p:cNvPr>
          <p:cNvSpPr/>
          <p:nvPr/>
        </p:nvSpPr>
        <p:spPr>
          <a:xfrm>
            <a:off x="0" y="1"/>
            <a:ext cx="12192000" cy="6863417"/>
          </a:xfrm>
          <a:prstGeom prst="rect">
            <a:avLst/>
          </a:prstGeom>
        </p:spPr>
        <p:txBody>
          <a:bodyPr wrap="square">
            <a:spAutoFit/>
          </a:bodyPr>
          <a:lstStyle/>
          <a:p>
            <a:pPr algn="ctr"/>
            <a:r>
              <a:rPr lang="en-US" sz="8800" dirty="0">
                <a:solidFill>
                  <a:srgbClr val="FFFF00"/>
                </a:solidFill>
                <a:latin typeface="Palatino Linotype" panose="02040502050505030304" pitchFamily="18" charset="0"/>
                <a:ea typeface="Calibri" panose="020F0502020204030204" pitchFamily="34" charset="0"/>
                <a:cs typeface="Arial" panose="020B0604020202020204" pitchFamily="34" charset="0"/>
              </a:rPr>
              <a:t>There are seven chakras which the bible calls seven churches, seven seals, seven turns of the walls of Jericho etc…</a:t>
            </a:r>
            <a:endParaRPr lang="en-US" sz="8800" dirty="0">
              <a:solidFill>
                <a:srgbClr val="FFFF00"/>
              </a:solidFill>
            </a:endParaRPr>
          </a:p>
        </p:txBody>
      </p:sp>
      <p:sp>
        <p:nvSpPr>
          <p:cNvPr id="3" name="Slide Number Placeholder 2">
            <a:extLst>
              <a:ext uri="{FF2B5EF4-FFF2-40B4-BE49-F238E27FC236}">
                <a16:creationId xmlns:a16="http://schemas.microsoft.com/office/drawing/2014/main" id="{083A14D5-500C-40DE-BC88-CB8E2D8AA424}"/>
              </a:ext>
            </a:extLst>
          </p:cNvPr>
          <p:cNvSpPr>
            <a:spLocks noGrp="1"/>
          </p:cNvSpPr>
          <p:nvPr>
            <p:ph type="sldNum" sz="quarter" idx="12"/>
          </p:nvPr>
        </p:nvSpPr>
        <p:spPr/>
        <p:txBody>
          <a:bodyPr/>
          <a:lstStyle/>
          <a:p>
            <a:fld id="{401CF334-2D5C-4859-84A6-CA7E6E43FAEB}" type="slidenum">
              <a:rPr lang="en-US" smtClean="0"/>
              <a:t>8</a:t>
            </a:fld>
            <a:endParaRPr lang="en-US"/>
          </a:p>
        </p:txBody>
      </p:sp>
    </p:spTree>
    <p:extLst>
      <p:ext uri="{BB962C8B-B14F-4D97-AF65-F5344CB8AC3E}">
        <p14:creationId xmlns:p14="http://schemas.microsoft.com/office/powerpoint/2010/main" val="64988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0C3E63-41DB-4172-BB09-8588E8C1A66D}"/>
              </a:ext>
            </a:extLst>
          </p:cNvPr>
          <p:cNvSpPr/>
          <p:nvPr/>
        </p:nvSpPr>
        <p:spPr>
          <a:xfrm>
            <a:off x="0" y="1"/>
            <a:ext cx="12192000" cy="6502229"/>
          </a:xfrm>
          <a:prstGeom prst="rect">
            <a:avLst/>
          </a:prstGeom>
        </p:spPr>
        <p:txBody>
          <a:bodyPr wrap="square">
            <a:spAutoFit/>
          </a:bodyPr>
          <a:lstStyle/>
          <a:p>
            <a:pPr marL="342900" marR="0" lvl="0" indent="-342900" algn="ctr">
              <a:lnSpc>
                <a:spcPct val="107000"/>
              </a:lnSpc>
              <a:spcBef>
                <a:spcPts val="0"/>
              </a:spcBef>
              <a:spcAft>
                <a:spcPts val="800"/>
              </a:spcAft>
              <a:buSzPts val="1200"/>
              <a:buFont typeface="Palatino Linotype" panose="02040502050505030304" pitchFamily="18" charset="0"/>
              <a:buAutoNum type="arabicPeriod"/>
            </a:pPr>
            <a:r>
              <a:rPr lang="en-US" sz="6600" dirty="0">
                <a:solidFill>
                  <a:srgbClr val="FFFF00"/>
                </a:solidFill>
                <a:latin typeface="Palatino Linotype" panose="02040502050505030304" pitchFamily="18" charset="0"/>
                <a:ea typeface="Calibri" panose="020F0502020204030204" pitchFamily="34" charset="0"/>
                <a:cs typeface="Arial" panose="020B0604020202020204" pitchFamily="34" charset="0"/>
              </a:rPr>
              <a:t>When the pineal gland is open, it lights up the right hemisphere of the brain.</a:t>
            </a:r>
            <a:endParaRPr lang="en-US" sz="6600"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ctr"/>
            <a:r>
              <a:rPr lang="en-US" sz="6600" dirty="0">
                <a:solidFill>
                  <a:srgbClr val="FFFF00"/>
                </a:solidFill>
                <a:latin typeface="Palatino Linotype" panose="02040502050505030304" pitchFamily="18" charset="0"/>
                <a:ea typeface="Calibri" panose="020F0502020204030204" pitchFamily="34" charset="0"/>
                <a:cs typeface="Arial" panose="020B0604020202020204" pitchFamily="34" charset="0"/>
              </a:rPr>
              <a:t>The seven chakras or energy centers, is the kingdom of Elohim within you</a:t>
            </a:r>
            <a:endParaRPr lang="en-US" sz="6600" dirty="0">
              <a:solidFill>
                <a:srgbClr val="FFFF00"/>
              </a:solidFill>
            </a:endParaRPr>
          </a:p>
        </p:txBody>
      </p:sp>
      <p:sp>
        <p:nvSpPr>
          <p:cNvPr id="3" name="Slide Number Placeholder 2">
            <a:extLst>
              <a:ext uri="{FF2B5EF4-FFF2-40B4-BE49-F238E27FC236}">
                <a16:creationId xmlns:a16="http://schemas.microsoft.com/office/drawing/2014/main" id="{8BF3DB28-3C4B-40D6-A081-112F82BB492B}"/>
              </a:ext>
            </a:extLst>
          </p:cNvPr>
          <p:cNvSpPr>
            <a:spLocks noGrp="1"/>
          </p:cNvSpPr>
          <p:nvPr>
            <p:ph type="sldNum" sz="quarter" idx="12"/>
          </p:nvPr>
        </p:nvSpPr>
        <p:spPr/>
        <p:txBody>
          <a:bodyPr/>
          <a:lstStyle/>
          <a:p>
            <a:fld id="{401CF334-2D5C-4859-84A6-CA7E6E43FAEB}" type="slidenum">
              <a:rPr lang="en-US" smtClean="0"/>
              <a:t>9</a:t>
            </a:fld>
            <a:endParaRPr lang="en-US"/>
          </a:p>
        </p:txBody>
      </p:sp>
    </p:spTree>
    <p:extLst>
      <p:ext uri="{BB962C8B-B14F-4D97-AF65-F5344CB8AC3E}">
        <p14:creationId xmlns:p14="http://schemas.microsoft.com/office/powerpoint/2010/main" val="145223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cal design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Medical design template" id="{BE883315-6697-4975-AEB2-5905098383C4}" vid="{D3CC9EF4-996F-4232-B765-B82F773B7949}"/>
    </a:ext>
  </a:extLst>
</a:theme>
</file>

<file path=ppt/theme/theme2.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00AC149-8447-4BE5-88C7-DBE24EA73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Medical presentation design slides</Template>
  <TotalTime>0</TotalTime>
  <Words>1676</Words>
  <Application>Microsoft Office PowerPoint</Application>
  <PresentationFormat>Widescreen</PresentationFormat>
  <Paragraphs>153</Paragraphs>
  <Slides>57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Arial</vt:lpstr>
      <vt:lpstr>Calibri</vt:lpstr>
      <vt:lpstr>Courier New</vt:lpstr>
      <vt:lpstr>Helvetica</vt:lpstr>
      <vt:lpstr>Palatino Linotype</vt:lpstr>
      <vt:lpstr>Wingdings</vt:lpstr>
      <vt:lpstr>Wingdings 2</vt:lpstr>
      <vt:lpstr>Wingdings 3</vt:lpstr>
      <vt:lpstr>Medical design template</vt:lpstr>
      <vt:lpstr>Symbolic language in the 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2018-04-08T00:34:07Z</dcterms:created>
  <dcterms:modified xsi:type="dcterms:W3CDTF">2018-04-15T08:30:27Z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TC034605299991</vt:lpwstr>
  </property>
</Properties>
</file>