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0" r:id="rId2"/>
  </p:sldMasterIdLst>
  <p:notesMasterIdLst>
    <p:notesMasterId r:id="rId43"/>
  </p:notesMasterIdLst>
  <p:handoutMasterIdLst>
    <p:handoutMasterId r:id="rId44"/>
  </p:handoutMasterIdLst>
  <p:sldIdLst>
    <p:sldId id="260" r:id="rId3"/>
    <p:sldId id="259" r:id="rId4"/>
    <p:sldId id="261" r:id="rId5"/>
    <p:sldId id="262" r:id="rId6"/>
    <p:sldId id="263" r:id="rId7"/>
    <p:sldId id="264" r:id="rId8"/>
    <p:sldId id="265" r:id="rId9"/>
    <p:sldId id="266" r:id="rId10"/>
    <p:sldId id="270" r:id="rId11"/>
    <p:sldId id="267" r:id="rId12"/>
    <p:sldId id="268" r:id="rId13"/>
    <p:sldId id="269" r:id="rId14"/>
    <p:sldId id="256" r:id="rId15"/>
    <p:sldId id="257" r:id="rId16"/>
    <p:sldId id="258"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3" r:id="rId38"/>
    <p:sldId id="294" r:id="rId39"/>
    <p:sldId id="295" r:id="rId40"/>
    <p:sldId id="291" r:id="rId41"/>
    <p:sldId id="29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8603FDC-E32A-4AB5-989C-0864C3EAD2B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89" d="100"/>
          <a:sy n="89" d="100"/>
        </p:scale>
        <p:origin x="274" y="115"/>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71268B-8AC2-4239-8FAF-7C144C210720}" type="datetimeFigureOut">
              <a:rPr lang="en-US"/>
              <a:t>12/16/2017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2BA2C8-71FC-43D0-BD87-0547616971FA}" type="slidenum">
              <a:rPr/>
              <a:t>‹#›</a:t>
            </a:fld>
            <a:endParaRPr/>
          </a:p>
        </p:txBody>
      </p:sp>
    </p:spTree>
    <p:extLst>
      <p:ext uri="{BB962C8B-B14F-4D97-AF65-F5344CB8AC3E}">
        <p14:creationId xmlns:p14="http://schemas.microsoft.com/office/powerpoint/2010/main" val="372921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D8362-6D63-40AC-BAA9-90C3AE6D5875}" type="datetimeFigureOut">
              <a:rPr lang="en-US"/>
              <a:t>12/16/2017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39446-6953-447E-A4E3-E7CFBF870046}" type="slidenum">
              <a:rPr/>
              <a:t>‹#›</a:t>
            </a:fld>
            <a:endParaRPr/>
          </a:p>
        </p:txBody>
      </p:sp>
    </p:spTree>
    <p:extLst>
      <p:ext uri="{BB962C8B-B14F-4D97-AF65-F5344CB8AC3E}">
        <p14:creationId xmlns:p14="http://schemas.microsoft.com/office/powerpoint/2010/main" val="142392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water3"/>
          <p:cNvSpPr/>
          <p:nvPr/>
        </p:nvSpPr>
        <p:spPr>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sky"/>
          <p:cNvSpPr/>
          <p:nvPr/>
        </p:nvSpPr>
        <p:spPr>
          <a:xfrm>
            <a:off x="2552" y="0"/>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water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a:xfrm>
            <a:off x="-1425" y="5497897"/>
            <a:ext cx="12188952" cy="463209"/>
          </a:xfrm>
          <a:prstGeom prst="rect">
            <a:avLst/>
          </a:prstGeom>
          <a:noFill/>
          <a:ln>
            <a:noFill/>
          </a:ln>
        </p:spPr>
      </p:pic>
      <p:pic>
        <p:nvPicPr>
          <p:cNvPr id="7" name="water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a:xfrm flipH="1">
            <a:off x="-1425" y="5221111"/>
            <a:ext cx="12188952" cy="268288"/>
          </a:xfrm>
          <a:prstGeom prst="rect">
            <a:avLst/>
          </a:prstGeom>
          <a:noFill/>
          <a:ln>
            <a:noFill/>
          </a:ln>
        </p:spPr>
      </p:pic>
      <p:sp>
        <p:nvSpPr>
          <p:cNvPr id="8" name="Rectangle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305872" y="1309047"/>
            <a:ext cx="9602789" cy="26670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305872" y="4038600"/>
            <a:ext cx="9601200" cy="990600"/>
          </a:xfrm>
        </p:spPr>
        <p:txBody>
          <a:bodyPr>
            <a:normAutofit/>
          </a:bodyPr>
          <a:lstStyle>
            <a:lvl1pPr marL="0" indent="0" algn="ctr">
              <a:spcBef>
                <a:spcPts val="0"/>
              </a:spcBef>
              <a:buNone/>
              <a:defRPr sz="1800" cap="all" baseline="0">
                <a:solidFill>
                  <a:schemeClr val="accent2"/>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F4E5243-F52A-4D37-9694-EB26C6C31910}" type="datetime1">
              <a:rPr lang="en-US"/>
              <a:t>12/16/2017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4403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4403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A77B6E1-634A-48DC-9E8B-D894023267EF}" type="datetime1">
              <a:rPr lang="en-US"/>
              <a:t>12/16/2017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2D3E9E-A95C-48F2-B4BF-A71542E0BE9A}" type="datetime1">
              <a:rPr lang="en-US"/>
              <a:t>12/16/2017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2" name="Title 1"/>
          <p:cNvSpPr>
            <a:spLocks noGrp="1"/>
          </p:cNvSpPr>
          <p:nvPr>
            <p:ph type="title"/>
          </p:nvPr>
        </p:nvSpPr>
        <p:spPr>
          <a:xfrm>
            <a:off x="1293813" y="1309047"/>
            <a:ext cx="9601252" cy="2667000"/>
          </a:xfrm>
        </p:spPr>
        <p:txBody>
          <a:bodyPr anchor="b">
            <a:normAutofit/>
          </a:bodyPr>
          <a:lstStyle>
            <a:lvl1pPr algn="ctr">
              <a:defRPr sz="6000" b="0"/>
            </a:lvl1pPr>
          </a:lstStyle>
          <a:p>
            <a:r>
              <a:rPr lang="en-US"/>
              <a:t>Click to edit Master title style</a:t>
            </a:r>
            <a:endParaRPr/>
          </a:p>
        </p:txBody>
      </p:sp>
      <p:sp>
        <p:nvSpPr>
          <p:cNvPr id="3" name="Text Placeholder 2"/>
          <p:cNvSpPr>
            <a:spLocks noGrp="1"/>
          </p:cNvSpPr>
          <p:nvPr>
            <p:ph type="body" idx="1"/>
          </p:nvPr>
        </p:nvSpPr>
        <p:spPr>
          <a:xfrm>
            <a:off x="1293813" y="4038600"/>
            <a:ext cx="96012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0F84E2-2D7A-43CF-AC90-352A289A783A}" type="datetime1">
              <a:rPr lang="en-US"/>
              <a:t>12/16/2017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2952B5-7A2F-4CC8-B7CE-9234E21C2837}" type="datetime1">
              <a:rPr lang="en-US"/>
              <a:t>12/16/2017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4112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E1DA07A-9201-4B4B-BAF2-015AFA30F520}" type="datetime1">
              <a:rPr lang="en-US"/>
              <a:t>12/16/2017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
        <p:nvSpPr>
          <p:cNvPr id="10" name="Title 9"/>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D7E00A-486F-4252-8B1D-E32645521F49}" type="datetime1">
              <a:rPr lang="en-US"/>
              <a:t>12/16/2017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4FAB73BC-B049-4115-A692-8D63A059BFB8}" type="slidenum">
              <a:rPr/>
              <a:t>‹#›</a:t>
            </a:fld>
            <a:endParaRPr/>
          </a:p>
        </p:txBody>
      </p:sp>
      <p:sp>
        <p:nvSpPr>
          <p:cNvPr id="6" name="Title 5"/>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2" name="Date Placeholder 1"/>
          <p:cNvSpPr>
            <a:spLocks noGrp="1"/>
          </p:cNvSpPr>
          <p:nvPr>
            <p:ph type="dt" sz="half" idx="10"/>
          </p:nvPr>
        </p:nvSpPr>
        <p:spPr/>
        <p:txBody>
          <a:bodyPr/>
          <a:lstStyle/>
          <a:p>
            <a:fld id="{8DDF5F92-E675-4B36-9A60-69A962A68675}" type="datetime1">
              <a:rPr lang="en-US"/>
              <a:t>12/16/2017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200" b="0"/>
            </a:lvl1pPr>
          </a:lstStyle>
          <a:p>
            <a:r>
              <a:rPr lang="en-US"/>
              <a:t>Click to edit Master title style</a:t>
            </a:r>
            <a:endParaRPr/>
          </a:p>
        </p:txBody>
      </p:sp>
      <p:sp>
        <p:nvSpPr>
          <p:cNvPr id="3" name="Content Placeholder 2"/>
          <p:cNvSpPr>
            <a:spLocks noGrp="1"/>
          </p:cNvSpPr>
          <p:nvPr>
            <p:ph idx="1"/>
          </p:nvPr>
        </p:nvSpPr>
        <p:spPr>
          <a:xfrm>
            <a:off x="760413" y="685800"/>
            <a:ext cx="68580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F6E2C9B-5FA2-460D-9BE7-B0812FC2A6FF}" type="datetime1">
              <a:rPr lang="en-US"/>
              <a:t>12/16/2017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400" b="0"/>
            </a:lvl1pPr>
          </a:lstStyle>
          <a:p>
            <a:r>
              <a:rPr lang="en-US"/>
              <a:t>Click to edit Master title style</a:t>
            </a:r>
            <a:endParaRPr/>
          </a:p>
        </p:txBody>
      </p:sp>
      <p:sp>
        <p:nvSpPr>
          <p:cNvPr id="3" name="Picture Placeholder 2"/>
          <p:cNvSpPr>
            <a:spLocks noGrp="1"/>
          </p:cNvSpPr>
          <p:nvPr>
            <p:ph type="pic" idx="1"/>
          </p:nvPr>
        </p:nvSpPr>
        <p:spPr>
          <a:xfrm>
            <a:off x="760413" y="685800"/>
            <a:ext cx="68580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374940-A916-4C8B-9648-02A2D3898F9E}" type="datetime1">
              <a:rPr lang="en-US"/>
              <a:t>12/16/2017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8" name="water3"/>
          <p:cNvSpPr/>
          <p:nvPr/>
        </p:nvSpPr>
        <p:spPr>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water2"/>
          <p:cNvPicPr>
            <a:picLocks noChangeAspect="1"/>
          </p:cNvPicPr>
          <p:nvPr/>
        </p:nvPicPr>
        <p:blipFill rotWithShape="1">
          <a:blip r:embed="rId13" cstate="print">
            <a:extLst>
              <a:ext uri="{28A0092B-C50C-407E-A947-70E740481C1C}">
                <a14:useLocalDpi xmlns:a14="http://schemas.microsoft.com/office/drawing/2010/main" val="0"/>
              </a:ext>
            </a:extLst>
          </a:blip>
          <a:srcRect l="2674" r="9901"/>
          <a:stretch/>
        </p:blipFill>
        <p:spPr>
          <a:xfrm>
            <a:off x="-1425" y="6256181"/>
            <a:ext cx="12188952" cy="463209"/>
          </a:xfrm>
          <a:prstGeom prst="rect">
            <a:avLst/>
          </a:prstGeom>
          <a:noFill/>
          <a:ln>
            <a:noFill/>
          </a:ln>
        </p:spPr>
      </p:pic>
      <p:pic>
        <p:nvPicPr>
          <p:cNvPr id="10" name="water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a:xfrm flipH="1">
            <a:off x="-1425" y="5979395"/>
            <a:ext cx="12188952" cy="268288"/>
          </a:xfrm>
          <a:prstGeom prst="rect">
            <a:avLst/>
          </a:prstGeom>
          <a:noFill/>
          <a:ln>
            <a:noFill/>
          </a:ln>
        </p:spPr>
      </p:pic>
      <p:sp>
        <p:nvSpPr>
          <p:cNvPr id="2" name="Title Placeholder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800" cap="all" baseline="0">
                <a:solidFill>
                  <a:schemeClr val="tx1"/>
                </a:solidFill>
              </a:defRPr>
            </a:lvl1pPr>
          </a:lstStyle>
          <a:p>
            <a:fld id="{5586B75A-687E-405C-8A0B-8D00578BA2C3}" type="datetime1">
              <a:rPr lang="en-US"/>
              <a:pPr/>
              <a:t>12/16/2017</a:t>
            </a:fld>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cap="all" baseline="0">
                <a:solidFill>
                  <a:schemeClr val="tx1"/>
                </a:solidFill>
              </a:defRPr>
            </a:lvl1pPr>
          </a:lstStyle>
          <a:p>
            <a:fld id="{4FAB73BC-B049-4115-A692-8D63A059BFB8}" type="slidenum">
              <a:rPr/>
              <a:pPr/>
              <a:t>‹#›</a:t>
            </a:fld>
            <a:endParaRPr/>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75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75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75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07366"/>
            <a:ext cx="12192000" cy="5509200"/>
          </a:xfrm>
          <a:prstGeom prst="rect">
            <a:avLst/>
          </a:prstGeom>
        </p:spPr>
        <p:txBody>
          <a:bodyPr wrap="square">
            <a:spAutoFit/>
          </a:bodyPr>
          <a:lstStyle/>
          <a:p>
            <a:pPr algn="ctr"/>
            <a:r>
              <a:rPr lang="en-US" sz="4400" dirty="0"/>
              <a:t>Proverbs 30:4</a:t>
            </a:r>
          </a:p>
          <a:p>
            <a:pPr algn="ctr"/>
            <a:r>
              <a:rPr lang="en-US" sz="4400" dirty="0"/>
              <a:t>4 Who has gone up to heaven and come down?</a:t>
            </a:r>
          </a:p>
          <a:p>
            <a:pPr algn="ctr"/>
            <a:r>
              <a:rPr lang="en-US" sz="4400" dirty="0"/>
              <a:t>    Whose hands have gathered up the wind?</a:t>
            </a:r>
          </a:p>
          <a:p>
            <a:pPr algn="ctr"/>
            <a:r>
              <a:rPr lang="en-US" sz="4400" dirty="0"/>
              <a:t>Who has wrapped up the waters in a cloak?</a:t>
            </a:r>
          </a:p>
          <a:p>
            <a:pPr algn="ctr"/>
            <a:r>
              <a:rPr lang="en-US" sz="4400" dirty="0"/>
              <a:t>    Who has established all the ends of the earth?</a:t>
            </a:r>
          </a:p>
          <a:p>
            <a:pPr algn="ctr"/>
            <a:r>
              <a:rPr lang="en-US" sz="4400" dirty="0"/>
              <a:t>What is his name, and what is the name of his son?</a:t>
            </a:r>
          </a:p>
          <a:p>
            <a:pPr algn="ctr"/>
            <a:r>
              <a:rPr lang="en-US" sz="4400" dirty="0"/>
              <a:t>    Surely you know!</a:t>
            </a:r>
          </a:p>
        </p:txBody>
      </p:sp>
    </p:spTree>
    <p:extLst>
      <p:ext uri="{BB962C8B-B14F-4D97-AF65-F5344CB8AC3E}">
        <p14:creationId xmlns:p14="http://schemas.microsoft.com/office/powerpoint/2010/main" val="248976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617" y="1782376"/>
            <a:ext cx="11753725" cy="4230235"/>
          </a:xfrm>
          <a:prstGeom prst="rect">
            <a:avLst/>
          </a:prstGeom>
        </p:spPr>
      </p:pic>
    </p:spTree>
    <p:extLst>
      <p:ext uri="{BB962C8B-B14F-4D97-AF65-F5344CB8AC3E}">
        <p14:creationId xmlns:p14="http://schemas.microsoft.com/office/powerpoint/2010/main" val="147088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792" y="1662704"/>
            <a:ext cx="11845941" cy="3426881"/>
          </a:xfrm>
          <a:prstGeom prst="rect">
            <a:avLst/>
          </a:prstGeom>
        </p:spPr>
      </p:pic>
    </p:spTree>
    <p:extLst>
      <p:ext uri="{BB962C8B-B14F-4D97-AF65-F5344CB8AC3E}">
        <p14:creationId xmlns:p14="http://schemas.microsoft.com/office/powerpoint/2010/main" val="2953398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155" y="2189200"/>
            <a:ext cx="11869947" cy="3374837"/>
          </a:xfrm>
          <a:prstGeom prst="rect">
            <a:avLst/>
          </a:prstGeom>
        </p:spPr>
      </p:pic>
    </p:spTree>
    <p:extLst>
      <p:ext uri="{BB962C8B-B14F-4D97-AF65-F5344CB8AC3E}">
        <p14:creationId xmlns:p14="http://schemas.microsoft.com/office/powerpoint/2010/main" val="315551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96" y="178986"/>
            <a:ext cx="11964837" cy="2667000"/>
          </a:xfrm>
        </p:spPr>
        <p:txBody>
          <a:bodyPr/>
          <a:lstStyle/>
          <a:p>
            <a:r>
              <a:rPr lang="en-US" sz="9600" dirty="0"/>
              <a:t>Yahshuah</a:t>
            </a:r>
            <a:br>
              <a:rPr lang="en-US" sz="9600" dirty="0"/>
            </a:br>
            <a:endParaRPr lang="en-US" sz="9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5947" y="1512404"/>
            <a:ext cx="6159261" cy="5181694"/>
          </a:xfrm>
          <a:prstGeom prst="rect">
            <a:avLst/>
          </a:prstGeom>
        </p:spPr>
      </p:pic>
    </p:spTree>
    <p:extLst>
      <p:ext uri="{BB962C8B-B14F-4D97-AF65-F5344CB8AC3E}">
        <p14:creationId xmlns:p14="http://schemas.microsoft.com/office/powerpoint/2010/main" val="150390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5064" y="205543"/>
            <a:ext cx="7901796" cy="6427681"/>
          </a:xfrm>
          <a:prstGeom prst="rect">
            <a:avLst/>
          </a:prstGeom>
        </p:spPr>
      </p:pic>
    </p:spTree>
    <p:extLst>
      <p:ext uri="{BB962C8B-B14F-4D97-AF65-F5344CB8AC3E}">
        <p14:creationId xmlns:p14="http://schemas.microsoft.com/office/powerpoint/2010/main" val="32559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7540" y="112144"/>
            <a:ext cx="6530195" cy="6642937"/>
          </a:xfrm>
          <a:prstGeom prst="rect">
            <a:avLst/>
          </a:prstGeom>
        </p:spPr>
      </p:pic>
    </p:spTree>
    <p:extLst>
      <p:ext uri="{BB962C8B-B14F-4D97-AF65-F5344CB8AC3E}">
        <p14:creationId xmlns:p14="http://schemas.microsoft.com/office/powerpoint/2010/main" val="346262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7751"/>
            <a:ext cx="12192000" cy="4581489"/>
          </a:xfrm>
        </p:spPr>
        <p:txBody>
          <a:bodyPr>
            <a:normAutofit/>
          </a:bodyPr>
          <a:lstStyle/>
          <a:p>
            <a:pPr algn="ctr"/>
            <a:r>
              <a:rPr lang="he-IL" dirty="0">
                <a:effectLst/>
              </a:rPr>
              <a:t>יְשׁוּעָה </a:t>
            </a:r>
            <a:r>
              <a:rPr lang="en-US" dirty="0">
                <a:effectLst/>
              </a:rPr>
              <a:t> Yahshua</a:t>
            </a:r>
            <a:br>
              <a:rPr lang="en-US" dirty="0">
                <a:effectLst/>
              </a:rPr>
            </a:br>
            <a:r>
              <a:rPr lang="en-US" dirty="0">
                <a:effectLst/>
              </a:rPr>
              <a:t>HAMASHIAH= the messiah</a:t>
            </a:r>
            <a:br>
              <a:rPr lang="en-US" dirty="0">
                <a:effectLst/>
              </a:rPr>
            </a:br>
            <a:br>
              <a:rPr lang="en-US" dirty="0">
                <a:effectLst/>
              </a:rPr>
            </a:br>
            <a:r>
              <a:rPr lang="en-US" sz="7200" kern="1800" dirty="0">
                <a:solidFill>
                  <a:srgbClr val="002060"/>
                </a:solidFill>
                <a:latin typeface="Verdana" panose="020B0604030504040204" pitchFamily="34" charset="0"/>
                <a:ea typeface="Times New Roman" panose="02020603050405020304" pitchFamily="18" charset="0"/>
                <a:cs typeface="Times New Roman" panose="02020603050405020304" pitchFamily="18" charset="0"/>
              </a:rPr>
              <a:t>Yahweh saves</a:t>
            </a:r>
            <a:br>
              <a:rPr lang="en-US" sz="8000" dirty="0">
                <a:solidFill>
                  <a:srgbClr val="002060"/>
                </a:solidFill>
                <a:latin typeface="Calibri" panose="020F0502020204030204" pitchFamily="34" charset="0"/>
                <a:ea typeface="Calibri" panose="020F0502020204030204" pitchFamily="34" charset="0"/>
                <a:cs typeface="Arial" panose="020B0604020202020204" pitchFamily="34" charset="0"/>
              </a:rPr>
            </a:br>
            <a:endParaRPr lang="en-US" dirty="0"/>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5208"/>
            <a:ext cx="12192000" cy="4339650"/>
          </a:xfrm>
          <a:prstGeom prst="rect">
            <a:avLst/>
          </a:prstGeom>
        </p:spPr>
        <p:txBody>
          <a:bodyPr wrap="square">
            <a:spAutoFit/>
          </a:bodyPr>
          <a:lstStyle/>
          <a:p>
            <a:pPr algn="ctr"/>
            <a:r>
              <a:rPr lang="en-US" sz="13800" dirty="0"/>
              <a:t>Yah       </a:t>
            </a:r>
            <a:r>
              <a:rPr lang="en-US" sz="13800" dirty="0" err="1"/>
              <a:t>shua</a:t>
            </a:r>
            <a:endParaRPr lang="en-US" sz="13800" dirty="0"/>
          </a:p>
          <a:p>
            <a:pPr algn="ctr"/>
            <a:r>
              <a:rPr lang="en-US" sz="13800" b="1" dirty="0">
                <a:latin typeface="Tahoma" panose="020B0604030504040204" pitchFamily="34" charset="0"/>
              </a:rPr>
              <a:t>Yah     saves</a:t>
            </a:r>
            <a:endParaRPr lang="en-US" sz="13800" b="1" i="0" dirty="0">
              <a:effectLst/>
              <a:latin typeface="Tahoma" panose="020B0604030504040204" pitchFamily="34" charset="0"/>
            </a:endParaRPr>
          </a:p>
        </p:txBody>
      </p:sp>
    </p:spTree>
    <p:extLst>
      <p:ext uri="{BB962C8B-B14F-4D97-AF65-F5344CB8AC3E}">
        <p14:creationId xmlns:p14="http://schemas.microsoft.com/office/powerpoint/2010/main" val="242848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247864"/>
          </a:xfrm>
          <a:prstGeom prst="rect">
            <a:avLst/>
          </a:prstGeom>
        </p:spPr>
        <p:txBody>
          <a:bodyPr wrap="square">
            <a:spAutoFit/>
          </a:bodyPr>
          <a:lstStyle/>
          <a:p>
            <a:pPr algn="ctr"/>
            <a:r>
              <a:rPr lang="fr-FR" sz="8000" b="1" dirty="0">
                <a:latin typeface="Tahoma" panose="020B0604030504040204" pitchFamily="34" charset="0"/>
                <a:ea typeface="Times New Roman" panose="02020603050405020304" pitchFamily="18" charset="0"/>
              </a:rPr>
              <a:t>Cette  étude  biblique  est une  réflexion  sur le Nom de Yahshua  fondée sur des versets de la Bible</a:t>
            </a:r>
            <a:endParaRPr lang="en-US" sz="8000" dirty="0"/>
          </a:p>
        </p:txBody>
      </p:sp>
    </p:spTree>
    <p:extLst>
      <p:ext uri="{BB962C8B-B14F-4D97-AF65-F5344CB8AC3E}">
        <p14:creationId xmlns:p14="http://schemas.microsoft.com/office/powerpoint/2010/main" val="191412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520614"/>
          </a:xfrm>
          <a:prstGeom prst="rect">
            <a:avLst/>
          </a:prstGeom>
        </p:spPr>
        <p:txBody>
          <a:bodyPr wrap="square">
            <a:spAutoFit/>
          </a:bodyPr>
          <a:lstStyle/>
          <a:p>
            <a:pPr algn="ctr">
              <a:lnSpc>
                <a:spcPct val="107000"/>
              </a:lnSpc>
              <a:spcAft>
                <a:spcPts val="750"/>
              </a:spcAft>
            </a:pPr>
            <a:r>
              <a:rPr lang="fr-FR" sz="4800" dirty="0">
                <a:latin typeface="Tahoma" panose="020B0604030504040204" pitchFamily="34" charset="0"/>
                <a:ea typeface="Times New Roman" panose="02020603050405020304" pitchFamily="18" charset="0"/>
                <a:cs typeface="Arial" panose="020B0604020202020204" pitchFamily="34" charset="0"/>
              </a:rPr>
              <a:t>Il  est très  important  et nous  dirons même  urgent  de  revoir  notre  position    sur  ce  sujet pour  les raisons  suivantes :</a:t>
            </a:r>
            <a:endParaRPr lang="en-US" sz="4800" dirty="0">
              <a:latin typeface="Calibri" panose="020F0502020204030204" pitchFamily="34" charset="0"/>
              <a:ea typeface="Calibri" panose="020F0502020204030204" pitchFamily="34" charset="0"/>
              <a:cs typeface="Arial" panose="020B0604020202020204" pitchFamily="34" charset="0"/>
            </a:endParaRPr>
          </a:p>
          <a:p>
            <a:pPr algn="ctr"/>
            <a:r>
              <a:rPr lang="fr-FR" sz="4800" dirty="0">
                <a:latin typeface="Tahoma" panose="020B0604030504040204" pitchFamily="34" charset="0"/>
                <a:ea typeface="Times New Roman" panose="02020603050405020304" pitchFamily="18" charset="0"/>
              </a:rPr>
              <a:t>- Yah- Elohim Lui même a envoyé un  archange  pas  un  ange  mais l’archange  Gabriel pour dire  quel  devait être  le nom de son Fils</a:t>
            </a:r>
            <a:endParaRPr lang="en-US" sz="4800" dirty="0"/>
          </a:p>
        </p:txBody>
      </p:sp>
    </p:spTree>
    <p:extLst>
      <p:ext uri="{BB962C8B-B14F-4D97-AF65-F5344CB8AC3E}">
        <p14:creationId xmlns:p14="http://schemas.microsoft.com/office/powerpoint/2010/main" val="287836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740307"/>
          </a:xfrm>
          <a:prstGeom prst="rect">
            <a:avLst/>
          </a:prstGeom>
        </p:spPr>
        <p:txBody>
          <a:bodyPr wrap="square">
            <a:spAutoFit/>
          </a:bodyPr>
          <a:lstStyle/>
          <a:p>
            <a:pPr algn="ctr"/>
            <a:r>
              <a:rPr lang="fr-FR" sz="4800" dirty="0"/>
              <a:t>Proverbes 30:4</a:t>
            </a:r>
          </a:p>
          <a:p>
            <a:pPr algn="ctr"/>
            <a:r>
              <a:rPr lang="fr-FR" sz="4800" dirty="0"/>
              <a:t>4 Qui est monté aux cieux, et qui en est descendu?</a:t>
            </a:r>
          </a:p>
          <a:p>
            <a:pPr algn="ctr"/>
            <a:r>
              <a:rPr lang="fr-FR" sz="4800" dirty="0"/>
              <a:t>Qui a recueilli le vent dans ses mains?</a:t>
            </a:r>
          </a:p>
          <a:p>
            <a:pPr algn="ctr"/>
            <a:r>
              <a:rPr lang="fr-FR" sz="4800" dirty="0"/>
              <a:t>Qui a serré les eaux dans son vêtement?</a:t>
            </a:r>
          </a:p>
          <a:p>
            <a:pPr algn="ctr"/>
            <a:r>
              <a:rPr lang="fr-FR" sz="4800" dirty="0"/>
              <a:t>Qui a fait paraître les extrémités de la terre?</a:t>
            </a:r>
          </a:p>
          <a:p>
            <a:pPr algn="ctr"/>
            <a:r>
              <a:rPr lang="fr-FR" sz="4800" dirty="0"/>
              <a:t>Quel est son nom, et quel est le nom de son fils?</a:t>
            </a:r>
          </a:p>
          <a:p>
            <a:pPr algn="ctr"/>
            <a:r>
              <a:rPr lang="fr-FR" sz="4800" dirty="0"/>
              <a:t>Le sais-tu?</a:t>
            </a:r>
            <a:endParaRPr lang="en-US" sz="4800" dirty="0"/>
          </a:p>
        </p:txBody>
      </p:sp>
    </p:spTree>
    <p:extLst>
      <p:ext uri="{BB962C8B-B14F-4D97-AF65-F5344CB8AC3E}">
        <p14:creationId xmlns:p14="http://schemas.microsoft.com/office/powerpoint/2010/main" val="154743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554295"/>
          </a:xfrm>
          <a:prstGeom prst="rect">
            <a:avLst/>
          </a:prstGeom>
        </p:spPr>
        <p:txBody>
          <a:bodyPr wrap="square">
            <a:spAutoFit/>
          </a:bodyPr>
          <a:lstStyle/>
          <a:p>
            <a:pPr algn="ctr">
              <a:lnSpc>
                <a:spcPct val="107000"/>
              </a:lnSpc>
              <a:spcAft>
                <a:spcPts val="750"/>
              </a:spcAft>
            </a:pPr>
            <a:r>
              <a:rPr lang="fr-FR" sz="6600" b="1" i="1" dirty="0">
                <a:latin typeface="Tahoma" panose="020B0604030504040204" pitchFamily="34" charset="0"/>
                <a:ea typeface="Times New Roman" panose="02020603050405020304" pitchFamily="18" charset="0"/>
                <a:cs typeface="Arial" panose="020B0604020202020204" pitchFamily="34" charset="0"/>
              </a:rPr>
              <a:t>« Elle va mettre au monde un fils, et toi, tu l’appelleras Yahshua. En effet, c’est lui qui sauvera son peuple de ses péchés. » (Matthieu 1:21)</a:t>
            </a:r>
            <a:endParaRPr lang="en-US" sz="66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5957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001643"/>
          </a:xfrm>
          <a:prstGeom prst="rect">
            <a:avLst/>
          </a:prstGeom>
        </p:spPr>
        <p:txBody>
          <a:bodyPr wrap="square">
            <a:spAutoFit/>
          </a:bodyPr>
          <a:lstStyle/>
          <a:p>
            <a:pPr algn="ctr"/>
            <a:r>
              <a:rPr lang="fr-FR" sz="4800" dirty="0">
                <a:latin typeface="Tahoma" panose="020B0604030504040204" pitchFamily="34" charset="0"/>
                <a:ea typeface="Times New Roman" panose="02020603050405020304" pitchFamily="18" charset="0"/>
              </a:rPr>
              <a:t>Nous  disons  bien YAHSHUA  et  non Jésus  comme il  est indiqué  dans presque toutes les versions bibliques  parce  que c’est le terme YAHSHUA qui révèle l’identité  du  Sauveur et  qui justifie  l’existence  de ce  nom. En effet  </a:t>
            </a:r>
            <a:r>
              <a:rPr lang="en-US" sz="4800" b="1" dirty="0" err="1">
                <a:latin typeface="Tahoma" panose="020B0604030504040204" pitchFamily="34" charset="0"/>
                <a:ea typeface="Times New Roman" panose="02020603050405020304" pitchFamily="18" charset="0"/>
              </a:rPr>
              <a:t>יְשׁוּעָה</a:t>
            </a:r>
            <a:r>
              <a:rPr lang="fr-FR" sz="4800" dirty="0">
                <a:latin typeface="Tahoma" panose="020B0604030504040204" pitchFamily="34" charset="0"/>
                <a:ea typeface="Times New Roman" panose="02020603050405020304" pitchFamily="18" charset="0"/>
              </a:rPr>
              <a:t> YAHSHUA signifie  en  Hébreu  Yah sauve. (YHWH sauve)</a:t>
            </a:r>
            <a:endParaRPr lang="en-US" sz="4800" dirty="0"/>
          </a:p>
        </p:txBody>
      </p:sp>
    </p:spTree>
    <p:extLst>
      <p:ext uri="{BB962C8B-B14F-4D97-AF65-F5344CB8AC3E}">
        <p14:creationId xmlns:p14="http://schemas.microsoft.com/office/powerpoint/2010/main" val="349205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70935"/>
            <a:ext cx="12192000" cy="5826210"/>
          </a:xfrm>
          <a:prstGeom prst="rect">
            <a:avLst/>
          </a:prstGeom>
        </p:spPr>
        <p:txBody>
          <a:bodyPr wrap="square">
            <a:spAutoFit/>
          </a:bodyPr>
          <a:lstStyle/>
          <a:p>
            <a:pPr marL="342900" marR="0" lvl="0" indent="-342900" algn="ctr">
              <a:lnSpc>
                <a:spcPct val="107000"/>
              </a:lnSpc>
              <a:spcBef>
                <a:spcPts val="0"/>
              </a:spcBef>
              <a:spcAft>
                <a:spcPts val="0"/>
              </a:spcAft>
              <a:buFont typeface="+mj-lt"/>
              <a:buAutoNum type="alphaLcParenR"/>
            </a:pPr>
            <a:r>
              <a:rPr lang="en-US" sz="6000" kern="18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His name Yahshua which is the father’s name: </a:t>
            </a:r>
          </a:p>
          <a:p>
            <a:pPr marR="0" lvl="0" algn="ctr">
              <a:lnSpc>
                <a:spcPct val="107000"/>
              </a:lnSpc>
              <a:spcBef>
                <a:spcPts val="0"/>
              </a:spcBef>
              <a:spcAft>
                <a:spcPts val="0"/>
              </a:spcAft>
            </a:pPr>
            <a:r>
              <a:rPr lang="en-US" sz="6000" b="1" kern="1800" dirty="0">
                <a:solidFill>
                  <a:srgbClr val="002060"/>
                </a:solidFill>
                <a:latin typeface="Verdana" panose="020B0604030504040204" pitchFamily="34" charset="0"/>
                <a:ea typeface="Times New Roman" panose="02020603050405020304" pitchFamily="18" charset="0"/>
                <a:cs typeface="Times New Roman" panose="02020603050405020304" pitchFamily="18" charset="0"/>
              </a:rPr>
              <a:t>Yahweh saves</a:t>
            </a:r>
            <a:endParaRPr lang="en-US" sz="6600" b="1" dirty="0">
              <a:solidFill>
                <a:srgbClr val="002060"/>
              </a:solidFill>
              <a:latin typeface="Calibri" panose="020F0502020204030204" pitchFamily="34" charset="0"/>
              <a:ea typeface="Calibri" panose="020F0502020204030204" pitchFamily="34" charset="0"/>
              <a:cs typeface="Arial" panose="020B0604020202020204" pitchFamily="34" charset="0"/>
            </a:endParaRPr>
          </a:p>
          <a:p>
            <a:pPr algn="ctr"/>
            <a:r>
              <a:rPr lang="en-US" sz="6000" kern="18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Yahweh is the solution of any kind of problem you may have, call Him on His name</a:t>
            </a:r>
            <a:endParaRPr lang="en-US" sz="6000" dirty="0"/>
          </a:p>
        </p:txBody>
      </p:sp>
      <p:sp>
        <p:nvSpPr>
          <p:cNvPr id="3" name="Slide Number Placeholder 2"/>
          <p:cNvSpPr>
            <a:spLocks noGrp="1"/>
          </p:cNvSpPr>
          <p:nvPr>
            <p:ph type="sldNum" sz="quarter" idx="12"/>
          </p:nvPr>
        </p:nvSpPr>
        <p:spPr/>
        <p:txBody>
          <a:bodyPr/>
          <a:lstStyle/>
          <a:p>
            <a:fld id="{FC749032-2A07-4AE8-BA90-74324CAE0C87}" type="slidenum">
              <a:rPr lang="en-US" smtClean="0"/>
              <a:t>22</a:t>
            </a:fld>
            <a:endParaRPr lang="en-US"/>
          </a:p>
        </p:txBody>
      </p:sp>
    </p:spTree>
    <p:extLst>
      <p:ext uri="{BB962C8B-B14F-4D97-AF65-F5344CB8AC3E}">
        <p14:creationId xmlns:p14="http://schemas.microsoft.com/office/powerpoint/2010/main" val="28384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pPr algn="ctr"/>
            <a:r>
              <a:rPr lang="en-US" sz="5400" dirty="0">
                <a:latin typeface="Tahoma" panose="020B0604030504040204" pitchFamily="34" charset="0"/>
              </a:rPr>
              <a:t> Ce  nom </a:t>
            </a:r>
            <a:r>
              <a:rPr lang="he-IL" sz="5400" b="1" dirty="0">
                <a:latin typeface="Tahoma" panose="020B0604030504040204" pitchFamily="34" charset="0"/>
              </a:rPr>
              <a:t>יְשׁוּעָה</a:t>
            </a:r>
            <a:r>
              <a:rPr lang="he-IL" sz="5400" dirty="0">
                <a:latin typeface="Tahoma" panose="020B0604030504040204" pitchFamily="34" charset="0"/>
              </a:rPr>
              <a:t> </a:t>
            </a:r>
            <a:r>
              <a:rPr lang="he-IL" sz="5400" b="1" dirty="0">
                <a:latin typeface="Tahoma" panose="020B0604030504040204" pitchFamily="34" charset="0"/>
              </a:rPr>
              <a:t> </a:t>
            </a:r>
            <a:r>
              <a:rPr lang="en-US" sz="5400" dirty="0">
                <a:latin typeface="Tahoma" panose="020B0604030504040204" pitchFamily="34" charset="0"/>
              </a:rPr>
              <a:t>YAHSHOUA est  vital pour  le  </a:t>
            </a:r>
            <a:r>
              <a:rPr lang="en-US" sz="5400" dirty="0" err="1">
                <a:latin typeface="Tahoma" panose="020B0604030504040204" pitchFamily="34" charset="0"/>
              </a:rPr>
              <a:t>salut</a:t>
            </a:r>
            <a:r>
              <a:rPr lang="en-US" sz="5400" dirty="0">
                <a:latin typeface="Tahoma" panose="020B0604030504040204" pitchFamily="34" charset="0"/>
              </a:rPr>
              <a:t>  de  </a:t>
            </a:r>
            <a:r>
              <a:rPr lang="en-US" sz="5400" dirty="0" err="1">
                <a:latin typeface="Tahoma" panose="020B0604030504040204" pitchFamily="34" charset="0"/>
              </a:rPr>
              <a:t>l’homme</a:t>
            </a:r>
            <a:r>
              <a:rPr lang="en-US" sz="5400" dirty="0">
                <a:latin typeface="Tahoma" panose="020B0604030504040204" pitchFamily="34" charset="0"/>
              </a:rPr>
              <a:t>.</a:t>
            </a:r>
            <a:r>
              <a:rPr lang="en-US" sz="5400" b="1" dirty="0">
                <a:latin typeface="Tahoma" panose="020B0604030504040204" pitchFamily="34" charset="0"/>
              </a:rPr>
              <a:t> </a:t>
            </a:r>
            <a:endParaRPr lang="en-US" sz="5400" dirty="0">
              <a:latin typeface="Tahoma" panose="020B0604030504040204" pitchFamily="34" charset="0"/>
            </a:endParaRPr>
          </a:p>
          <a:p>
            <a:pPr algn="ctr"/>
            <a:r>
              <a:rPr lang="en-US" sz="5400" b="1" i="1" dirty="0">
                <a:latin typeface="Tahoma" panose="020B0604030504040204" pitchFamily="34" charset="0"/>
              </a:rPr>
              <a:t>« Il  </a:t>
            </a:r>
            <a:r>
              <a:rPr lang="en-US" sz="5400" b="1" i="1" dirty="0" err="1">
                <a:latin typeface="Tahoma" panose="020B0604030504040204" pitchFamily="34" charset="0"/>
              </a:rPr>
              <a:t>n’y</a:t>
            </a:r>
            <a:r>
              <a:rPr lang="en-US" sz="5400" b="1" i="1" dirty="0">
                <a:latin typeface="Tahoma" panose="020B0604030504040204" pitchFamily="34" charset="0"/>
              </a:rPr>
              <a:t> a  de </a:t>
            </a:r>
            <a:r>
              <a:rPr lang="en-US" sz="5400" b="1" i="1" dirty="0" err="1">
                <a:latin typeface="Tahoma" panose="020B0604030504040204" pitchFamily="34" charset="0"/>
              </a:rPr>
              <a:t>salut</a:t>
            </a:r>
            <a:r>
              <a:rPr lang="en-US" sz="5400" b="1" i="1" dirty="0">
                <a:latin typeface="Tahoma" panose="020B0604030504040204" pitchFamily="34" charset="0"/>
              </a:rPr>
              <a:t> </a:t>
            </a:r>
            <a:r>
              <a:rPr lang="en-US" sz="5400" b="1" i="1" dirty="0" err="1">
                <a:latin typeface="Tahoma" panose="020B0604030504040204" pitchFamily="34" charset="0"/>
              </a:rPr>
              <a:t>en</a:t>
            </a:r>
            <a:r>
              <a:rPr lang="en-US" sz="5400" b="1" i="1" dirty="0">
                <a:latin typeface="Tahoma" panose="020B0604030504040204" pitchFamily="34" charset="0"/>
              </a:rPr>
              <a:t> </a:t>
            </a:r>
            <a:r>
              <a:rPr lang="en-US" sz="5400" b="1" i="1" dirty="0" err="1">
                <a:latin typeface="Tahoma" panose="020B0604030504040204" pitchFamily="34" charset="0"/>
              </a:rPr>
              <a:t>aucun</a:t>
            </a:r>
            <a:r>
              <a:rPr lang="en-US" sz="5400" b="1" i="1" dirty="0">
                <a:latin typeface="Tahoma" panose="020B0604030504040204" pitchFamily="34" charset="0"/>
              </a:rPr>
              <a:t> </a:t>
            </a:r>
            <a:r>
              <a:rPr lang="en-US" sz="5400" b="1" i="1" dirty="0" err="1">
                <a:latin typeface="Tahoma" panose="020B0604030504040204" pitchFamily="34" charset="0"/>
              </a:rPr>
              <a:t>autre</a:t>
            </a:r>
            <a:r>
              <a:rPr lang="en-US" sz="5400" b="1" i="1" dirty="0">
                <a:latin typeface="Tahoma" panose="020B0604030504040204" pitchFamily="34" charset="0"/>
              </a:rPr>
              <a:t>; car </a:t>
            </a:r>
            <a:r>
              <a:rPr lang="en-US" sz="5400" b="1" i="1" dirty="0" err="1">
                <a:latin typeface="Tahoma" panose="020B0604030504040204" pitchFamily="34" charset="0"/>
              </a:rPr>
              <a:t>il</a:t>
            </a:r>
            <a:r>
              <a:rPr lang="en-US" sz="5400" b="1" i="1" dirty="0">
                <a:latin typeface="Tahoma" panose="020B0604030504040204" pitchFamily="34" charset="0"/>
              </a:rPr>
              <a:t> </a:t>
            </a:r>
            <a:r>
              <a:rPr lang="en-US" sz="5400" b="1" i="1" dirty="0" err="1">
                <a:latin typeface="Tahoma" panose="020B0604030504040204" pitchFamily="34" charset="0"/>
              </a:rPr>
              <a:t>n’y</a:t>
            </a:r>
            <a:r>
              <a:rPr lang="en-US" sz="5400" b="1" i="1" dirty="0">
                <a:latin typeface="Tahoma" panose="020B0604030504040204" pitchFamily="34" charset="0"/>
              </a:rPr>
              <a:t> a sous le</a:t>
            </a:r>
            <a:r>
              <a:rPr lang="en-US" sz="5400" i="1" dirty="0">
                <a:latin typeface="Tahoma" panose="020B0604030504040204" pitchFamily="34" charset="0"/>
              </a:rPr>
              <a:t> </a:t>
            </a:r>
            <a:r>
              <a:rPr lang="en-US" sz="5400" i="1" dirty="0" err="1">
                <a:latin typeface="Tahoma" panose="020B0604030504040204" pitchFamily="34" charset="0"/>
              </a:rPr>
              <a:t>c</a:t>
            </a:r>
            <a:r>
              <a:rPr lang="en-US" sz="5400" b="1" i="1" dirty="0" err="1">
                <a:latin typeface="Tahoma" panose="020B0604030504040204" pitchFamily="34" charset="0"/>
              </a:rPr>
              <a:t>iel</a:t>
            </a:r>
            <a:r>
              <a:rPr lang="en-US" sz="5400" b="1" i="1" dirty="0">
                <a:latin typeface="Tahoma" panose="020B0604030504040204" pitchFamily="34" charset="0"/>
              </a:rPr>
              <a:t> </a:t>
            </a:r>
            <a:r>
              <a:rPr lang="en-US" sz="5400" b="1" i="1" dirty="0" err="1">
                <a:latin typeface="Tahoma" panose="020B0604030504040204" pitchFamily="34" charset="0"/>
              </a:rPr>
              <a:t>aucun</a:t>
            </a:r>
            <a:r>
              <a:rPr lang="en-US" sz="5400" b="1" i="1" dirty="0">
                <a:latin typeface="Tahoma" panose="020B0604030504040204" pitchFamily="34" charset="0"/>
              </a:rPr>
              <a:t> </a:t>
            </a:r>
            <a:r>
              <a:rPr lang="en-US" sz="5400" b="1" i="1" dirty="0" err="1">
                <a:latin typeface="Tahoma" panose="020B0604030504040204" pitchFamily="34" charset="0"/>
              </a:rPr>
              <a:t>autre</a:t>
            </a:r>
            <a:r>
              <a:rPr lang="en-US" sz="5400" b="1" i="1" dirty="0">
                <a:latin typeface="Tahoma" panose="020B0604030504040204" pitchFamily="34" charset="0"/>
              </a:rPr>
              <a:t> nom qui </a:t>
            </a:r>
            <a:r>
              <a:rPr lang="en-US" sz="5400" b="1" i="1" dirty="0" err="1">
                <a:latin typeface="Tahoma" panose="020B0604030504040204" pitchFamily="34" charset="0"/>
              </a:rPr>
              <a:t>ait</a:t>
            </a:r>
            <a:r>
              <a:rPr lang="en-US" sz="5400" b="1" i="1" dirty="0">
                <a:latin typeface="Tahoma" panose="020B0604030504040204" pitchFamily="34" charset="0"/>
              </a:rPr>
              <a:t> </a:t>
            </a:r>
            <a:r>
              <a:rPr lang="en-US" sz="5400" b="1" i="1" dirty="0" err="1">
                <a:latin typeface="Tahoma" panose="020B0604030504040204" pitchFamily="34" charset="0"/>
              </a:rPr>
              <a:t>été</a:t>
            </a:r>
            <a:r>
              <a:rPr lang="en-US" sz="5400" b="1" i="1" dirty="0">
                <a:latin typeface="Tahoma" panose="020B0604030504040204" pitchFamily="34" charset="0"/>
              </a:rPr>
              <a:t> </a:t>
            </a:r>
            <a:r>
              <a:rPr lang="en-US" sz="5400" b="1" i="1" dirty="0" err="1">
                <a:latin typeface="Tahoma" panose="020B0604030504040204" pitchFamily="34" charset="0"/>
              </a:rPr>
              <a:t>donné</a:t>
            </a:r>
            <a:r>
              <a:rPr lang="en-US" sz="5400" b="1" i="1" dirty="0">
                <a:latin typeface="Tahoma" panose="020B0604030504040204" pitchFamily="34" charset="0"/>
              </a:rPr>
              <a:t> </a:t>
            </a:r>
            <a:r>
              <a:rPr lang="en-US" sz="5400" b="1" i="1" dirty="0" err="1">
                <a:latin typeface="Tahoma" panose="020B0604030504040204" pitchFamily="34" charset="0"/>
              </a:rPr>
              <a:t>parmi</a:t>
            </a:r>
            <a:r>
              <a:rPr lang="en-US" sz="5400" b="1" i="1" dirty="0">
                <a:latin typeface="Tahoma" panose="020B0604030504040204" pitchFamily="34" charset="0"/>
              </a:rPr>
              <a:t> les hommes, par </a:t>
            </a:r>
            <a:r>
              <a:rPr lang="en-US" sz="5400" b="1" i="1" dirty="0" err="1">
                <a:latin typeface="Tahoma" panose="020B0604030504040204" pitchFamily="34" charset="0"/>
              </a:rPr>
              <a:t>lequel</a:t>
            </a:r>
            <a:r>
              <a:rPr lang="en-US" sz="5400" b="1" i="1" dirty="0">
                <a:latin typeface="Tahoma" panose="020B0604030504040204" pitchFamily="34" charset="0"/>
              </a:rPr>
              <a:t> nous </a:t>
            </a:r>
            <a:r>
              <a:rPr lang="en-US" sz="5400" b="1" i="1" dirty="0" err="1">
                <a:latin typeface="Tahoma" panose="020B0604030504040204" pitchFamily="34" charset="0"/>
              </a:rPr>
              <a:t>devions</a:t>
            </a:r>
            <a:r>
              <a:rPr lang="en-US" sz="5400" b="1" i="1" dirty="0">
                <a:latin typeface="Tahoma" panose="020B0604030504040204" pitchFamily="34" charset="0"/>
              </a:rPr>
              <a:t> </a:t>
            </a:r>
            <a:r>
              <a:rPr lang="en-US" sz="5400" b="1" i="1" dirty="0" err="1">
                <a:latin typeface="Tahoma" panose="020B0604030504040204" pitchFamily="34" charset="0"/>
              </a:rPr>
              <a:t>être</a:t>
            </a:r>
            <a:r>
              <a:rPr lang="en-US" sz="5400" b="1" i="1" dirty="0">
                <a:latin typeface="Tahoma" panose="020B0604030504040204" pitchFamily="34" charset="0"/>
              </a:rPr>
              <a:t> </a:t>
            </a:r>
            <a:r>
              <a:rPr lang="en-US" sz="5400" b="1" i="1" dirty="0" err="1">
                <a:latin typeface="Tahoma" panose="020B0604030504040204" pitchFamily="34" charset="0"/>
              </a:rPr>
              <a:t>sauvés</a:t>
            </a:r>
            <a:r>
              <a:rPr lang="en-US" sz="5400" b="1" i="1" dirty="0">
                <a:latin typeface="Tahoma" panose="020B0604030504040204" pitchFamily="34" charset="0"/>
              </a:rPr>
              <a:t>. » </a:t>
            </a:r>
          </a:p>
          <a:p>
            <a:pPr algn="ctr"/>
            <a:r>
              <a:rPr lang="en-US" sz="5400" b="1" i="1" dirty="0">
                <a:latin typeface="Tahoma" panose="020B0604030504040204" pitchFamily="34" charset="0"/>
              </a:rPr>
              <a:t>(</a:t>
            </a:r>
            <a:r>
              <a:rPr lang="en-US" sz="5400" b="1" i="1" dirty="0" err="1">
                <a:latin typeface="Tahoma" panose="020B0604030504040204" pitchFamily="34" charset="0"/>
              </a:rPr>
              <a:t>Actes</a:t>
            </a:r>
            <a:r>
              <a:rPr lang="en-US" sz="5400" b="1" i="1" dirty="0">
                <a:latin typeface="Tahoma" panose="020B0604030504040204" pitchFamily="34" charset="0"/>
              </a:rPr>
              <a:t> 4:12) </a:t>
            </a:r>
            <a:endParaRPr lang="en-US" sz="5400" b="0" i="0" dirty="0">
              <a:effectLst/>
              <a:latin typeface="Tahoma" panose="020B0604030504040204" pitchFamily="34" charset="0"/>
            </a:endParaRPr>
          </a:p>
        </p:txBody>
      </p:sp>
    </p:spTree>
    <p:extLst>
      <p:ext uri="{BB962C8B-B14F-4D97-AF65-F5344CB8AC3E}">
        <p14:creationId xmlns:p14="http://schemas.microsoft.com/office/powerpoint/2010/main" val="307015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521657"/>
          </a:xfrm>
          <a:prstGeom prst="rect">
            <a:avLst/>
          </a:prstGeom>
        </p:spPr>
        <p:txBody>
          <a:bodyPr wrap="square">
            <a:spAutoFit/>
          </a:bodyPr>
          <a:lstStyle/>
          <a:p>
            <a:pPr algn="ctr">
              <a:lnSpc>
                <a:spcPct val="107000"/>
              </a:lnSpc>
              <a:spcAft>
                <a:spcPts val="750"/>
              </a:spcAft>
            </a:pPr>
            <a:r>
              <a:rPr lang="fr-FR" sz="3600" dirty="0">
                <a:latin typeface="Tahoma" panose="020B0604030504040204" pitchFamily="34" charset="0"/>
                <a:ea typeface="Times New Roman" panose="02020603050405020304" pitchFamily="18" charset="0"/>
                <a:cs typeface="Arial" panose="020B0604020202020204" pitchFamily="34" charset="0"/>
              </a:rPr>
              <a:t>A  ce  jour ,à  l’exception  de certaines  versions  bibliques  telles  que  celle  de  CHOURAQUI  et  les Bibles  hébraïques, le  prétexte  de  la  traduction a  été généralement  utilisé  comme  alibi  pour  modifier  radicalement le  nom  du  Messie.</a:t>
            </a:r>
            <a:endParaRPr lang="en-US" sz="3600" dirty="0">
              <a:latin typeface="Calibri" panose="020F0502020204030204" pitchFamily="34" charset="0"/>
              <a:ea typeface="Calibri" panose="020F0502020204030204" pitchFamily="34" charset="0"/>
              <a:cs typeface="Arial" panose="020B0604020202020204" pitchFamily="34" charset="0"/>
            </a:endParaRPr>
          </a:p>
          <a:p>
            <a:pPr algn="ctr"/>
            <a:r>
              <a:rPr lang="fr-FR" sz="3600" dirty="0">
                <a:latin typeface="Tahoma" panose="020B0604030504040204" pitchFamily="34" charset="0"/>
                <a:ea typeface="Times New Roman" panose="02020603050405020304" pitchFamily="18" charset="0"/>
              </a:rPr>
              <a:t>C’est  ainsi  que  le nom </a:t>
            </a:r>
            <a:r>
              <a:rPr lang="en-US" sz="3600" b="1" dirty="0" err="1">
                <a:latin typeface="Tahoma" panose="020B0604030504040204" pitchFamily="34" charset="0"/>
                <a:ea typeface="Times New Roman" panose="02020603050405020304" pitchFamily="18" charset="0"/>
              </a:rPr>
              <a:t>יְשׁוּעָה</a:t>
            </a:r>
            <a:r>
              <a:rPr lang="fr-FR" sz="3600" dirty="0">
                <a:latin typeface="Tahoma" panose="020B0604030504040204" pitchFamily="34" charset="0"/>
                <a:ea typeface="Times New Roman" panose="02020603050405020304" pitchFamily="18" charset="0"/>
              </a:rPr>
              <a:t>  YAHSHUA est d’abord  devenu IESSOUS en  Grec et  </a:t>
            </a:r>
            <a:r>
              <a:rPr lang="fr-FR" sz="3600" dirty="0" err="1">
                <a:latin typeface="Tahoma" panose="020B0604030504040204" pitchFamily="34" charset="0"/>
                <a:ea typeface="Times New Roman" panose="02020603050405020304" pitchFamily="18" charset="0"/>
              </a:rPr>
              <a:t>finallement</a:t>
            </a:r>
            <a:r>
              <a:rPr lang="fr-FR" sz="3600" dirty="0">
                <a:latin typeface="Tahoma" panose="020B0604030504040204" pitchFamily="34" charset="0"/>
                <a:ea typeface="Times New Roman" panose="02020603050405020304" pitchFamily="18" charset="0"/>
              </a:rPr>
              <a:t>  IESUS   en  latin. Cette  traduction  est  inadmissible  pour  les  raisons</a:t>
            </a:r>
            <a:r>
              <a:rPr lang="fr-FR" sz="3600">
                <a:latin typeface="Tahoma" panose="020B0604030504040204" pitchFamily="34" charset="0"/>
                <a:ea typeface="Times New Roman" panose="02020603050405020304" pitchFamily="18" charset="0"/>
              </a:rPr>
              <a:t>        </a:t>
            </a:r>
            <a:r>
              <a:rPr lang="fr-FR" sz="3600" dirty="0">
                <a:latin typeface="Tahoma" panose="020B0604030504040204" pitchFamily="34" charset="0"/>
                <a:ea typeface="Times New Roman" panose="02020603050405020304" pitchFamily="18" charset="0"/>
              </a:rPr>
              <a:t>suivantes </a:t>
            </a:r>
            <a:endParaRPr lang="en-US" sz="3600" dirty="0"/>
          </a:p>
        </p:txBody>
      </p:sp>
    </p:spTree>
    <p:extLst>
      <p:ext uri="{BB962C8B-B14F-4D97-AF65-F5344CB8AC3E}">
        <p14:creationId xmlns:p14="http://schemas.microsoft.com/office/powerpoint/2010/main" val="309517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377882"/>
          </a:xfrm>
          <a:prstGeom prst="rect">
            <a:avLst/>
          </a:prstGeom>
        </p:spPr>
        <p:txBody>
          <a:bodyPr wrap="square">
            <a:spAutoFit/>
          </a:bodyPr>
          <a:lstStyle/>
          <a:p>
            <a:pPr algn="ctr">
              <a:lnSpc>
                <a:spcPct val="107000"/>
              </a:lnSpc>
              <a:spcAft>
                <a:spcPts val="750"/>
              </a:spcAft>
            </a:pPr>
            <a:r>
              <a:rPr lang="fr-FR" sz="4000" dirty="0">
                <a:latin typeface="Tahoma" panose="020B0604030504040204" pitchFamily="34" charset="0"/>
                <a:ea typeface="Times New Roman" panose="02020603050405020304" pitchFamily="18" charset="0"/>
                <a:cs typeface="Arial" panose="020B0604020202020204" pitchFamily="34" charset="0"/>
              </a:rPr>
              <a:t>La  traduction  appropriée  de   </a:t>
            </a:r>
            <a:r>
              <a:rPr lang="en-US" sz="4000" b="1" dirty="0" err="1">
                <a:latin typeface="Tahoma" panose="020B0604030504040204" pitchFamily="34" charset="0"/>
                <a:ea typeface="Times New Roman" panose="02020603050405020304" pitchFamily="18" charset="0"/>
                <a:cs typeface="Arial" panose="020B0604020202020204" pitchFamily="34" charset="0"/>
              </a:rPr>
              <a:t>יְשׁוּעָה</a:t>
            </a:r>
            <a:r>
              <a:rPr lang="fr-FR" sz="4000" dirty="0">
                <a:latin typeface="Tahoma" panose="020B0604030504040204" pitchFamily="34" charset="0"/>
                <a:ea typeface="Times New Roman" panose="02020603050405020304" pitchFamily="18" charset="0"/>
                <a:cs typeface="Arial" panose="020B0604020202020204" pitchFamily="34" charset="0"/>
              </a:rPr>
              <a:t> </a:t>
            </a:r>
            <a:r>
              <a:rPr lang="fr-FR" sz="4000" b="1" dirty="0">
                <a:latin typeface="Tahoma" panose="020B0604030504040204" pitchFamily="34" charset="0"/>
                <a:ea typeface="Times New Roman" panose="02020603050405020304" pitchFamily="18" charset="0"/>
                <a:cs typeface="Arial" panose="020B0604020202020204" pitchFamily="34" charset="0"/>
              </a:rPr>
              <a:t> </a:t>
            </a:r>
            <a:r>
              <a:rPr lang="fr-FR" sz="4000" dirty="0">
                <a:latin typeface="Tahoma" panose="020B0604030504040204" pitchFamily="34" charset="0"/>
                <a:ea typeface="Times New Roman" panose="02020603050405020304" pitchFamily="18" charset="0"/>
                <a:cs typeface="Arial" panose="020B0604020202020204" pitchFamily="34" charset="0"/>
              </a:rPr>
              <a:t> YAHSHUA est  SAUVEUR. Au  lieu  de  dire  Yahshua, on  devrait  plutôt dire  SAUVEUR  si  l’on tenait absolument  à le traduire</a:t>
            </a:r>
            <a:r>
              <a:rPr lang="fr-FR" sz="4000" dirty="0">
                <a:solidFill>
                  <a:srgbClr val="FFFFFF"/>
                </a:solidFill>
                <a:latin typeface="Tahoma" panose="020B0604030504040204" pitchFamily="34" charset="0"/>
                <a:ea typeface="Times New Roman" panose="02020603050405020304" pitchFamily="18" charset="0"/>
                <a:cs typeface="Arial" panose="020B0604020202020204" pitchFamily="34" charset="0"/>
              </a:rPr>
              <a:t> - </a:t>
            </a:r>
            <a:r>
              <a:rPr lang="fr-FR" sz="4000" dirty="0">
                <a:latin typeface="Tahoma" panose="020B0604030504040204" pitchFamily="34" charset="0"/>
                <a:ea typeface="Times New Roman" panose="02020603050405020304" pitchFamily="18" charset="0"/>
                <a:cs typeface="Arial" panose="020B0604020202020204" pitchFamily="34" charset="0"/>
              </a:rPr>
              <a:t>Chaque  lettre  hébraïque  a  une  correspondance   numérique. Le mot Jésus n’a pas la  </a:t>
            </a:r>
            <a:endParaRPr lang="en-US" sz="4000" dirty="0">
              <a:latin typeface="Calibri" panose="020F0502020204030204" pitchFamily="34" charset="0"/>
              <a:ea typeface="Calibri" panose="020F0502020204030204" pitchFamily="34" charset="0"/>
              <a:cs typeface="Arial" panose="020B0604020202020204" pitchFamily="34" charset="0"/>
            </a:endParaRPr>
          </a:p>
          <a:p>
            <a:pPr algn="ctr"/>
            <a:r>
              <a:rPr lang="fr-FR" sz="4000" dirty="0">
                <a:latin typeface="Tahoma" panose="020B0604030504040204" pitchFamily="34" charset="0"/>
                <a:ea typeface="Times New Roman" panose="02020603050405020304" pitchFamily="18" charset="0"/>
              </a:rPr>
              <a:t>valeur numérique  de  </a:t>
            </a:r>
            <a:r>
              <a:rPr lang="en-US" sz="4000" b="1" dirty="0" err="1">
                <a:latin typeface="Tahoma" panose="020B0604030504040204" pitchFamily="34" charset="0"/>
                <a:ea typeface="Times New Roman" panose="02020603050405020304" pitchFamily="18" charset="0"/>
              </a:rPr>
              <a:t>יְשׁוּעָה</a:t>
            </a:r>
            <a:r>
              <a:rPr lang="fr-FR" sz="4000" dirty="0">
                <a:latin typeface="Tahoma" panose="020B0604030504040204" pitchFamily="34" charset="0"/>
                <a:ea typeface="Times New Roman" panose="02020603050405020304" pitchFamily="18" charset="0"/>
              </a:rPr>
              <a:t>   YAHSHUA.  JESUS n’a de ce fait aucune équivalence avec YAHSHUA</a:t>
            </a:r>
            <a:endParaRPr lang="en-US" sz="4000" dirty="0"/>
          </a:p>
        </p:txBody>
      </p:sp>
    </p:spTree>
    <p:extLst>
      <p:ext uri="{BB962C8B-B14F-4D97-AF65-F5344CB8AC3E}">
        <p14:creationId xmlns:p14="http://schemas.microsoft.com/office/powerpoint/2010/main" val="2264452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009291"/>
            <a:ext cx="12192000" cy="3973075"/>
          </a:xfrm>
          <a:prstGeom prst="rect">
            <a:avLst/>
          </a:prstGeom>
        </p:spPr>
        <p:txBody>
          <a:bodyPr wrap="square">
            <a:spAutoFit/>
          </a:bodyPr>
          <a:lstStyle/>
          <a:p>
            <a:pPr algn="ctr">
              <a:lnSpc>
                <a:spcPct val="107000"/>
              </a:lnSpc>
              <a:spcAft>
                <a:spcPts val="750"/>
              </a:spcAft>
            </a:pPr>
            <a:r>
              <a:rPr lang="fr-FR" sz="8000" b="1" dirty="0">
                <a:latin typeface="Tahoma" panose="020B0604030504040204" pitchFamily="34" charset="0"/>
                <a:ea typeface="Times New Roman" panose="02020603050405020304" pitchFamily="18" charset="0"/>
                <a:cs typeface="Arial" panose="020B0604020202020204" pitchFamily="34" charset="0"/>
              </a:rPr>
              <a:t>En réalité , quelle  est  l’origine  du nom Jésus ?</a:t>
            </a:r>
            <a:endParaRPr lang="en-US" sz="80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9468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632311"/>
          </a:xfrm>
          <a:prstGeom prst="rect">
            <a:avLst/>
          </a:prstGeom>
        </p:spPr>
        <p:txBody>
          <a:bodyPr wrap="square">
            <a:spAutoFit/>
          </a:bodyPr>
          <a:lstStyle/>
          <a:p>
            <a:pPr algn="ctr"/>
            <a:r>
              <a:rPr lang="fr-FR" sz="4000" dirty="0">
                <a:latin typeface="Tahoma" panose="020B0604030504040204" pitchFamily="34" charset="0"/>
                <a:ea typeface="Times New Roman" panose="02020603050405020304" pitchFamily="18" charset="0"/>
              </a:rPr>
              <a:t>Le  nom JESUS n’est  nullement pas  le fruit  d’une  erreur  de traduction  comme  on le prétend  aujourd’hui.  Il faut savoir que les contemporains de YAHSHUA qui ne croyaient pas en lui le considéraient comme un enfant naturel produit de l’adultère de Myriam sa mère avec un père inconnu. Ils ne croyaient pas  que le Messie  était  conçu  du Saint-Esprit . Selon la  Torah , il devait  de ce fait  disparaître </a:t>
            </a:r>
            <a:endParaRPr lang="en-US" sz="4000" dirty="0"/>
          </a:p>
        </p:txBody>
      </p:sp>
    </p:spTree>
    <p:extLst>
      <p:ext uri="{BB962C8B-B14F-4D97-AF65-F5344CB8AC3E}">
        <p14:creationId xmlns:p14="http://schemas.microsoft.com/office/powerpoint/2010/main" val="335885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186309"/>
          </a:xfrm>
          <a:prstGeom prst="rect">
            <a:avLst/>
          </a:prstGeom>
        </p:spPr>
        <p:txBody>
          <a:bodyPr wrap="square">
            <a:spAutoFit/>
          </a:bodyPr>
          <a:lstStyle/>
          <a:p>
            <a:pPr algn="ctr"/>
            <a:r>
              <a:rPr lang="fr-FR" sz="4400" dirty="0">
                <a:latin typeface="Tahoma" panose="020B0604030504040204" pitchFamily="34" charset="0"/>
                <a:ea typeface="Times New Roman" panose="02020603050405020304" pitchFamily="18" charset="0"/>
              </a:rPr>
              <a:t>Il  a  de ce  fait été  décidé  que son nom  et sa mémoire  devaient  disparaître soit  en Hébreu </a:t>
            </a:r>
          </a:p>
          <a:p>
            <a:pPr algn="ctr"/>
            <a:r>
              <a:rPr lang="fr-FR" sz="4400" dirty="0">
                <a:latin typeface="Tahoma" panose="020B0604030504040204" pitchFamily="34" charset="0"/>
                <a:ea typeface="Times New Roman" panose="02020603050405020304" pitchFamily="18" charset="0"/>
              </a:rPr>
              <a:t>( </a:t>
            </a:r>
            <a:r>
              <a:rPr lang="fr-FR" sz="4400" b="1" dirty="0">
                <a:solidFill>
                  <a:srgbClr val="FF0000"/>
                </a:solidFill>
                <a:latin typeface="Tahoma" panose="020B0604030504040204" pitchFamily="34" charset="0"/>
                <a:ea typeface="Times New Roman" panose="02020603050405020304" pitchFamily="18" charset="0"/>
              </a:rPr>
              <a:t>YMAH SHEMO  U ZIKRONO</a:t>
            </a:r>
            <a:r>
              <a:rPr lang="fr-FR" sz="4400" dirty="0">
                <a:latin typeface="Tahoma" panose="020B0604030504040204" pitchFamily="34" charset="0"/>
                <a:ea typeface="Times New Roman" panose="02020603050405020304" pitchFamily="18" charset="0"/>
              </a:rPr>
              <a:t>) dont les initiales sont Y.SH. U.Z .  Au lieu  de l’appeler  YAHSHUA qui veut  dire  Sauveur , ces mécréants pour le maudire   l’appelaient  YESHUZ  en d’autres  termes  </a:t>
            </a:r>
            <a:r>
              <a:rPr lang="fr-FR" sz="4400" i="1" dirty="0">
                <a:latin typeface="Tahoma" panose="020B0604030504040204" pitchFamily="34" charset="0"/>
                <a:ea typeface="Times New Roman" panose="02020603050405020304" pitchFamily="18" charset="0"/>
              </a:rPr>
              <a:t>QUE  DISPARAISSENT SON NOM  ET SA MEMOIRE</a:t>
            </a:r>
            <a:endParaRPr lang="en-US" sz="4400" dirty="0"/>
          </a:p>
        </p:txBody>
      </p:sp>
    </p:spTree>
    <p:extLst>
      <p:ext uri="{BB962C8B-B14F-4D97-AF65-F5344CB8AC3E}">
        <p14:creationId xmlns:p14="http://schemas.microsoft.com/office/powerpoint/2010/main" val="259600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2191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632311"/>
          </a:xfrm>
          <a:prstGeom prst="rect">
            <a:avLst/>
          </a:prstGeom>
        </p:spPr>
        <p:txBody>
          <a:bodyPr wrap="square">
            <a:spAutoFit/>
          </a:bodyPr>
          <a:lstStyle/>
          <a:p>
            <a:pPr algn="ctr"/>
            <a:r>
              <a:rPr lang="fr-FR" sz="6000" dirty="0"/>
              <a:t>Ésaïe 42:8</a:t>
            </a:r>
          </a:p>
          <a:p>
            <a:pPr algn="ctr"/>
            <a:r>
              <a:rPr lang="fr-FR" sz="6000" dirty="0"/>
              <a:t>8 Je suis Yahweh, c’est là mon nom;</a:t>
            </a:r>
          </a:p>
          <a:p>
            <a:pPr algn="ctr"/>
            <a:r>
              <a:rPr lang="fr-FR" sz="6000" dirty="0"/>
              <a:t>Et je ne donnerai pas ma gloire à un autre,</a:t>
            </a:r>
          </a:p>
          <a:p>
            <a:pPr algn="ctr"/>
            <a:r>
              <a:rPr lang="fr-FR" sz="6000" dirty="0"/>
              <a:t>Ni mon honneur aux idoles.</a:t>
            </a:r>
            <a:endParaRPr lang="en-US" sz="6000" dirty="0"/>
          </a:p>
        </p:txBody>
      </p:sp>
    </p:spTree>
    <p:extLst>
      <p:ext uri="{BB962C8B-B14F-4D97-AF65-F5344CB8AC3E}">
        <p14:creationId xmlns:p14="http://schemas.microsoft.com/office/powerpoint/2010/main" val="148975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2921" y="81601"/>
            <a:ext cx="7548113" cy="285138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2921" y="2933657"/>
            <a:ext cx="7548113" cy="3242856"/>
          </a:xfrm>
          <a:prstGeom prst="rect">
            <a:avLst/>
          </a:prstGeom>
        </p:spPr>
      </p:pic>
    </p:spTree>
    <p:extLst>
      <p:ext uri="{BB962C8B-B14F-4D97-AF65-F5344CB8AC3E}">
        <p14:creationId xmlns:p14="http://schemas.microsoft.com/office/powerpoint/2010/main" val="59539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522811"/>
          </a:xfrm>
          <a:prstGeom prst="rect">
            <a:avLst/>
          </a:prstGeom>
        </p:spPr>
        <p:txBody>
          <a:bodyPr wrap="square">
            <a:spAutoFit/>
          </a:bodyPr>
          <a:lstStyle/>
          <a:p>
            <a:pPr algn="ctr">
              <a:lnSpc>
                <a:spcPct val="107000"/>
              </a:lnSpc>
              <a:spcAft>
                <a:spcPts val="750"/>
              </a:spcAft>
            </a:pPr>
            <a:r>
              <a:rPr lang="fr-FR" sz="4000" b="1" dirty="0">
                <a:latin typeface="Tahoma" panose="020B0604030504040204" pitchFamily="34" charset="0"/>
                <a:ea typeface="Times New Roman" panose="02020603050405020304" pitchFamily="18" charset="0"/>
                <a:cs typeface="Arial" panose="020B0604020202020204" pitchFamily="34" charset="0"/>
              </a:rPr>
              <a:t> </a:t>
            </a:r>
            <a:r>
              <a:rPr lang="fr-FR" sz="4000" dirty="0">
                <a:latin typeface="Tahoma" panose="020B0604030504040204" pitchFamily="34" charset="0"/>
                <a:ea typeface="Times New Roman" panose="02020603050405020304" pitchFamily="18" charset="0"/>
                <a:cs typeface="Arial" panose="020B0604020202020204" pitchFamily="34" charset="0"/>
              </a:rPr>
              <a:t>Celui  qui  connaît le nom de Yah- Elohim et de Son Fils Yahshua reçoit  des bénédictions . Yah- Elohim répond , bénit , délivre, glorifie et sauve  ceux  qui connaissent  son nom </a:t>
            </a:r>
            <a:r>
              <a:rPr lang="fr-FR" sz="4000" dirty="0">
                <a:solidFill>
                  <a:srgbClr val="FFFFFF"/>
                </a:solidFill>
                <a:latin typeface="Tahoma" panose="020B0604030504040204" pitchFamily="34" charset="0"/>
                <a:ea typeface="Times New Roman" panose="02020603050405020304" pitchFamily="18" charset="0"/>
                <a:cs typeface="Arial" panose="020B0604020202020204" pitchFamily="34" charset="0"/>
              </a:rPr>
              <a:t>.</a:t>
            </a:r>
            <a:endParaRPr lang="en-US" sz="4000" dirty="0">
              <a:latin typeface="Calibri" panose="020F0502020204030204" pitchFamily="34" charset="0"/>
              <a:ea typeface="Calibri" panose="020F0502020204030204" pitchFamily="34" charset="0"/>
              <a:cs typeface="Arial" panose="020B0604020202020204" pitchFamily="34" charset="0"/>
            </a:endParaRPr>
          </a:p>
          <a:p>
            <a:pPr algn="ctr"/>
            <a:r>
              <a:rPr lang="fr-FR" sz="4000" dirty="0">
                <a:latin typeface="Tahoma" panose="020B0604030504040204" pitchFamily="34" charset="0"/>
                <a:ea typeface="Times New Roman" panose="02020603050405020304" pitchFamily="18" charset="0"/>
              </a:rPr>
              <a:t>« </a:t>
            </a:r>
            <a:r>
              <a:rPr lang="fr-FR" sz="4000" i="1" dirty="0">
                <a:latin typeface="Tahoma" panose="020B0604030504040204" pitchFamily="34" charset="0"/>
                <a:ea typeface="Times New Roman" panose="02020603050405020304" pitchFamily="18" charset="0"/>
              </a:rPr>
              <a:t>Puisqu’il m’aime, Je le délivrerai; Je le protégerai, </a:t>
            </a:r>
            <a:r>
              <a:rPr lang="fr-FR" sz="4000" b="1" i="1" dirty="0">
                <a:latin typeface="Tahoma" panose="020B0604030504040204" pitchFamily="34" charset="0"/>
                <a:ea typeface="Times New Roman" panose="02020603050405020304" pitchFamily="18" charset="0"/>
              </a:rPr>
              <a:t>puisqu’il connaît mon nom</a:t>
            </a:r>
            <a:r>
              <a:rPr lang="fr-FR" sz="4000" i="1" dirty="0">
                <a:latin typeface="Tahoma" panose="020B0604030504040204" pitchFamily="34" charset="0"/>
                <a:ea typeface="Times New Roman" panose="02020603050405020304" pitchFamily="18" charset="0"/>
              </a:rPr>
              <a:t>. Il m’invoquera, et je lui répondrai; Je serai avec lui dans la détresse, Je le délivrerai et je le glorifierai. Je le rassasierai de longs jours, et je lui ferai voir mon salut. » (Psaume 91 :14-16 )</a:t>
            </a:r>
            <a:endParaRPr lang="en-US" sz="4000" dirty="0"/>
          </a:p>
        </p:txBody>
      </p:sp>
    </p:spTree>
    <p:extLst>
      <p:ext uri="{BB962C8B-B14F-4D97-AF65-F5344CB8AC3E}">
        <p14:creationId xmlns:p14="http://schemas.microsoft.com/office/powerpoint/2010/main" val="380100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0771"/>
            <a:ext cx="12192000" cy="2308324"/>
          </a:xfrm>
          <a:prstGeom prst="rect">
            <a:avLst/>
          </a:prstGeom>
        </p:spPr>
        <p:txBody>
          <a:bodyPr wrap="square">
            <a:spAutoFit/>
          </a:bodyPr>
          <a:lstStyle/>
          <a:p>
            <a:pPr algn="ctr"/>
            <a:r>
              <a:rPr lang="fr-FR" sz="4800" b="1" dirty="0">
                <a:latin typeface="Tahoma" panose="020B0604030504040204" pitchFamily="34" charset="0"/>
                <a:ea typeface="Times New Roman" panose="02020603050405020304" pitchFamily="18" charset="0"/>
              </a:rPr>
              <a:t>Le salut a pendant longtemps été demandé  et promis par  Yah- Elohim à   son peuple</a:t>
            </a:r>
            <a:endParaRPr lang="en-US" sz="4800" dirty="0"/>
          </a:p>
        </p:txBody>
      </p:sp>
      <p:graphicFrame>
        <p:nvGraphicFramePr>
          <p:cNvPr id="5" name="Table 4"/>
          <p:cNvGraphicFramePr>
            <a:graphicFrameLocks noGrp="1"/>
          </p:cNvGraphicFramePr>
          <p:nvPr>
            <p:extLst/>
          </p:nvPr>
        </p:nvGraphicFramePr>
        <p:xfrm>
          <a:off x="0" y="2579299"/>
          <a:ext cx="12111487" cy="4278701"/>
        </p:xfrm>
        <a:graphic>
          <a:graphicData uri="http://schemas.openxmlformats.org/drawingml/2006/table">
            <a:tbl>
              <a:tblPr firstRow="1" firstCol="1" bandRow="1">
                <a:tableStyleId>{9DCAF9ED-07DC-4A11-8D7F-57B35C25682E}</a:tableStyleId>
              </a:tblPr>
              <a:tblGrid>
                <a:gridCol w="4235246">
                  <a:extLst>
                    <a:ext uri="{9D8B030D-6E8A-4147-A177-3AD203B41FA5}">
                      <a16:colId xmlns:a16="http://schemas.microsoft.com/office/drawing/2014/main" val="1111242680"/>
                    </a:ext>
                  </a:extLst>
                </a:gridCol>
                <a:gridCol w="7876241">
                  <a:extLst>
                    <a:ext uri="{9D8B030D-6E8A-4147-A177-3AD203B41FA5}">
                      <a16:colId xmlns:a16="http://schemas.microsoft.com/office/drawing/2014/main" val="2293609348"/>
                    </a:ext>
                  </a:extLst>
                </a:gridCol>
              </a:tblGrid>
              <a:tr h="855741">
                <a:tc>
                  <a:txBody>
                    <a:bodyPr/>
                    <a:lstStyle/>
                    <a:p>
                      <a:pPr marL="0" marR="0" algn="ctr">
                        <a:lnSpc>
                          <a:spcPct val="107000"/>
                        </a:lnSpc>
                        <a:spcBef>
                          <a:spcPts val="0"/>
                        </a:spcBef>
                        <a:spcAft>
                          <a:spcPts val="750"/>
                        </a:spcAft>
                      </a:pPr>
                      <a:r>
                        <a:rPr lang="en-US" sz="4800">
                          <a:effectLst/>
                        </a:rPr>
                        <a:t>בִּישׁוּעָתִי</a:t>
                      </a:r>
                      <a:endParaRPr lang="en-US" sz="3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750"/>
                        </a:spcAft>
                      </a:pPr>
                      <a:r>
                        <a:rPr lang="en-US" sz="4800" dirty="0" err="1">
                          <a:effectLst/>
                        </a:rPr>
                        <a:t>וְאַרְאֵהו</a:t>
                      </a:r>
                      <a:r>
                        <a:rPr lang="en-US" sz="4800" dirty="0">
                          <a:effectLst/>
                        </a:rPr>
                        <a:t>ּ</a:t>
                      </a:r>
                      <a:endParaRPr lang="en-US" sz="3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2979029631"/>
                  </a:ext>
                </a:extLst>
              </a:tr>
              <a:tr h="1711480">
                <a:tc>
                  <a:txBody>
                    <a:bodyPr/>
                    <a:lstStyle/>
                    <a:p>
                      <a:pPr marL="0" marR="0" algn="ctr">
                        <a:lnSpc>
                          <a:spcPct val="107000"/>
                        </a:lnSpc>
                        <a:spcBef>
                          <a:spcPts val="0"/>
                        </a:spcBef>
                        <a:spcAft>
                          <a:spcPts val="750"/>
                        </a:spcAft>
                      </a:pPr>
                      <a:r>
                        <a:rPr lang="en-US" sz="4800" dirty="0" err="1">
                          <a:effectLst/>
                        </a:rPr>
                        <a:t>bi.</a:t>
                      </a:r>
                      <a:r>
                        <a:rPr lang="en-US" sz="4800" dirty="0" err="1">
                          <a:solidFill>
                            <a:srgbClr val="FF0000"/>
                          </a:solidFill>
                          <a:effectLst/>
                        </a:rPr>
                        <a:t>shu.a</a:t>
                      </a:r>
                      <a:r>
                        <a:rPr lang="en-US" sz="4800" dirty="0" err="1">
                          <a:effectLst/>
                        </a:rPr>
                        <a:t>.tii</a:t>
                      </a:r>
                      <a:endParaRPr lang="en-US" sz="3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750"/>
                        </a:spcAft>
                      </a:pPr>
                      <a:r>
                        <a:rPr lang="en-US" sz="4800" dirty="0">
                          <a:effectLst/>
                        </a:rPr>
                        <a:t>ve.ar.e.hu</a:t>
                      </a:r>
                      <a:endParaRPr lang="en-US" sz="3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877026060"/>
                  </a:ext>
                </a:extLst>
              </a:tr>
              <a:tr h="1711480">
                <a:tc>
                  <a:txBody>
                    <a:bodyPr/>
                    <a:lstStyle/>
                    <a:p>
                      <a:pPr marL="0" marR="0" algn="ctr">
                        <a:lnSpc>
                          <a:spcPct val="107000"/>
                        </a:lnSpc>
                        <a:spcBef>
                          <a:spcPts val="0"/>
                        </a:spcBef>
                        <a:spcAft>
                          <a:spcPts val="750"/>
                        </a:spcAft>
                      </a:pPr>
                      <a:r>
                        <a:rPr lang="en-US" sz="4800">
                          <a:effectLst/>
                        </a:rPr>
                        <a:t>mon salut</a:t>
                      </a:r>
                      <a:endParaRPr lang="en-US" sz="3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tc>
                  <a:txBody>
                    <a:bodyPr/>
                    <a:lstStyle/>
                    <a:p>
                      <a:pPr marL="0" marR="0" algn="ctr">
                        <a:lnSpc>
                          <a:spcPct val="107000"/>
                        </a:lnSpc>
                        <a:spcBef>
                          <a:spcPts val="0"/>
                        </a:spcBef>
                        <a:spcAft>
                          <a:spcPts val="750"/>
                        </a:spcAft>
                      </a:pPr>
                      <a:r>
                        <a:rPr lang="fr-FR" sz="4800" dirty="0">
                          <a:effectLst/>
                        </a:rPr>
                        <a:t>et je lui ferai voir</a:t>
                      </a:r>
                      <a:endParaRPr lang="en-US" sz="3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tc>
                <a:extLst>
                  <a:ext uri="{0D108BD9-81ED-4DB2-BD59-A6C34878D82A}">
                    <a16:rowId xmlns:a16="http://schemas.microsoft.com/office/drawing/2014/main" val="3208417143"/>
                  </a:ext>
                </a:extLst>
              </a:tr>
            </a:tbl>
          </a:graphicData>
        </a:graphic>
      </p:graphicFrame>
    </p:spTree>
    <p:extLst>
      <p:ext uri="{BB962C8B-B14F-4D97-AF65-F5344CB8AC3E}">
        <p14:creationId xmlns:p14="http://schemas.microsoft.com/office/powerpoint/2010/main" val="33737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052939"/>
          </a:xfrm>
          <a:prstGeom prst="rect">
            <a:avLst/>
          </a:prstGeom>
        </p:spPr>
        <p:txBody>
          <a:bodyPr wrap="square">
            <a:spAutoFit/>
          </a:bodyPr>
          <a:lstStyle/>
          <a:p>
            <a:pPr algn="ctr">
              <a:lnSpc>
                <a:spcPct val="107000"/>
              </a:lnSpc>
              <a:spcAft>
                <a:spcPts val="750"/>
              </a:spcAft>
            </a:pPr>
            <a:r>
              <a:rPr lang="fr-FR" sz="4000" i="1" dirty="0">
                <a:latin typeface="Tahoma" panose="020B0604030504040204" pitchFamily="34" charset="0"/>
                <a:ea typeface="Times New Roman" panose="02020603050405020304" pitchFamily="18" charset="0"/>
                <a:cs typeface="Arial" panose="020B0604020202020204" pitchFamily="34" charset="0"/>
              </a:rPr>
              <a:t> </a:t>
            </a:r>
            <a:r>
              <a:rPr lang="fr-FR" sz="4000" dirty="0">
                <a:latin typeface="Tahoma" panose="020B0604030504040204" pitchFamily="34" charset="0"/>
                <a:ea typeface="Times New Roman" panose="02020603050405020304" pitchFamily="18" charset="0"/>
                <a:cs typeface="Arial" panose="020B0604020202020204" pitchFamily="34" charset="0"/>
              </a:rPr>
              <a:t>Dans le psaume 91 verset 16  en hébreu</a:t>
            </a:r>
            <a:r>
              <a:rPr lang="fr-FR" sz="4000" i="1" dirty="0">
                <a:latin typeface="Tahoma" panose="020B0604030504040204" pitchFamily="34" charset="0"/>
                <a:ea typeface="Times New Roman" panose="02020603050405020304" pitchFamily="18" charset="0"/>
                <a:cs typeface="Arial" panose="020B0604020202020204" pitchFamily="34" charset="0"/>
              </a:rPr>
              <a:t> VEAREHU BISHUATI  ( je </a:t>
            </a:r>
            <a:r>
              <a:rPr lang="fr-FR" sz="4000" i="1" dirty="0" err="1">
                <a:latin typeface="Tahoma" panose="020B0604030504040204" pitchFamily="34" charset="0"/>
                <a:ea typeface="Times New Roman" panose="02020603050405020304" pitchFamily="18" charset="0"/>
                <a:cs typeface="Arial" panose="020B0604020202020204" pitchFamily="34" charset="0"/>
              </a:rPr>
              <a:t>jui</a:t>
            </a:r>
            <a:r>
              <a:rPr lang="fr-FR" sz="4000" i="1" dirty="0">
                <a:latin typeface="Tahoma" panose="020B0604030504040204" pitchFamily="34" charset="0"/>
                <a:ea typeface="Times New Roman" panose="02020603050405020304" pitchFamily="18" charset="0"/>
                <a:cs typeface="Arial" panose="020B0604020202020204" pitchFamily="34" charset="0"/>
              </a:rPr>
              <a:t> ferai voir mon salut ) . BISHUATI  </a:t>
            </a:r>
            <a:r>
              <a:rPr lang="fr-FR" sz="4000" dirty="0">
                <a:latin typeface="Tahoma" panose="020B0604030504040204" pitchFamily="34" charset="0"/>
                <a:ea typeface="Times New Roman" panose="02020603050405020304" pitchFamily="18" charset="0"/>
                <a:cs typeface="Arial" panose="020B0604020202020204" pitchFamily="34" charset="0"/>
              </a:rPr>
              <a:t>mon salut</a:t>
            </a:r>
            <a:r>
              <a:rPr lang="fr-FR" sz="4000" i="1" dirty="0">
                <a:latin typeface="Tahoma" panose="020B0604030504040204" pitchFamily="34" charset="0"/>
                <a:ea typeface="Times New Roman" panose="02020603050405020304" pitchFamily="18" charset="0"/>
                <a:cs typeface="Arial" panose="020B0604020202020204" pitchFamily="34" charset="0"/>
              </a:rPr>
              <a:t>  contient  le nom  YASHUA (le  salut)</a:t>
            </a:r>
            <a:r>
              <a:rPr lang="fr-FR" sz="4000" dirty="0">
                <a:latin typeface="Tahoma" panose="020B0604030504040204" pitchFamily="34" charset="0"/>
                <a:ea typeface="Times New Roman" panose="02020603050405020304" pitchFamily="18" charset="0"/>
                <a:cs typeface="Arial" panose="020B0604020202020204" pitchFamily="34" charset="0"/>
              </a:rPr>
              <a:t> </a:t>
            </a:r>
            <a:endParaRPr lang="en-US" sz="40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750"/>
              </a:spcAft>
            </a:pPr>
            <a:r>
              <a:rPr lang="fr-FR" sz="4000" i="1" dirty="0">
                <a:latin typeface="Tahoma" panose="020B0604030504040204" pitchFamily="34" charset="0"/>
                <a:ea typeface="Times New Roman" panose="02020603050405020304" pitchFamily="18" charset="0"/>
                <a:cs typeface="Arial" panose="020B0604020202020204" pitchFamily="34" charset="0"/>
              </a:rPr>
              <a:t> </a:t>
            </a:r>
            <a:r>
              <a:rPr lang="fr-FR" sz="4000" b="1" dirty="0">
                <a:latin typeface="Tahoma" panose="020B0604030504040204" pitchFamily="34" charset="0"/>
                <a:ea typeface="Times New Roman" panose="02020603050405020304" pitchFamily="18" charset="0"/>
                <a:cs typeface="Arial" panose="020B0604020202020204" pitchFamily="34" charset="0"/>
              </a:rPr>
              <a:t>Il n’y a  de  salut  en aucun autre nom</a:t>
            </a:r>
            <a:r>
              <a:rPr lang="fr-FR" sz="4000" dirty="0">
                <a:latin typeface="Tahoma" panose="020B0604030504040204" pitchFamily="34" charset="0"/>
                <a:ea typeface="Times New Roman" panose="02020603050405020304" pitchFamily="18" charset="0"/>
                <a:cs typeface="Arial" panose="020B0604020202020204" pitchFamily="34" charset="0"/>
              </a:rPr>
              <a:t> </a:t>
            </a:r>
            <a:endParaRPr lang="en-US" sz="4000" dirty="0">
              <a:latin typeface="Calibri" panose="020F0502020204030204" pitchFamily="34" charset="0"/>
              <a:ea typeface="Calibri" panose="020F0502020204030204" pitchFamily="34" charset="0"/>
              <a:cs typeface="Arial" panose="020B0604020202020204" pitchFamily="34" charset="0"/>
            </a:endParaRPr>
          </a:p>
          <a:p>
            <a:pPr algn="ctr"/>
            <a:r>
              <a:rPr lang="fr-FR" sz="4000" b="1" i="1" dirty="0">
                <a:latin typeface="Tahoma" panose="020B0604030504040204" pitchFamily="34" charset="0"/>
                <a:ea typeface="Times New Roman" panose="02020603050405020304" pitchFamily="18" charset="0"/>
              </a:rPr>
              <a:t>« Il  n’y a  de salut en aucun autre; car il n’y a sous le</a:t>
            </a:r>
            <a:r>
              <a:rPr lang="fr-FR" sz="4000" i="1" dirty="0">
                <a:latin typeface="Tahoma" panose="020B0604030504040204" pitchFamily="34" charset="0"/>
                <a:ea typeface="Times New Roman" panose="02020603050405020304" pitchFamily="18" charset="0"/>
              </a:rPr>
              <a:t> c</a:t>
            </a:r>
            <a:r>
              <a:rPr lang="fr-FR" sz="4000" b="1" i="1" dirty="0">
                <a:latin typeface="Tahoma" panose="020B0604030504040204" pitchFamily="34" charset="0"/>
                <a:ea typeface="Times New Roman" panose="02020603050405020304" pitchFamily="18" charset="0"/>
              </a:rPr>
              <a:t>iel aucun autre nom qui ait été donné parmi les hommes, par lequel nous devions être sauvés. » (Actes 4:12)</a:t>
            </a:r>
            <a:endParaRPr lang="en-US" sz="4000" dirty="0"/>
          </a:p>
        </p:txBody>
      </p:sp>
    </p:spTree>
    <p:extLst>
      <p:ext uri="{BB962C8B-B14F-4D97-AF65-F5344CB8AC3E}">
        <p14:creationId xmlns:p14="http://schemas.microsoft.com/office/powerpoint/2010/main" val="167515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968237"/>
          </a:xfrm>
          <a:prstGeom prst="rect">
            <a:avLst/>
          </a:prstGeom>
        </p:spPr>
        <p:txBody>
          <a:bodyPr wrap="square">
            <a:spAutoFit/>
          </a:bodyPr>
          <a:lstStyle/>
          <a:p>
            <a:pPr algn="ctr">
              <a:lnSpc>
                <a:spcPct val="107000"/>
              </a:lnSpc>
              <a:spcAft>
                <a:spcPts val="750"/>
              </a:spcAft>
            </a:pPr>
            <a:r>
              <a:rPr lang="fr-FR" sz="3400" b="1" dirty="0">
                <a:latin typeface="Tahoma" panose="020B0604030504040204" pitchFamily="34" charset="0"/>
                <a:ea typeface="Times New Roman" panose="02020603050405020304" pitchFamily="18" charset="0"/>
                <a:cs typeface="Arial" panose="020B0604020202020204" pitchFamily="34" charset="0"/>
              </a:rPr>
              <a:t>YAHSHUA est le nom qui est  au-dessus de tout  nom</a:t>
            </a:r>
            <a:endParaRPr lang="en-US" sz="34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750"/>
              </a:spcAft>
            </a:pPr>
            <a:r>
              <a:rPr lang="fr-FR" sz="3400" i="1" dirty="0">
                <a:latin typeface="Tahoma" panose="020B0604030504040204" pitchFamily="34" charset="0"/>
                <a:ea typeface="Times New Roman" panose="02020603050405020304" pitchFamily="18" charset="0"/>
                <a:cs typeface="Arial" panose="020B0604020202020204" pitchFamily="34" charset="0"/>
              </a:rPr>
              <a:t> </a:t>
            </a:r>
            <a:r>
              <a:rPr lang="fr-FR" sz="3400" b="1" i="1" dirty="0">
                <a:latin typeface="Tahoma" panose="020B0604030504040204" pitchFamily="34" charset="0"/>
                <a:ea typeface="Times New Roman" panose="02020603050405020304" pitchFamily="18" charset="0"/>
                <a:cs typeface="Arial" panose="020B0604020202020204" pitchFamily="34" charset="0"/>
              </a:rPr>
              <a:t>« </a:t>
            </a:r>
            <a:r>
              <a:rPr lang="fr-FR" sz="3400" i="1" dirty="0">
                <a:latin typeface="Tahoma" panose="020B0604030504040204" pitchFamily="34" charset="0"/>
                <a:ea typeface="Times New Roman" panose="02020603050405020304" pitchFamily="18" charset="0"/>
                <a:cs typeface="Arial" panose="020B0604020202020204" pitchFamily="34" charset="0"/>
              </a:rPr>
              <a:t>C’est pourquoi aussi Yah- Elohim l’a souverainement élevé, et lui a donné le nom qui est au-dessus de tout </a:t>
            </a:r>
            <a:r>
              <a:rPr lang="fr-FR" sz="3400" i="1" dirty="0" err="1">
                <a:latin typeface="Tahoma" panose="020B0604030504040204" pitchFamily="34" charset="0"/>
                <a:ea typeface="Times New Roman" panose="02020603050405020304" pitchFamily="18" charset="0"/>
                <a:cs typeface="Arial" panose="020B0604020202020204" pitchFamily="34" charset="0"/>
              </a:rPr>
              <a:t>nom,afin</a:t>
            </a:r>
            <a:r>
              <a:rPr lang="fr-FR" sz="3400" i="1" dirty="0">
                <a:latin typeface="Tahoma" panose="020B0604030504040204" pitchFamily="34" charset="0"/>
                <a:ea typeface="Times New Roman" panose="02020603050405020304" pitchFamily="18" charset="0"/>
                <a:cs typeface="Arial" panose="020B0604020202020204" pitchFamily="34" charset="0"/>
              </a:rPr>
              <a:t> qu’au nom de YAHSHUA tout genou fléchisse dans les cieux, sur la terre et sous la terre, et que toute langue confesse que YAHSHUA HA MASHIAH est Seigneur, à la gloire de Yah- Elohim le Père.</a:t>
            </a:r>
            <a:r>
              <a:rPr lang="fr-FR" sz="3400" b="1" i="1" dirty="0">
                <a:latin typeface="Tahoma" panose="020B0604030504040204" pitchFamily="34" charset="0"/>
                <a:ea typeface="Times New Roman" panose="02020603050405020304" pitchFamily="18" charset="0"/>
                <a:cs typeface="Arial" panose="020B0604020202020204" pitchFamily="34" charset="0"/>
              </a:rPr>
              <a:t> »</a:t>
            </a:r>
            <a:r>
              <a:rPr lang="fr-FR" sz="3400" i="1" dirty="0">
                <a:latin typeface="Tahoma" panose="020B0604030504040204" pitchFamily="34" charset="0"/>
                <a:ea typeface="Times New Roman" panose="02020603050405020304" pitchFamily="18" charset="0"/>
                <a:cs typeface="Arial" panose="020B0604020202020204" pitchFamily="34" charset="0"/>
              </a:rPr>
              <a:t> (Philippiens 2:9-11) </a:t>
            </a:r>
            <a:endParaRPr lang="en-US" sz="34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750"/>
              </a:spcAft>
            </a:pPr>
            <a:r>
              <a:rPr lang="fr-FR" sz="3400" i="1" dirty="0">
                <a:latin typeface="Tahoma" panose="020B0604030504040204" pitchFamily="34" charset="0"/>
                <a:ea typeface="Times New Roman" panose="02020603050405020304" pitchFamily="18" charset="0"/>
                <a:cs typeface="Arial" panose="020B0604020202020204" pitchFamily="34" charset="0"/>
              </a:rPr>
              <a:t>N’importe quoi qu’on dit qui a rapport à sauver, délivrer, </a:t>
            </a:r>
            <a:r>
              <a:rPr lang="fr-FR" sz="3400" i="1" dirty="0" err="1">
                <a:latin typeface="Tahoma" panose="020B0604030504040204" pitchFamily="34" charset="0"/>
                <a:ea typeface="Times New Roman" panose="02020603050405020304" pitchFamily="18" charset="0"/>
                <a:cs typeface="Arial" panose="020B0604020202020204" pitchFamily="34" charset="0"/>
              </a:rPr>
              <a:t>resoudre</a:t>
            </a:r>
            <a:r>
              <a:rPr lang="fr-FR" sz="3400" i="1" dirty="0">
                <a:latin typeface="Tahoma" panose="020B0604030504040204" pitchFamily="34" charset="0"/>
                <a:ea typeface="Times New Roman" panose="02020603050405020304" pitchFamily="18" charset="0"/>
                <a:cs typeface="Arial" panose="020B0604020202020204" pitchFamily="34" charset="0"/>
              </a:rPr>
              <a:t>, solutionner on ne fait que citer le nom : YAHSHUA. </a:t>
            </a:r>
            <a:endParaRPr lang="en-US" sz="3400" dirty="0">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750"/>
              </a:spcAft>
            </a:pPr>
            <a:r>
              <a:rPr lang="fr-FR" sz="3400" i="1" dirty="0">
                <a:latin typeface="Tahoma" panose="020B0604030504040204" pitchFamily="34" charset="0"/>
                <a:ea typeface="Times New Roman" panose="02020603050405020304" pitchFamily="18" charset="0"/>
                <a:cs typeface="Arial" panose="020B0604020202020204" pitchFamily="34" charset="0"/>
              </a:rPr>
              <a:t>Preuves tangibles</a:t>
            </a:r>
            <a:endParaRPr lang="en-US" sz="3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4154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891" y="465827"/>
            <a:ext cx="12192000" cy="5239063"/>
          </a:xfrm>
          <a:prstGeom prst="rect">
            <a:avLst/>
          </a:prstGeom>
        </p:spPr>
        <p:txBody>
          <a:bodyPr wrap="square">
            <a:spAutoFit/>
          </a:bodyPr>
          <a:lstStyle/>
          <a:p>
            <a:pPr algn="ctr">
              <a:lnSpc>
                <a:spcPct val="107000"/>
              </a:lnSpc>
              <a:spcAft>
                <a:spcPts val="750"/>
              </a:spcAft>
            </a:pPr>
            <a:r>
              <a:rPr lang="fr-FR" sz="5400" i="1" dirty="0">
                <a:latin typeface="Tahoma" panose="020B0604030504040204" pitchFamily="34" charset="0"/>
                <a:ea typeface="Times New Roman" panose="02020603050405020304" pitchFamily="18" charset="0"/>
                <a:cs typeface="Arial" panose="020B0604020202020204" pitchFamily="34" charset="0"/>
              </a:rPr>
              <a:t>Tangible proof -----Preuves tangibles</a:t>
            </a:r>
            <a:endParaRPr lang="en-US" sz="5400" dirty="0">
              <a:latin typeface="Calibri" panose="020F0502020204030204" pitchFamily="34" charset="0"/>
              <a:ea typeface="Calibri" panose="020F0502020204030204" pitchFamily="34" charset="0"/>
              <a:cs typeface="Arial" panose="020B0604020202020204" pitchFamily="34" charset="0"/>
            </a:endParaRPr>
          </a:p>
          <a:p>
            <a:pPr algn="ctr"/>
            <a:r>
              <a:rPr lang="en-US" sz="5400" i="1" dirty="0">
                <a:latin typeface="Tahoma" panose="020B0604030504040204" pitchFamily="34" charset="0"/>
                <a:ea typeface="Times New Roman" panose="02020603050405020304" pitchFamily="18" charset="0"/>
              </a:rPr>
              <a:t>The numerical value of Yahweh is 26 and the numerical value of Yahshua is 386. Meditating the word of Yah 360 days will lead us to Yahshua= Yah the solution of everything.</a:t>
            </a:r>
            <a:endParaRPr lang="en-US" sz="5400" dirty="0"/>
          </a:p>
        </p:txBody>
      </p:sp>
    </p:spTree>
    <p:extLst>
      <p:ext uri="{BB962C8B-B14F-4D97-AF65-F5344CB8AC3E}">
        <p14:creationId xmlns:p14="http://schemas.microsoft.com/office/powerpoint/2010/main" val="380170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7F5183-34B2-4F8B-A676-F44E97B2A7EE}"/>
              </a:ext>
            </a:extLst>
          </p:cNvPr>
          <p:cNvSpPr/>
          <p:nvPr/>
        </p:nvSpPr>
        <p:spPr>
          <a:xfrm>
            <a:off x="0" y="0"/>
            <a:ext cx="12191999" cy="6863417"/>
          </a:xfrm>
          <a:prstGeom prst="rect">
            <a:avLst/>
          </a:prstGeom>
        </p:spPr>
        <p:txBody>
          <a:bodyPr wrap="square">
            <a:spAutoFit/>
          </a:bodyPr>
          <a:lstStyle/>
          <a:p>
            <a:pPr algn="ctr"/>
            <a:r>
              <a:rPr lang="en-US" sz="44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Yahweh’s numerical value is </a:t>
            </a:r>
            <a:r>
              <a:rPr lang="en-US" sz="4400" b="1" dirty="0">
                <a:solidFill>
                  <a:srgbClr val="FF0000"/>
                </a:solidFill>
                <a:latin typeface="Palatino Linotype" panose="02040502050505030304" pitchFamily="18" charset="0"/>
                <a:ea typeface="Times New Roman" panose="02020603050405020304" pitchFamily="18" charset="0"/>
                <a:cs typeface="Times New Roman" panose="02020603050405020304" pitchFamily="18" charset="0"/>
              </a:rPr>
              <a:t>26</a:t>
            </a:r>
            <a:r>
              <a:rPr lang="en-US" sz="44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and </a:t>
            </a:r>
          </a:p>
          <a:p>
            <a:pPr algn="ctr"/>
            <a:r>
              <a:rPr lang="en-US" sz="4400" b="1" dirty="0">
                <a:solidFill>
                  <a:srgbClr val="FF0000"/>
                </a:solidFill>
                <a:latin typeface="Palatino Linotype" panose="02040502050505030304" pitchFamily="18" charset="0"/>
                <a:ea typeface="Times New Roman" panose="02020603050405020304" pitchFamily="18" charset="0"/>
                <a:cs typeface="Times New Roman" panose="02020603050405020304" pitchFamily="18" charset="0"/>
              </a:rPr>
              <a:t>26</a:t>
            </a:r>
            <a:r>
              <a:rPr lang="en-US" sz="44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is simply number </a:t>
            </a:r>
            <a:r>
              <a:rPr lang="en-US" sz="4400" b="1" dirty="0">
                <a:solidFill>
                  <a:srgbClr val="0070C0"/>
                </a:solidFill>
                <a:latin typeface="Palatino Linotype" panose="02040502050505030304" pitchFamily="18" charset="0"/>
                <a:ea typeface="Times New Roman" panose="02020603050405020304" pitchFamily="18" charset="0"/>
                <a:cs typeface="Times New Roman" panose="02020603050405020304" pitchFamily="18" charset="0"/>
              </a:rPr>
              <a:t>8</a:t>
            </a:r>
            <a:r>
              <a:rPr lang="en-US" sz="44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a:t>
            </a:r>
          </a:p>
          <a:p>
            <a:pPr algn="ctr"/>
            <a:r>
              <a:rPr lang="en-US" sz="4400" b="1" dirty="0">
                <a:solidFill>
                  <a:srgbClr val="00B050"/>
                </a:solidFill>
                <a:latin typeface="Palatino Linotype" panose="02040502050505030304" pitchFamily="18" charset="0"/>
                <a:ea typeface="Times New Roman" panose="02020603050405020304" pitchFamily="18" charset="0"/>
                <a:cs typeface="Times New Roman" panose="02020603050405020304" pitchFamily="18" charset="0"/>
              </a:rPr>
              <a:t>2 + 6</a:t>
            </a:r>
            <a:r>
              <a:rPr lang="en-US" sz="44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 </a:t>
            </a:r>
            <a:r>
              <a:rPr lang="en-US" sz="4400" b="1" dirty="0">
                <a:solidFill>
                  <a:srgbClr val="0070C0"/>
                </a:solidFill>
                <a:latin typeface="Palatino Linotype" panose="02040502050505030304" pitchFamily="18" charset="0"/>
                <a:ea typeface="Times New Roman" panose="02020603050405020304" pitchFamily="18" charset="0"/>
                <a:cs typeface="Times New Roman" panose="02020603050405020304" pitchFamily="18" charset="0"/>
              </a:rPr>
              <a:t>8</a:t>
            </a:r>
          </a:p>
          <a:p>
            <a:pPr algn="ctr"/>
            <a:r>
              <a:rPr lang="en-US" sz="44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and Yahshua’s numerical value is </a:t>
            </a:r>
            <a:r>
              <a:rPr lang="en-US" sz="4400" b="1" dirty="0">
                <a:solidFill>
                  <a:srgbClr val="FF0000"/>
                </a:solidFill>
                <a:latin typeface="Palatino Linotype" panose="02040502050505030304" pitchFamily="18" charset="0"/>
                <a:ea typeface="Times New Roman" panose="02020603050405020304" pitchFamily="18" charset="0"/>
                <a:cs typeface="Times New Roman" panose="02020603050405020304" pitchFamily="18" charset="0"/>
              </a:rPr>
              <a:t>386</a:t>
            </a:r>
            <a:r>
              <a:rPr lang="en-US" sz="44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a:t>
            </a:r>
          </a:p>
          <a:p>
            <a:pPr algn="ctr"/>
            <a:r>
              <a:rPr lang="en-US" sz="4400" b="1" dirty="0">
                <a:solidFill>
                  <a:srgbClr val="FF0000"/>
                </a:solidFill>
                <a:latin typeface="Palatino Linotype" panose="02040502050505030304" pitchFamily="18" charset="0"/>
                <a:ea typeface="Times New Roman" panose="02020603050405020304" pitchFamily="18" charset="0"/>
                <a:cs typeface="Times New Roman" panose="02020603050405020304" pitchFamily="18" charset="0"/>
              </a:rPr>
              <a:t>386</a:t>
            </a:r>
            <a:r>
              <a:rPr lang="en-US" sz="44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is simply number </a:t>
            </a:r>
            <a:r>
              <a:rPr lang="en-US" sz="4400" b="1" dirty="0">
                <a:solidFill>
                  <a:schemeClr val="accent1"/>
                </a:solidFill>
                <a:latin typeface="Palatino Linotype" panose="02040502050505030304" pitchFamily="18" charset="0"/>
                <a:ea typeface="Times New Roman" panose="02020603050405020304" pitchFamily="18" charset="0"/>
                <a:cs typeface="Times New Roman" panose="02020603050405020304" pitchFamily="18" charset="0"/>
              </a:rPr>
              <a:t>8</a:t>
            </a:r>
          </a:p>
          <a:p>
            <a:pPr algn="ctr"/>
            <a:r>
              <a:rPr lang="en-US" sz="4400" b="1" dirty="0">
                <a:solidFill>
                  <a:srgbClr val="00B050"/>
                </a:solidFill>
                <a:latin typeface="Palatino Linotype" panose="02040502050505030304" pitchFamily="18" charset="0"/>
                <a:cs typeface="Times New Roman" panose="02020603050405020304" pitchFamily="18" charset="0"/>
              </a:rPr>
              <a:t>3 + 8 + 6 </a:t>
            </a:r>
            <a:r>
              <a:rPr lang="en-US" sz="4400" b="1" dirty="0">
                <a:solidFill>
                  <a:srgbClr val="000000"/>
                </a:solidFill>
                <a:latin typeface="Palatino Linotype" panose="02040502050505030304" pitchFamily="18" charset="0"/>
                <a:cs typeface="Times New Roman" panose="02020603050405020304" pitchFamily="18" charset="0"/>
              </a:rPr>
              <a:t>= </a:t>
            </a:r>
            <a:r>
              <a:rPr lang="en-US" sz="4400" b="1" dirty="0">
                <a:solidFill>
                  <a:srgbClr val="002060"/>
                </a:solidFill>
                <a:latin typeface="Palatino Linotype" panose="02040502050505030304" pitchFamily="18" charset="0"/>
                <a:cs typeface="Times New Roman" panose="02020603050405020304" pitchFamily="18" charset="0"/>
              </a:rPr>
              <a:t>17</a:t>
            </a:r>
            <a:r>
              <a:rPr lang="en-US" sz="4400" b="1" dirty="0">
                <a:solidFill>
                  <a:srgbClr val="000000"/>
                </a:solidFill>
                <a:latin typeface="Palatino Linotype" panose="02040502050505030304" pitchFamily="18" charset="0"/>
                <a:cs typeface="Times New Roman" panose="02020603050405020304" pitchFamily="18" charset="0"/>
              </a:rPr>
              <a:t>, </a:t>
            </a:r>
            <a:r>
              <a:rPr lang="en-US" sz="4400" b="1" dirty="0">
                <a:solidFill>
                  <a:schemeClr val="bg2">
                    <a:lumMod val="50000"/>
                  </a:schemeClr>
                </a:solidFill>
                <a:latin typeface="Palatino Linotype" panose="02040502050505030304" pitchFamily="18" charset="0"/>
                <a:cs typeface="Times New Roman" panose="02020603050405020304" pitchFamily="18" charset="0"/>
              </a:rPr>
              <a:t>17</a:t>
            </a:r>
            <a:r>
              <a:rPr lang="en-US" sz="4400" b="1" dirty="0">
                <a:solidFill>
                  <a:srgbClr val="000000"/>
                </a:solidFill>
                <a:latin typeface="Palatino Linotype" panose="02040502050505030304" pitchFamily="18" charset="0"/>
                <a:cs typeface="Times New Roman" panose="02020603050405020304" pitchFamily="18" charset="0"/>
              </a:rPr>
              <a:t> is </a:t>
            </a:r>
            <a:r>
              <a:rPr lang="en-US" sz="4400" b="1" dirty="0">
                <a:solidFill>
                  <a:srgbClr val="00B050"/>
                </a:solidFill>
                <a:latin typeface="Palatino Linotype" panose="02040502050505030304" pitchFamily="18" charset="0"/>
                <a:cs typeface="Times New Roman" panose="02020603050405020304" pitchFamily="18" charset="0"/>
              </a:rPr>
              <a:t>1 + 7</a:t>
            </a:r>
            <a:r>
              <a:rPr lang="en-US" sz="4400" b="1" dirty="0">
                <a:solidFill>
                  <a:srgbClr val="000000"/>
                </a:solidFill>
                <a:latin typeface="Palatino Linotype" panose="02040502050505030304" pitchFamily="18" charset="0"/>
                <a:cs typeface="Times New Roman" panose="02020603050405020304" pitchFamily="18" charset="0"/>
              </a:rPr>
              <a:t> = </a:t>
            </a:r>
            <a:r>
              <a:rPr lang="en-US" sz="4400" b="1" dirty="0">
                <a:solidFill>
                  <a:schemeClr val="accent3">
                    <a:lumMod val="60000"/>
                    <a:lumOff val="40000"/>
                  </a:schemeClr>
                </a:solidFill>
                <a:latin typeface="Palatino Linotype" panose="02040502050505030304" pitchFamily="18" charset="0"/>
                <a:cs typeface="Times New Roman" panose="02020603050405020304" pitchFamily="18" charset="0"/>
              </a:rPr>
              <a:t>8</a:t>
            </a:r>
          </a:p>
          <a:p>
            <a:pPr algn="ctr"/>
            <a:r>
              <a:rPr lang="en-US" sz="4400" b="1" dirty="0">
                <a:solidFill>
                  <a:srgbClr val="000000"/>
                </a:solidFill>
                <a:latin typeface="Palatino Linotype" panose="02040502050505030304" pitchFamily="18" charset="0"/>
                <a:cs typeface="Times New Roman" panose="02020603050405020304" pitchFamily="18" charset="0"/>
              </a:rPr>
              <a:t>Number </a:t>
            </a:r>
            <a:r>
              <a:rPr lang="en-US" sz="4400" b="1" dirty="0">
                <a:solidFill>
                  <a:schemeClr val="accent6">
                    <a:lumMod val="75000"/>
                  </a:schemeClr>
                </a:solidFill>
                <a:latin typeface="Palatino Linotype" panose="02040502050505030304" pitchFamily="18" charset="0"/>
                <a:cs typeface="Times New Roman" panose="02020603050405020304" pitchFamily="18" charset="0"/>
              </a:rPr>
              <a:t>8</a:t>
            </a:r>
            <a:r>
              <a:rPr lang="en-US" sz="4400" b="1" dirty="0">
                <a:solidFill>
                  <a:srgbClr val="000000"/>
                </a:solidFill>
                <a:latin typeface="Palatino Linotype" panose="02040502050505030304" pitchFamily="18" charset="0"/>
                <a:cs typeface="Times New Roman" panose="02020603050405020304" pitchFamily="18" charset="0"/>
              </a:rPr>
              <a:t> is the infinity symbol </a:t>
            </a:r>
          </a:p>
          <a:p>
            <a:pPr algn="ctr"/>
            <a:r>
              <a:rPr lang="en-US" sz="4400" b="1" dirty="0">
                <a:solidFill>
                  <a:srgbClr val="000000"/>
                </a:solidFill>
                <a:latin typeface="Palatino Linotype" panose="02040502050505030304" pitchFamily="18" charset="0"/>
                <a:cs typeface="Times New Roman" panose="02020603050405020304" pitchFamily="18" charset="0"/>
              </a:rPr>
              <a:t>The infinity is Yahweh Himself, The Creator.</a:t>
            </a:r>
          </a:p>
          <a:p>
            <a:pPr algn="ctr"/>
            <a:r>
              <a:rPr lang="en-US" sz="4400" b="1" dirty="0">
                <a:solidFill>
                  <a:srgbClr val="000000"/>
                </a:solidFill>
                <a:latin typeface="Palatino Linotype" panose="02040502050505030304" pitchFamily="18" charset="0"/>
                <a:cs typeface="Times New Roman" panose="02020603050405020304" pitchFamily="18" charset="0"/>
              </a:rPr>
              <a:t>Yahweh is The Creator in Spirit, The Father. And Yahshua is The Creator in human flesh.</a:t>
            </a:r>
            <a:endParaRPr lang="en-US" sz="4400" dirty="0"/>
          </a:p>
        </p:txBody>
      </p:sp>
      <p:pic>
        <p:nvPicPr>
          <p:cNvPr id="4" name="Picture 3" descr="Image result for Infinity Symbol">
            <a:extLst>
              <a:ext uri="{FF2B5EF4-FFF2-40B4-BE49-F238E27FC236}">
                <a16:creationId xmlns:a16="http://schemas.microsoft.com/office/drawing/2014/main" id="{88F3C278-5E8C-460E-8965-4B804594281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340340" y="3870744"/>
            <a:ext cx="1851660" cy="876300"/>
          </a:xfrm>
          <a:prstGeom prst="rect">
            <a:avLst/>
          </a:prstGeom>
          <a:noFill/>
          <a:ln>
            <a:noFill/>
          </a:ln>
        </p:spPr>
      </p:pic>
    </p:spTree>
    <p:extLst>
      <p:ext uri="{BB962C8B-B14F-4D97-AF65-F5344CB8AC3E}">
        <p14:creationId xmlns:p14="http://schemas.microsoft.com/office/powerpoint/2010/main" val="4190588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5F5F15-2655-479B-B6BF-AA6F9A0020AB}"/>
              </a:ext>
            </a:extLst>
          </p:cNvPr>
          <p:cNvSpPr/>
          <p:nvPr/>
        </p:nvSpPr>
        <p:spPr>
          <a:xfrm>
            <a:off x="0" y="0"/>
            <a:ext cx="12192000" cy="6863417"/>
          </a:xfrm>
          <a:prstGeom prst="rect">
            <a:avLst/>
          </a:prstGeom>
        </p:spPr>
        <p:txBody>
          <a:bodyPr wrap="square">
            <a:spAutoFit/>
          </a:bodyPr>
          <a:lstStyle/>
          <a:p>
            <a:pPr algn="ctr"/>
            <a:r>
              <a:rPr lang="en-US" sz="4400" b="1" dirty="0">
                <a:solidFill>
                  <a:srgbClr val="FF0000"/>
                </a:solidFill>
                <a:latin typeface="Batang" panose="02030600000101010101" pitchFamily="18" charset="-127"/>
                <a:ea typeface="Batang" panose="02030600000101010101" pitchFamily="18" charset="-127"/>
                <a:cs typeface="Arial" panose="020B0604020202020204" pitchFamily="34" charset="0"/>
              </a:rPr>
              <a:t>9 is the spiritual knowledge, combined with 8 clearly show the infinity</a:t>
            </a:r>
            <a:r>
              <a:rPr lang="en-US" sz="4400" b="1" dirty="0">
                <a:solidFill>
                  <a:schemeClr val="accent1">
                    <a:lumMod val="75000"/>
                  </a:schemeClr>
                </a:solidFill>
                <a:latin typeface="Batang" panose="02030600000101010101" pitchFamily="18" charset="-127"/>
                <a:ea typeface="Batang" panose="02030600000101010101" pitchFamily="18" charset="-127"/>
                <a:cs typeface="Arial" panose="020B0604020202020204" pitchFamily="34" charset="0"/>
              </a:rPr>
              <a:t>.</a:t>
            </a:r>
          </a:p>
          <a:p>
            <a:r>
              <a:rPr lang="en-US" sz="4400" b="1" dirty="0">
                <a:solidFill>
                  <a:schemeClr val="accent1">
                    <a:lumMod val="75000"/>
                  </a:schemeClr>
                </a:solidFill>
                <a:latin typeface="Batang" panose="02030600000101010101" pitchFamily="18" charset="-127"/>
                <a:ea typeface="Batang" panose="02030600000101010101" pitchFamily="18" charset="-127"/>
                <a:cs typeface="Arial" panose="020B0604020202020204" pitchFamily="34" charset="0"/>
              </a:rPr>
              <a:t>9 x 9 + 7 = 88</a:t>
            </a:r>
          </a:p>
          <a:p>
            <a:r>
              <a:rPr lang="en-US" sz="4400" b="1" dirty="0">
                <a:solidFill>
                  <a:schemeClr val="accent1">
                    <a:lumMod val="75000"/>
                  </a:schemeClr>
                </a:solidFill>
                <a:latin typeface="Batang" panose="02030600000101010101" pitchFamily="18" charset="-127"/>
                <a:ea typeface="Batang" panose="02030600000101010101" pitchFamily="18" charset="-127"/>
                <a:cs typeface="Arial" panose="020B0604020202020204" pitchFamily="34" charset="0"/>
              </a:rPr>
              <a:t>98 x 9 + 6 = 888</a:t>
            </a:r>
          </a:p>
          <a:p>
            <a:r>
              <a:rPr lang="en-US" sz="4400" b="1" dirty="0">
                <a:solidFill>
                  <a:schemeClr val="accent1">
                    <a:lumMod val="75000"/>
                  </a:schemeClr>
                </a:solidFill>
                <a:latin typeface="Batang" panose="02030600000101010101" pitchFamily="18" charset="-127"/>
                <a:ea typeface="Batang" panose="02030600000101010101" pitchFamily="18" charset="-127"/>
                <a:cs typeface="Arial" panose="020B0604020202020204" pitchFamily="34" charset="0"/>
              </a:rPr>
              <a:t>987 x 9 + 5 = 8888</a:t>
            </a:r>
          </a:p>
          <a:p>
            <a:r>
              <a:rPr lang="en-US" sz="4400" b="1" dirty="0">
                <a:solidFill>
                  <a:schemeClr val="accent1">
                    <a:lumMod val="75000"/>
                  </a:schemeClr>
                </a:solidFill>
                <a:latin typeface="Batang" panose="02030600000101010101" pitchFamily="18" charset="-127"/>
                <a:ea typeface="Batang" panose="02030600000101010101" pitchFamily="18" charset="-127"/>
                <a:cs typeface="Arial" panose="020B0604020202020204" pitchFamily="34" charset="0"/>
              </a:rPr>
              <a:t>9876 x 9 + 4 = 88888</a:t>
            </a:r>
          </a:p>
          <a:p>
            <a:r>
              <a:rPr lang="en-US" sz="4400" b="1" dirty="0">
                <a:solidFill>
                  <a:schemeClr val="accent1">
                    <a:lumMod val="75000"/>
                  </a:schemeClr>
                </a:solidFill>
                <a:latin typeface="Batang" panose="02030600000101010101" pitchFamily="18" charset="-127"/>
                <a:ea typeface="Batang" panose="02030600000101010101" pitchFamily="18" charset="-127"/>
                <a:cs typeface="Arial" panose="020B0604020202020204" pitchFamily="34" charset="0"/>
              </a:rPr>
              <a:t>98765 x 9 + 3 = 888888</a:t>
            </a:r>
          </a:p>
          <a:p>
            <a:r>
              <a:rPr lang="en-US" sz="4400" b="1" dirty="0">
                <a:solidFill>
                  <a:schemeClr val="accent1">
                    <a:lumMod val="75000"/>
                  </a:schemeClr>
                </a:solidFill>
                <a:latin typeface="Batang" panose="02030600000101010101" pitchFamily="18" charset="-127"/>
                <a:ea typeface="Batang" panose="02030600000101010101" pitchFamily="18" charset="-127"/>
                <a:cs typeface="Arial" panose="020B0604020202020204" pitchFamily="34" charset="0"/>
              </a:rPr>
              <a:t>987654 x 9 + 2 = 8888888</a:t>
            </a:r>
          </a:p>
          <a:p>
            <a:r>
              <a:rPr lang="en-US" sz="4400" b="1" dirty="0">
                <a:solidFill>
                  <a:schemeClr val="accent1">
                    <a:lumMod val="75000"/>
                  </a:schemeClr>
                </a:solidFill>
                <a:latin typeface="Batang" panose="02030600000101010101" pitchFamily="18" charset="-127"/>
                <a:ea typeface="Batang" panose="02030600000101010101" pitchFamily="18" charset="-127"/>
                <a:cs typeface="Arial" panose="020B0604020202020204" pitchFamily="34" charset="0"/>
              </a:rPr>
              <a:t>9876543 x 9 + 1 = 88888888</a:t>
            </a:r>
          </a:p>
          <a:p>
            <a:r>
              <a:rPr lang="en-US" sz="4400" b="1" dirty="0">
                <a:solidFill>
                  <a:schemeClr val="accent1">
                    <a:lumMod val="75000"/>
                  </a:schemeClr>
                </a:solidFill>
                <a:latin typeface="Batang" panose="02030600000101010101" pitchFamily="18" charset="-127"/>
                <a:ea typeface="Batang" panose="02030600000101010101" pitchFamily="18" charset="-127"/>
                <a:cs typeface="Arial" panose="020B0604020202020204" pitchFamily="34" charset="0"/>
              </a:rPr>
              <a:t>98765432 x 9 + 0 = 888888888</a:t>
            </a:r>
            <a:endParaRPr lang="en-US" sz="4400" b="1" i="0" u="none" strike="noStrike" dirty="0">
              <a:solidFill>
                <a:schemeClr val="accent1">
                  <a:lumMod val="75000"/>
                </a:schemeClr>
              </a:solidFill>
              <a:effectLst/>
              <a:latin typeface="Batang" panose="02030600000101010101" pitchFamily="18" charset="-127"/>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291092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7C2DDD-F958-4CEF-BDA1-DB0CFFB0EDF0}"/>
              </a:ext>
            </a:extLst>
          </p:cNvPr>
          <p:cNvSpPr/>
          <p:nvPr/>
        </p:nvSpPr>
        <p:spPr>
          <a:xfrm>
            <a:off x="0" y="0"/>
            <a:ext cx="12192000" cy="6740307"/>
          </a:xfrm>
          <a:prstGeom prst="rect">
            <a:avLst/>
          </a:prstGeom>
        </p:spPr>
        <p:txBody>
          <a:bodyPr wrap="square">
            <a:spAutoFit/>
          </a:bodyPr>
          <a:lstStyle/>
          <a:p>
            <a:pPr algn="ctr"/>
            <a:r>
              <a:rPr lang="en-US" sz="5400" b="1" dirty="0">
                <a:solidFill>
                  <a:schemeClr val="accent6"/>
                </a:solidFill>
              </a:rPr>
              <a:t>Number 8 symbolizes purity, abundance and power.</a:t>
            </a:r>
            <a:r>
              <a:rPr lang="en-US" sz="5400" dirty="0"/>
              <a:t> </a:t>
            </a:r>
            <a:r>
              <a:rPr lang="en-US" sz="5400" dirty="0">
                <a:solidFill>
                  <a:srgbClr val="FF0000"/>
                </a:solidFill>
              </a:rPr>
              <a:t>“Every male among you shall be circumcised. You shall be circumcised in the flesh of your foreskins, and it shall be a sign of the covenant between me and you. He that is eight days old among you shall be circumcised; ….” Genesis 17:10-12</a:t>
            </a:r>
            <a:endParaRPr lang="en-US" sz="5400" i="0" u="none" strike="noStrike" dirty="0">
              <a:solidFill>
                <a:srgbClr val="FF0000"/>
              </a:solidFill>
              <a:effectLst/>
              <a:latin typeface="Palatino Linotype" panose="02040502050505030304" pitchFamily="18" charset="0"/>
            </a:endParaRPr>
          </a:p>
        </p:txBody>
      </p:sp>
    </p:spTree>
    <p:extLst>
      <p:ext uri="{BB962C8B-B14F-4D97-AF65-F5344CB8AC3E}">
        <p14:creationId xmlns:p14="http://schemas.microsoft.com/office/powerpoint/2010/main" val="388678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algn="ctr"/>
            <a:r>
              <a:rPr lang="fr-FR" sz="4000" dirty="0">
                <a:latin typeface="Tahoma" panose="020B0604030504040204" pitchFamily="34" charset="0"/>
                <a:cs typeface="Arial" panose="020B0604020202020204" pitchFamily="34" charset="0"/>
              </a:rPr>
              <a:t>Certains disent que le nom est </a:t>
            </a:r>
            <a:r>
              <a:rPr lang="fr-FR" sz="4000" dirty="0" err="1">
                <a:latin typeface="Tahoma" panose="020B0604030504040204" pitchFamily="34" charset="0"/>
                <a:cs typeface="Arial" panose="020B0604020202020204" pitchFamily="34" charset="0"/>
              </a:rPr>
              <a:t>Yehshua</a:t>
            </a:r>
            <a:r>
              <a:rPr lang="fr-FR" sz="4000" dirty="0">
                <a:latin typeface="Tahoma" panose="020B0604030504040204" pitchFamily="34" charset="0"/>
                <a:cs typeface="Arial" panose="020B0604020202020204" pitchFamily="34" charset="0"/>
              </a:rPr>
              <a:t> au lieu de Yahshua, cependant presque toute la terre dit </a:t>
            </a:r>
            <a:r>
              <a:rPr lang="fr-FR" sz="4000" dirty="0" err="1">
                <a:latin typeface="Tahoma" panose="020B0604030504040204" pitchFamily="34" charset="0"/>
                <a:cs typeface="Arial" panose="020B0604020202020204" pitchFamily="34" charset="0"/>
              </a:rPr>
              <a:t>Alleluiah</a:t>
            </a:r>
            <a:r>
              <a:rPr lang="fr-FR" sz="4000" dirty="0">
                <a:latin typeface="Tahoma" panose="020B0604030504040204" pitchFamily="34" charset="0"/>
                <a:cs typeface="Arial" panose="020B0604020202020204" pitchFamily="34" charset="0"/>
              </a:rPr>
              <a:t> -</a:t>
            </a:r>
            <a:endParaRPr lang="en-US" sz="4000" dirty="0"/>
          </a:p>
        </p:txBody>
      </p:sp>
      <p:sp>
        <p:nvSpPr>
          <p:cNvPr id="6" name="Rectangle 5"/>
          <p:cNvSpPr/>
          <p:nvPr/>
        </p:nvSpPr>
        <p:spPr>
          <a:xfrm>
            <a:off x="7510263" y="1128315"/>
            <a:ext cx="2659897" cy="1015663"/>
          </a:xfrm>
          <a:prstGeom prst="rect">
            <a:avLst/>
          </a:prstGeom>
        </p:spPr>
        <p:txBody>
          <a:bodyPr wrap="square">
            <a:spAutoFit/>
          </a:bodyPr>
          <a:lstStyle/>
          <a:p>
            <a:r>
              <a:rPr lang="he-IL" sz="6000" b="1" dirty="0">
                <a:solidFill>
                  <a:srgbClr val="FF0000"/>
                </a:solidFill>
              </a:rPr>
              <a:t>הללויה</a:t>
            </a:r>
            <a:endParaRPr lang="en-US" sz="6000" b="1" dirty="0">
              <a:solidFill>
                <a:srgbClr val="FF0000"/>
              </a:solidFill>
            </a:endParaRPr>
          </a:p>
        </p:txBody>
      </p:sp>
      <p:sp>
        <p:nvSpPr>
          <p:cNvPr id="7" name="Rectangle 6"/>
          <p:cNvSpPr/>
          <p:nvPr/>
        </p:nvSpPr>
        <p:spPr>
          <a:xfrm>
            <a:off x="1" y="1938991"/>
            <a:ext cx="12192000" cy="4154984"/>
          </a:xfrm>
          <a:prstGeom prst="rect">
            <a:avLst/>
          </a:prstGeom>
        </p:spPr>
        <p:txBody>
          <a:bodyPr wrap="square">
            <a:spAutoFit/>
          </a:bodyPr>
          <a:lstStyle/>
          <a:p>
            <a:pPr algn="ctr"/>
            <a:r>
              <a:rPr lang="fr-FR" sz="6600" dirty="0" err="1"/>
              <a:t>Iah</a:t>
            </a:r>
            <a:r>
              <a:rPr lang="fr-FR" sz="6600" dirty="0"/>
              <a:t> est un diminutif de Yahweh,  U, est nous en hébreu  “</a:t>
            </a:r>
            <a:r>
              <a:rPr lang="fr-FR" sz="6600" dirty="0" err="1"/>
              <a:t>Alle</a:t>
            </a:r>
            <a:r>
              <a:rPr lang="fr-FR" sz="6600" dirty="0"/>
              <a:t>” est l’impératif de Allah qui veut dire “louer”</a:t>
            </a:r>
          </a:p>
        </p:txBody>
      </p:sp>
    </p:spTree>
    <p:extLst>
      <p:ext uri="{BB962C8B-B14F-4D97-AF65-F5344CB8AC3E}">
        <p14:creationId xmlns:p14="http://schemas.microsoft.com/office/powerpoint/2010/main" val="7833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186309"/>
          </a:xfrm>
          <a:prstGeom prst="rect">
            <a:avLst/>
          </a:prstGeom>
        </p:spPr>
        <p:txBody>
          <a:bodyPr wrap="square">
            <a:spAutoFit/>
          </a:bodyPr>
          <a:lstStyle/>
          <a:p>
            <a:pPr algn="ctr"/>
            <a:r>
              <a:rPr lang="en-US" sz="6600" dirty="0"/>
              <a:t>Isaiah 42:8</a:t>
            </a:r>
          </a:p>
          <a:p>
            <a:pPr algn="ctr"/>
            <a:r>
              <a:rPr lang="en-US" sz="6600" dirty="0"/>
              <a:t>8 ‘I am Yahweh (the Lord); that is my name!</a:t>
            </a:r>
          </a:p>
          <a:p>
            <a:pPr algn="ctr"/>
            <a:r>
              <a:rPr lang="en-US" sz="6600" dirty="0"/>
              <a:t>    I will not yield my glory to another</a:t>
            </a:r>
          </a:p>
          <a:p>
            <a:pPr algn="ctr"/>
            <a:r>
              <a:rPr lang="en-US" sz="6600" dirty="0"/>
              <a:t>    or my praise to idols</a:t>
            </a:r>
          </a:p>
        </p:txBody>
      </p:sp>
    </p:spTree>
    <p:extLst>
      <p:ext uri="{BB962C8B-B14F-4D97-AF65-F5344CB8AC3E}">
        <p14:creationId xmlns:p14="http://schemas.microsoft.com/office/powerpoint/2010/main" val="177897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2720"/>
            <a:ext cx="12120880" cy="6555641"/>
          </a:xfrm>
          <a:prstGeom prst="rect">
            <a:avLst/>
          </a:prstGeom>
        </p:spPr>
        <p:txBody>
          <a:bodyPr wrap="square">
            <a:spAutoFit/>
          </a:bodyPr>
          <a:lstStyle/>
          <a:p>
            <a:pPr algn="ctr"/>
            <a:r>
              <a:rPr lang="en-US" sz="6000" dirty="0" err="1"/>
              <a:t>Certains</a:t>
            </a:r>
            <a:r>
              <a:rPr lang="en-US" sz="6000" dirty="0"/>
              <a:t> </a:t>
            </a:r>
            <a:r>
              <a:rPr lang="en-US" sz="6000" dirty="0" err="1"/>
              <a:t>disent</a:t>
            </a:r>
            <a:r>
              <a:rPr lang="en-US" sz="6000" dirty="0"/>
              <a:t> que le nom est </a:t>
            </a:r>
            <a:r>
              <a:rPr lang="en-US" sz="6000" b="1" dirty="0" err="1">
                <a:solidFill>
                  <a:srgbClr val="FF0000"/>
                </a:solidFill>
              </a:rPr>
              <a:t>Yahushah</a:t>
            </a:r>
            <a:r>
              <a:rPr lang="en-US" sz="6000" dirty="0"/>
              <a:t>, nous </a:t>
            </a:r>
            <a:r>
              <a:rPr lang="en-US" sz="6000" dirty="0" err="1"/>
              <a:t>l’acceptons</a:t>
            </a:r>
            <a:r>
              <a:rPr lang="en-US" sz="6000" dirty="0"/>
              <a:t> </a:t>
            </a:r>
            <a:r>
              <a:rPr lang="en-US" sz="6000" dirty="0" err="1"/>
              <a:t>aussi</a:t>
            </a:r>
            <a:r>
              <a:rPr lang="en-US" sz="6000" dirty="0"/>
              <a:t> car </a:t>
            </a:r>
            <a:r>
              <a:rPr lang="en-US" sz="6000" dirty="0">
                <a:solidFill>
                  <a:srgbClr val="0070C0"/>
                </a:solidFill>
              </a:rPr>
              <a:t>“U”</a:t>
            </a:r>
            <a:r>
              <a:rPr lang="en-US" sz="6000" dirty="0"/>
              <a:t> est </a:t>
            </a:r>
            <a:r>
              <a:rPr lang="en-US" sz="6000" dirty="0" err="1"/>
              <a:t>mis</a:t>
            </a:r>
            <a:r>
              <a:rPr lang="en-US" sz="6000" dirty="0"/>
              <a:t> pour </a:t>
            </a:r>
          </a:p>
          <a:p>
            <a:pPr algn="ctr"/>
            <a:r>
              <a:rPr lang="en-US" sz="6000" dirty="0"/>
              <a:t>nous, </a:t>
            </a:r>
            <a:r>
              <a:rPr lang="en-US" sz="6000" dirty="0" err="1"/>
              <a:t>notre</a:t>
            </a:r>
            <a:r>
              <a:rPr lang="en-US" sz="6000" dirty="0"/>
              <a:t>. </a:t>
            </a:r>
          </a:p>
          <a:p>
            <a:pPr algn="ctr"/>
            <a:r>
              <a:rPr lang="en-US" sz="6000" b="1" dirty="0">
                <a:solidFill>
                  <a:srgbClr val="FF0000"/>
                </a:solidFill>
              </a:rPr>
              <a:t>Yahshuah</a:t>
            </a:r>
            <a:r>
              <a:rPr lang="en-US" sz="6000" dirty="0"/>
              <a:t> = </a:t>
            </a:r>
            <a:r>
              <a:rPr lang="en-US" sz="6000" b="1" dirty="0">
                <a:solidFill>
                  <a:srgbClr val="00B050"/>
                </a:solidFill>
              </a:rPr>
              <a:t>Yah</a:t>
            </a:r>
            <a:r>
              <a:rPr lang="en-US" sz="6000" dirty="0"/>
              <a:t> est la solution</a:t>
            </a:r>
          </a:p>
          <a:p>
            <a:pPr algn="ctr"/>
            <a:r>
              <a:rPr lang="en-US" sz="6000" b="1" dirty="0" err="1">
                <a:solidFill>
                  <a:srgbClr val="FF0000"/>
                </a:solidFill>
              </a:rPr>
              <a:t>Yahushah</a:t>
            </a:r>
            <a:r>
              <a:rPr lang="en-US" sz="6000" dirty="0"/>
              <a:t> = </a:t>
            </a:r>
            <a:r>
              <a:rPr lang="en-US" sz="6000" b="1" dirty="0">
                <a:solidFill>
                  <a:srgbClr val="00B050"/>
                </a:solidFill>
              </a:rPr>
              <a:t>Yah</a:t>
            </a:r>
            <a:r>
              <a:rPr lang="en-US" sz="6000" dirty="0"/>
              <a:t> est </a:t>
            </a:r>
            <a:r>
              <a:rPr lang="en-US" sz="6000" dirty="0" err="1"/>
              <a:t>notre</a:t>
            </a:r>
            <a:r>
              <a:rPr lang="en-US" sz="6000" dirty="0"/>
              <a:t> solution</a:t>
            </a:r>
          </a:p>
        </p:txBody>
      </p:sp>
    </p:spTree>
    <p:extLst>
      <p:ext uri="{BB962C8B-B14F-4D97-AF65-F5344CB8AC3E}">
        <p14:creationId xmlns:p14="http://schemas.microsoft.com/office/powerpoint/2010/main" val="342793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186309"/>
          </a:xfrm>
          <a:prstGeom prst="rect">
            <a:avLst/>
          </a:prstGeom>
        </p:spPr>
        <p:txBody>
          <a:bodyPr wrap="square">
            <a:spAutoFit/>
          </a:bodyPr>
          <a:lstStyle/>
          <a:p>
            <a:pPr algn="ctr"/>
            <a:r>
              <a:rPr lang="fr-FR" sz="6600" dirty="0"/>
              <a:t>Exode 23:13 Vous observerez tout ce que je vous ai dit, et vous ne prononcerez point le nom d’autres dieux: qu’on ne l’entende point sortir de votre bouche</a:t>
            </a:r>
            <a:endParaRPr lang="en-US" sz="6600" dirty="0"/>
          </a:p>
        </p:txBody>
      </p:sp>
    </p:spTree>
    <p:extLst>
      <p:ext uri="{BB962C8B-B14F-4D97-AF65-F5344CB8AC3E}">
        <p14:creationId xmlns:p14="http://schemas.microsoft.com/office/powerpoint/2010/main" val="253050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6740307"/>
          </a:xfrm>
          <a:prstGeom prst="rect">
            <a:avLst/>
          </a:prstGeom>
        </p:spPr>
        <p:txBody>
          <a:bodyPr wrap="square">
            <a:spAutoFit/>
          </a:bodyPr>
          <a:lstStyle/>
          <a:p>
            <a:pPr algn="ctr"/>
            <a:r>
              <a:rPr lang="en-US" sz="7200" dirty="0"/>
              <a:t>Exodus 23:13</a:t>
            </a:r>
          </a:p>
          <a:p>
            <a:pPr algn="ctr"/>
            <a:r>
              <a:rPr lang="en-US" sz="7200" dirty="0"/>
              <a:t>13 ‘Be careful to do everything I have said to you. Do not invoke the names of other gods; do not let them be heard on your lips</a:t>
            </a:r>
          </a:p>
        </p:txBody>
      </p:sp>
    </p:spTree>
    <p:extLst>
      <p:ext uri="{BB962C8B-B14F-4D97-AF65-F5344CB8AC3E}">
        <p14:creationId xmlns:p14="http://schemas.microsoft.com/office/powerpoint/2010/main" val="388117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00110"/>
          </a:xfrm>
          <a:prstGeom prst="rect">
            <a:avLst/>
          </a:prstGeom>
        </p:spPr>
        <p:txBody>
          <a:bodyPr wrap="square">
            <a:spAutoFit/>
          </a:bodyPr>
          <a:lstStyle/>
          <a:p>
            <a:pPr algn="ctr"/>
            <a:r>
              <a:rPr lang="en-US" sz="2000" dirty="0"/>
              <a:t>Every name in Greek ending in SUS is a honor and glory given to Greek god named ZEUS.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513" y="603849"/>
            <a:ext cx="8635042" cy="5883215"/>
          </a:xfrm>
          <a:prstGeom prst="rect">
            <a:avLst/>
          </a:prstGeom>
        </p:spPr>
      </p:pic>
    </p:spTree>
    <p:extLst>
      <p:ext uri="{BB962C8B-B14F-4D97-AF65-F5344CB8AC3E}">
        <p14:creationId xmlns:p14="http://schemas.microsoft.com/office/powerpoint/2010/main" val="99527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258" y="862642"/>
            <a:ext cx="11117554" cy="5382883"/>
          </a:xfrm>
          <a:prstGeom prst="rect">
            <a:avLst/>
          </a:prstGeom>
        </p:spPr>
      </p:pic>
    </p:spTree>
    <p:extLst>
      <p:ext uri="{BB962C8B-B14F-4D97-AF65-F5344CB8AC3E}">
        <p14:creationId xmlns:p14="http://schemas.microsoft.com/office/powerpoint/2010/main" val="67652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38" y="2035834"/>
            <a:ext cx="11663967" cy="3856008"/>
          </a:xfrm>
          <a:prstGeom prst="rect">
            <a:avLst/>
          </a:prstGeom>
        </p:spPr>
      </p:pic>
    </p:spTree>
    <p:extLst>
      <p:ext uri="{BB962C8B-B14F-4D97-AF65-F5344CB8AC3E}">
        <p14:creationId xmlns:p14="http://schemas.microsoft.com/office/powerpoint/2010/main" val="224848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B7E3C02-E47E-4702-8BC9-1082997D9C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Ocean painting presentation (widescreen)</Template>
  <TotalTime>0</TotalTime>
  <Words>616</Words>
  <Application>Microsoft Office PowerPoint</Application>
  <PresentationFormat>Widescreen</PresentationFormat>
  <Paragraphs>94</Paragraphs>
  <Slides>40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Batang</vt:lpstr>
      <vt:lpstr>Arial</vt:lpstr>
      <vt:lpstr>Calibri</vt:lpstr>
      <vt:lpstr>Georgia</vt:lpstr>
      <vt:lpstr>Gisha</vt:lpstr>
      <vt:lpstr>Palatino Linotype</vt:lpstr>
      <vt:lpstr>Tahoma</vt:lpstr>
      <vt:lpstr>Times New Roman</vt:lpstr>
      <vt:lpstr>Verdana</vt:lpstr>
      <vt:lpstr>Ocean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Yahshuah </vt:lpstr>
      <vt:lpstr>PowerPoint Presentation</vt:lpstr>
      <vt:lpstr>PowerPoint Presentation</vt:lpstr>
      <vt:lpstr>יְשׁוּעָה  Yahshua HAMASHIAH= the messiah  Yahweh saves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2016-11-27T11:08:52Z</dcterms:created>
  <dcterms:modified xsi:type="dcterms:W3CDTF">2017-12-17T04:04:35Z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TC028952569991</vt:lpwstr>
  </property>
</Properties>
</file>