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9"/>
  </p:notesMasterIdLst>
  <p:handoutMasterIdLst>
    <p:handoutMasterId r:id="rId110"/>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9" d="100"/>
          <a:sy n="89" d="100"/>
        </p:scale>
        <p:origin x="346" y="67"/>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viewProps" Target="view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handoutMaster" Target="handoutMasters/handoutMaster1.xml"/><Relationship Id="rId115" Type="http://schemas.microsoft.com/office/2015/10/relationships/revisionInfo" Target="revisionInfo.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notesMaster" Target="notesMasters/notesMaster1.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12/9/2017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12/9/2017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86D20C7-197E-4C73-9FA6-D0FAF529DF58}" type="datetime1">
              <a:rPr lang="en-US" smtClean="0"/>
              <a:t>12/9/2017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4565AB5-C4C2-4E29-B1E4-3F0AA5A65660}" type="datetime1">
              <a:rPr lang="en-US" smtClean="0"/>
              <a:t>12/9/2017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E6852F6-3EB8-405D-ADC4-A3B384D2BB72}" type="datetime1">
              <a:rPr lang="en-US" smtClean="0"/>
              <a:t>12/9/2017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076379-224B-4154-B8A8-E24B04B0EF48}" type="datetime1">
              <a:rPr lang="en-US" smtClean="0"/>
              <a:t>12/9/2017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8B5ACF0-2373-482F-8E5F-F290599CF868}" type="datetime1">
              <a:rPr lang="en-US" smtClean="0"/>
              <a:t>12/9/2017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2628026A-3EB1-4138-B730-E5DE7F7F72FB}" type="datetime1">
              <a:rPr lang="en-US" smtClean="0"/>
              <a:t>12/9/2017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32E161A-126D-4733-A15A-450E59BA0AA4}" type="datetime1">
              <a:rPr lang="en-US" smtClean="0"/>
              <a:t>12/9/2017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D870EE05-9534-4471-84B7-0FDA587F5CC1}" type="datetime1">
              <a:rPr lang="en-US" smtClean="0"/>
              <a:t>12/9/2017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E279D03-45A0-4A14-A855-D3DF53846AE0}" type="datetime1">
              <a:rPr lang="en-US" smtClean="0"/>
              <a:t>12/9/2017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en-US"/>
              <a:t>Click to edit Master title style</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CFDF61-9F8F-4A4B-883B-A0053BD7FFBF}" type="datetime1">
              <a:rPr lang="en-US" smtClean="0"/>
              <a:t>12/9/2017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56BD428D-47C1-4058-95BD-11FE223B75FC}" type="datetime1">
              <a:rPr lang="en-US" smtClean="0"/>
              <a:t>12/9/2017</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 y="2079812"/>
            <a:ext cx="12120113" cy="2155758"/>
          </a:xfrm>
        </p:spPr>
        <p:txBody>
          <a:bodyPr>
            <a:normAutofit fontScale="90000"/>
          </a:bodyPr>
          <a:lstStyle/>
          <a:p>
            <a:r>
              <a:rPr lang="en-US" sz="8000" dirty="0">
                <a:solidFill>
                  <a:srgbClr val="0070C0"/>
                </a:solidFill>
              </a:rPr>
              <a:t>Abraham, Sarah </a:t>
            </a:r>
            <a:br>
              <a:rPr lang="en-US" sz="8000" dirty="0">
                <a:solidFill>
                  <a:srgbClr val="0070C0"/>
                </a:solidFill>
              </a:rPr>
            </a:br>
            <a:r>
              <a:rPr lang="en-US" sz="8000" dirty="0">
                <a:solidFill>
                  <a:srgbClr val="0070C0"/>
                </a:solidFill>
              </a:rPr>
              <a:t>Isaac and you</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FB66E2-7E34-4FFC-A296-A2B558848830}"/>
              </a:ext>
            </a:extLst>
          </p:cNvPr>
          <p:cNvSpPr>
            <a:spLocks noGrp="1"/>
          </p:cNvSpPr>
          <p:nvPr>
            <p:ph type="sldNum" sz="quarter" idx="12"/>
          </p:nvPr>
        </p:nvSpPr>
        <p:spPr/>
        <p:txBody>
          <a:bodyPr/>
          <a:lstStyle/>
          <a:p>
            <a:fld id="{FC749032-2A07-4AE8-BA90-74324CAE0C87}" type="slidenum">
              <a:rPr lang="en-US" smtClean="0"/>
              <a:t>10</a:t>
            </a:fld>
            <a:endParaRPr lang="en-US"/>
          </a:p>
        </p:txBody>
      </p:sp>
      <p:sp>
        <p:nvSpPr>
          <p:cNvPr id="3" name="Rectangle 2">
            <a:extLst>
              <a:ext uri="{FF2B5EF4-FFF2-40B4-BE49-F238E27FC236}">
                <a16:creationId xmlns:a16="http://schemas.microsoft.com/office/drawing/2014/main" id="{F298DDC5-CA89-4572-84C7-1A715FECA6CA}"/>
              </a:ext>
            </a:extLst>
          </p:cNvPr>
          <p:cNvSpPr/>
          <p:nvPr/>
        </p:nvSpPr>
        <p:spPr>
          <a:xfrm>
            <a:off x="1" y="207033"/>
            <a:ext cx="12191999" cy="672921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5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Let’s read </a:t>
            </a:r>
            <a:r>
              <a:rPr lang="en-US" sz="5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Gen. 17:15 God told Abraham, “As for Sarai (</a:t>
            </a:r>
            <a:r>
              <a:rPr lang="fr-FR" sz="5600" b="1" dirty="0">
                <a:solidFill>
                  <a:srgbClr val="222222"/>
                </a:solidFill>
                <a:latin typeface="Arial" panose="020B0604020202020204" pitchFamily="34" charset="0"/>
                <a:ea typeface="Calibri" panose="020F0502020204030204" pitchFamily="34" charset="0"/>
                <a:cs typeface="Arial" panose="020B0604020202020204" pitchFamily="34" charset="0"/>
              </a:rPr>
              <a:t>שָׂ</a:t>
            </a:r>
            <a:r>
              <a:rPr lang="fr-FR" sz="5600" b="1" dirty="0" err="1">
                <a:solidFill>
                  <a:srgbClr val="222222"/>
                </a:solidFill>
                <a:latin typeface="Arial" panose="020B0604020202020204" pitchFamily="34" charset="0"/>
                <a:ea typeface="Calibri" panose="020F0502020204030204" pitchFamily="34" charset="0"/>
                <a:cs typeface="Arial" panose="020B0604020202020204" pitchFamily="34" charset="0"/>
              </a:rPr>
              <a:t>רָי</a:t>
            </a:r>
            <a:r>
              <a:rPr lang="fr-FR" sz="5600" b="1" dirty="0">
                <a:solidFill>
                  <a:srgbClr val="222222"/>
                </a:solidFill>
                <a:latin typeface="Arial" panose="020B0604020202020204" pitchFamily="34" charset="0"/>
                <a:ea typeface="Calibri" panose="020F0502020204030204" pitchFamily="34" charset="0"/>
                <a:cs typeface="Arial" panose="020B0604020202020204" pitchFamily="34" charset="0"/>
              </a:rPr>
              <a:t> </a:t>
            </a:r>
            <a:r>
              <a:rPr lang="en-US" sz="5600" b="1" dirty="0">
                <a:solidFill>
                  <a:srgbClr val="222222"/>
                </a:solidFill>
                <a:latin typeface="Arial" panose="020B0604020202020204" pitchFamily="34" charset="0"/>
                <a:ea typeface="Calibri" panose="020F0502020204030204" pitchFamily="34" charset="0"/>
                <a:cs typeface="Arial" panose="020B0604020202020204" pitchFamily="34" charset="0"/>
              </a:rPr>
              <a:t>) </a:t>
            </a:r>
            <a:r>
              <a:rPr lang="en-US" sz="5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your wife, you are not to call her Sarai any longer,</a:t>
            </a:r>
            <a:r>
              <a:rPr lang="en-US" sz="5600" b="1" dirty="0">
                <a:latin typeface="Calibri" panose="020F0502020204030204" pitchFamily="34" charset="0"/>
                <a:ea typeface="Calibri" panose="020F0502020204030204" pitchFamily="34" charset="0"/>
                <a:cs typeface="Arial" panose="020B0604020202020204" pitchFamily="34" charset="0"/>
              </a:rPr>
              <a:t> because her name is to be Sarah. </a:t>
            </a:r>
            <a:endParaRPr lang="en-US" sz="5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Sarai (</a:t>
            </a:r>
            <a:r>
              <a:rPr lang="fr-FR" sz="5600" b="1" dirty="0">
                <a:solidFill>
                  <a:srgbClr val="222222"/>
                </a:solidFill>
                <a:latin typeface="Arial" panose="020B0604020202020204" pitchFamily="34" charset="0"/>
                <a:ea typeface="Calibri" panose="020F0502020204030204" pitchFamily="34" charset="0"/>
                <a:cs typeface="Arial" panose="020B0604020202020204" pitchFamily="34" charset="0"/>
              </a:rPr>
              <a:t>שָׂ</a:t>
            </a:r>
            <a:r>
              <a:rPr lang="fr-FR" sz="5600" b="1" dirty="0" err="1">
                <a:solidFill>
                  <a:srgbClr val="222222"/>
                </a:solidFill>
                <a:latin typeface="Arial" panose="020B0604020202020204" pitchFamily="34" charset="0"/>
                <a:ea typeface="Calibri" panose="020F0502020204030204" pitchFamily="34" charset="0"/>
                <a:cs typeface="Arial" panose="020B0604020202020204" pitchFamily="34" charset="0"/>
              </a:rPr>
              <a:t>רָי</a:t>
            </a:r>
            <a:r>
              <a:rPr lang="fr-FR" sz="5600" b="1" dirty="0">
                <a:solidFill>
                  <a:srgbClr val="222222"/>
                </a:solidFill>
                <a:latin typeface="Arial" panose="020B0604020202020204" pitchFamily="34" charset="0"/>
                <a:ea typeface="Calibri" panose="020F0502020204030204" pitchFamily="34" charset="0"/>
                <a:cs typeface="Arial" panose="020B0604020202020204" pitchFamily="34" charset="0"/>
              </a:rPr>
              <a:t> </a:t>
            </a:r>
            <a:r>
              <a:rPr lang="en-US" sz="5600" b="1" dirty="0">
                <a:solidFill>
                  <a:srgbClr val="222222"/>
                </a:solidFill>
                <a:latin typeface="Arial" panose="020B0604020202020204" pitchFamily="34" charset="0"/>
                <a:ea typeface="Calibri" panose="020F0502020204030204" pitchFamily="34" charset="0"/>
                <a:cs typeface="Arial" panose="020B0604020202020204" pitchFamily="34" charset="0"/>
              </a:rPr>
              <a:t>) means, my lady, my princess</a:t>
            </a:r>
            <a:endParaRPr lang="en-US" sz="5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8209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0CC4D0-2AE4-4D1A-B099-15E41765D18C}"/>
              </a:ext>
            </a:extLst>
          </p:cNvPr>
          <p:cNvSpPr>
            <a:spLocks noGrp="1"/>
          </p:cNvSpPr>
          <p:nvPr>
            <p:ph type="sldNum" sz="quarter" idx="12"/>
          </p:nvPr>
        </p:nvSpPr>
        <p:spPr/>
        <p:txBody>
          <a:bodyPr/>
          <a:lstStyle/>
          <a:p>
            <a:fld id="{FC749032-2A07-4AE8-BA90-74324CAE0C87}" type="slidenum">
              <a:rPr lang="en-US" smtClean="0"/>
              <a:t>100</a:t>
            </a:fld>
            <a:endParaRPr lang="en-US"/>
          </a:p>
        </p:txBody>
      </p:sp>
      <p:sp>
        <p:nvSpPr>
          <p:cNvPr id="3" name="Rectangle 2">
            <a:extLst>
              <a:ext uri="{FF2B5EF4-FFF2-40B4-BE49-F238E27FC236}">
                <a16:creationId xmlns:a16="http://schemas.microsoft.com/office/drawing/2014/main" id="{C10C4038-A42F-4C36-B963-22E867F10A29}"/>
              </a:ext>
            </a:extLst>
          </p:cNvPr>
          <p:cNvSpPr/>
          <p:nvPr/>
        </p:nvSpPr>
        <p:spPr>
          <a:xfrm>
            <a:off x="0" y="117693"/>
            <a:ext cx="12252385" cy="6740307"/>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Once you know the truth and you commit to leave everything behind including the craziness of the physical world, the violence, the competition, the racism, the ego side of you. Once you decide to do things the Elohim way, the foundation of the truth will stop you from going back</a:t>
            </a:r>
            <a:endParaRPr lang="en-US" sz="5400" dirty="0"/>
          </a:p>
        </p:txBody>
      </p:sp>
    </p:spTree>
    <p:extLst>
      <p:ext uri="{BB962C8B-B14F-4D97-AF65-F5344CB8AC3E}">
        <p14:creationId xmlns:p14="http://schemas.microsoft.com/office/powerpoint/2010/main" val="238524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FEB409-4EB6-4991-AB18-DD6C5D1FAE74}"/>
              </a:ext>
            </a:extLst>
          </p:cNvPr>
          <p:cNvSpPr>
            <a:spLocks noGrp="1"/>
          </p:cNvSpPr>
          <p:nvPr>
            <p:ph type="sldNum" sz="quarter" idx="12"/>
          </p:nvPr>
        </p:nvSpPr>
        <p:spPr/>
        <p:txBody>
          <a:bodyPr/>
          <a:lstStyle/>
          <a:p>
            <a:fld id="{FC749032-2A07-4AE8-BA90-74324CAE0C87}" type="slidenum">
              <a:rPr lang="en-US" smtClean="0"/>
              <a:t>101</a:t>
            </a:fld>
            <a:endParaRPr lang="en-US"/>
          </a:p>
        </p:txBody>
      </p:sp>
      <p:sp>
        <p:nvSpPr>
          <p:cNvPr id="3" name="Rectangle 2">
            <a:extLst>
              <a:ext uri="{FF2B5EF4-FFF2-40B4-BE49-F238E27FC236}">
                <a16:creationId xmlns:a16="http://schemas.microsoft.com/office/drawing/2014/main" id="{4CFF667B-2759-4E3B-838E-BCEF26AAFDBE}"/>
              </a:ext>
            </a:extLst>
          </p:cNvPr>
          <p:cNvSpPr/>
          <p:nvPr/>
        </p:nvSpPr>
        <p:spPr>
          <a:xfrm>
            <a:off x="0" y="336430"/>
            <a:ext cx="12191999" cy="652582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romanUcPeriod"/>
            </a:pPr>
            <a:r>
              <a:rPr lang="en-US" sz="4400" dirty="0">
                <a:latin typeface="Palatino Linotype" panose="02040502050505030304" pitchFamily="18" charset="0"/>
                <a:ea typeface="Calibri" panose="020F0502020204030204" pitchFamily="34" charset="0"/>
                <a:cs typeface="Arial" panose="020B0604020202020204" pitchFamily="34" charset="0"/>
              </a:rPr>
              <a:t>Verse 30 to 36. You read that Lots two daughters settled in the mountains.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It means the daughters which were the desires of the emotions become the desires of the spirit. </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They got Lot drunk to have sex with him, meaning once you get the desire of the spirit, your human mind is completely out of the picture</a:t>
            </a:r>
            <a:endParaRPr lang="en-US" sz="4400" dirty="0"/>
          </a:p>
        </p:txBody>
      </p:sp>
    </p:spTree>
    <p:extLst>
      <p:ext uri="{BB962C8B-B14F-4D97-AF65-F5344CB8AC3E}">
        <p14:creationId xmlns:p14="http://schemas.microsoft.com/office/powerpoint/2010/main" val="241834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698C00-5CFA-4707-9B71-4B5341D802E8}"/>
              </a:ext>
            </a:extLst>
          </p:cNvPr>
          <p:cNvSpPr>
            <a:spLocks noGrp="1"/>
          </p:cNvSpPr>
          <p:nvPr>
            <p:ph type="sldNum" sz="quarter" idx="12"/>
          </p:nvPr>
        </p:nvSpPr>
        <p:spPr/>
        <p:txBody>
          <a:bodyPr/>
          <a:lstStyle/>
          <a:p>
            <a:fld id="{FC749032-2A07-4AE8-BA90-74324CAE0C87}" type="slidenum">
              <a:rPr lang="en-US" smtClean="0"/>
              <a:t>102</a:t>
            </a:fld>
            <a:endParaRPr lang="en-US"/>
          </a:p>
        </p:txBody>
      </p:sp>
      <p:sp>
        <p:nvSpPr>
          <p:cNvPr id="3" name="Rectangle 2">
            <a:extLst>
              <a:ext uri="{FF2B5EF4-FFF2-40B4-BE49-F238E27FC236}">
                <a16:creationId xmlns:a16="http://schemas.microsoft.com/office/drawing/2014/main" id="{A2F64162-E610-42ED-BAA8-4F064074C766}"/>
              </a:ext>
            </a:extLst>
          </p:cNvPr>
          <p:cNvSpPr/>
          <p:nvPr/>
        </p:nvSpPr>
        <p:spPr>
          <a:xfrm>
            <a:off x="0" y="293298"/>
            <a:ext cx="12192000" cy="5801332"/>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The two daughters become pregnant for their father. Called incest.</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Extremely important, it is an allegory, that had nothing to do with real people.</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It says on the mountain. When you get there, you get to the point of meditation, you cannot see those human things anymore, you are drunk intoxicated, you don’t feel your body anymore</a:t>
            </a:r>
            <a:endParaRPr lang="en-US" sz="4400" dirty="0"/>
          </a:p>
        </p:txBody>
      </p:sp>
    </p:spTree>
    <p:extLst>
      <p:ext uri="{BB962C8B-B14F-4D97-AF65-F5344CB8AC3E}">
        <p14:creationId xmlns:p14="http://schemas.microsoft.com/office/powerpoint/2010/main" val="348343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8E5406-FF56-4F85-B13E-A995AE62B5B4}"/>
              </a:ext>
            </a:extLst>
          </p:cNvPr>
          <p:cNvSpPr>
            <a:spLocks noGrp="1"/>
          </p:cNvSpPr>
          <p:nvPr>
            <p:ph type="sldNum" sz="quarter" idx="12"/>
          </p:nvPr>
        </p:nvSpPr>
        <p:spPr/>
        <p:txBody>
          <a:bodyPr/>
          <a:lstStyle/>
          <a:p>
            <a:fld id="{FC749032-2A07-4AE8-BA90-74324CAE0C87}" type="slidenum">
              <a:rPr lang="en-US" smtClean="0"/>
              <a:t>103</a:t>
            </a:fld>
            <a:endParaRPr lang="en-US"/>
          </a:p>
        </p:txBody>
      </p:sp>
      <p:sp>
        <p:nvSpPr>
          <p:cNvPr id="3" name="Rectangle 2">
            <a:extLst>
              <a:ext uri="{FF2B5EF4-FFF2-40B4-BE49-F238E27FC236}">
                <a16:creationId xmlns:a16="http://schemas.microsoft.com/office/drawing/2014/main" id="{D2E00CB3-AD8D-4971-BD07-D51A0BB70638}"/>
              </a:ext>
            </a:extLst>
          </p:cNvPr>
          <p:cNvSpPr/>
          <p:nvPr/>
        </p:nvSpPr>
        <p:spPr>
          <a:xfrm>
            <a:off x="0" y="362309"/>
            <a:ext cx="12192000" cy="612821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Now it is time to give birth to divine children.</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The child of the older daughter is called Moab which means the seed of the father, verse 37 and the younger daughter had a son and called him Ben Ammi which means the son of incest</a:t>
            </a:r>
            <a:endParaRPr lang="en-US" sz="5400" dirty="0"/>
          </a:p>
        </p:txBody>
      </p:sp>
    </p:spTree>
    <p:extLst>
      <p:ext uri="{BB962C8B-B14F-4D97-AF65-F5344CB8AC3E}">
        <p14:creationId xmlns:p14="http://schemas.microsoft.com/office/powerpoint/2010/main" val="1832380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29752B-F4C1-4597-B52A-391ECD398DDE}"/>
              </a:ext>
            </a:extLst>
          </p:cNvPr>
          <p:cNvSpPr>
            <a:spLocks noGrp="1"/>
          </p:cNvSpPr>
          <p:nvPr>
            <p:ph type="sldNum" sz="quarter" idx="12"/>
          </p:nvPr>
        </p:nvSpPr>
        <p:spPr/>
        <p:txBody>
          <a:bodyPr/>
          <a:lstStyle/>
          <a:p>
            <a:fld id="{FC749032-2A07-4AE8-BA90-74324CAE0C87}" type="slidenum">
              <a:rPr lang="en-US" smtClean="0"/>
              <a:t>104</a:t>
            </a:fld>
            <a:endParaRPr lang="en-US"/>
          </a:p>
        </p:txBody>
      </p:sp>
      <p:sp>
        <p:nvSpPr>
          <p:cNvPr id="3" name="Rectangle 2">
            <a:extLst>
              <a:ext uri="{FF2B5EF4-FFF2-40B4-BE49-F238E27FC236}">
                <a16:creationId xmlns:a16="http://schemas.microsoft.com/office/drawing/2014/main" id="{F9D6745B-C57B-4F4E-98A8-A5BF3298832E}"/>
              </a:ext>
            </a:extLst>
          </p:cNvPr>
          <p:cNvSpPr/>
          <p:nvPr/>
        </p:nvSpPr>
        <p:spPr>
          <a:xfrm>
            <a:off x="0" y="336430"/>
            <a:ext cx="12191999"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The father had sex with his daughter and made a son.</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The father is the creator and the daughter was a virgin, she is on the mountaintop, the desire of the spirit and have a child from her father and gave birth to a son.</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Don’t you see the similarity of Yahweh, the father, get Mary the virgin pregnant and gave a son name Yahshua?</a:t>
            </a:r>
            <a:endParaRPr lang="en-US" sz="4400" dirty="0"/>
          </a:p>
        </p:txBody>
      </p:sp>
    </p:spTree>
    <p:extLst>
      <p:ext uri="{BB962C8B-B14F-4D97-AF65-F5344CB8AC3E}">
        <p14:creationId xmlns:p14="http://schemas.microsoft.com/office/powerpoint/2010/main" val="1075503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291E55-DDC0-49C3-A074-FE639EFF3217}"/>
              </a:ext>
            </a:extLst>
          </p:cNvPr>
          <p:cNvSpPr>
            <a:spLocks noGrp="1"/>
          </p:cNvSpPr>
          <p:nvPr>
            <p:ph type="sldNum" sz="quarter" idx="12"/>
          </p:nvPr>
        </p:nvSpPr>
        <p:spPr/>
        <p:txBody>
          <a:bodyPr/>
          <a:lstStyle/>
          <a:p>
            <a:fld id="{FC749032-2A07-4AE8-BA90-74324CAE0C87}" type="slidenum">
              <a:rPr lang="en-US" smtClean="0"/>
              <a:t>105</a:t>
            </a:fld>
            <a:endParaRPr lang="en-US"/>
          </a:p>
        </p:txBody>
      </p:sp>
      <p:sp>
        <p:nvSpPr>
          <p:cNvPr id="3" name="Rectangle 2">
            <a:extLst>
              <a:ext uri="{FF2B5EF4-FFF2-40B4-BE49-F238E27FC236}">
                <a16:creationId xmlns:a16="http://schemas.microsoft.com/office/drawing/2014/main" id="{2332F5B2-0621-483E-A312-959E8200B889}"/>
              </a:ext>
            </a:extLst>
          </p:cNvPr>
          <p:cNvSpPr/>
          <p:nvPr/>
        </p:nvSpPr>
        <p:spPr>
          <a:xfrm>
            <a:off x="0" y="379563"/>
            <a:ext cx="12192000" cy="5509200"/>
          </a:xfrm>
          <a:prstGeom prst="rect">
            <a:avLst/>
          </a:prstGeom>
        </p:spPr>
        <p:txBody>
          <a:bodyPr wrap="square">
            <a:spAutoFit/>
          </a:bodyPr>
          <a:lstStyle/>
          <a:p>
            <a:pPr algn="ctr"/>
            <a:r>
              <a:rPr lang="en-US" sz="8800" dirty="0">
                <a:latin typeface="Palatino Linotype" panose="02040502050505030304" pitchFamily="18" charset="0"/>
                <a:ea typeface="Calibri" panose="020F0502020204030204" pitchFamily="34" charset="0"/>
                <a:cs typeface="Arial" panose="020B0604020202020204" pitchFamily="34" charset="0"/>
              </a:rPr>
              <a:t>That has nothing to do with sex, it is all about you and the way to meet with your father</a:t>
            </a:r>
            <a:endParaRPr lang="en-US" sz="8800" dirty="0"/>
          </a:p>
        </p:txBody>
      </p:sp>
    </p:spTree>
    <p:extLst>
      <p:ext uri="{BB962C8B-B14F-4D97-AF65-F5344CB8AC3E}">
        <p14:creationId xmlns:p14="http://schemas.microsoft.com/office/powerpoint/2010/main" val="1909296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7A7FA0-C64C-448E-A32E-80B08E54EC02}"/>
              </a:ext>
            </a:extLst>
          </p:cNvPr>
          <p:cNvSpPr>
            <a:spLocks noGrp="1"/>
          </p:cNvSpPr>
          <p:nvPr>
            <p:ph type="sldNum" sz="quarter" idx="12"/>
          </p:nvPr>
        </p:nvSpPr>
        <p:spPr/>
        <p:txBody>
          <a:bodyPr/>
          <a:lstStyle/>
          <a:p>
            <a:fld id="{FC749032-2A07-4AE8-BA90-74324CAE0C87}" type="slidenum">
              <a:rPr lang="en-US" smtClean="0"/>
              <a:t>106</a:t>
            </a:fld>
            <a:endParaRPr lang="en-US"/>
          </a:p>
        </p:txBody>
      </p:sp>
      <p:sp>
        <p:nvSpPr>
          <p:cNvPr id="3" name="Rectangle 2">
            <a:extLst>
              <a:ext uri="{FF2B5EF4-FFF2-40B4-BE49-F238E27FC236}">
                <a16:creationId xmlns:a16="http://schemas.microsoft.com/office/drawing/2014/main" id="{0F29189C-6C4A-4472-9C1B-1495D90F33B3}"/>
              </a:ext>
            </a:extLst>
          </p:cNvPr>
          <p:cNvSpPr/>
          <p:nvPr/>
        </p:nvSpPr>
        <p:spPr>
          <a:xfrm>
            <a:off x="0" y="1725282"/>
            <a:ext cx="12192000" cy="3046988"/>
          </a:xfrm>
          <a:prstGeom prst="rect">
            <a:avLst/>
          </a:prstGeom>
        </p:spPr>
        <p:txBody>
          <a:bodyPr wrap="square">
            <a:spAutoFit/>
          </a:bodyPr>
          <a:lstStyle/>
          <a:p>
            <a:pPr algn="ctr"/>
            <a:r>
              <a:rPr lang="en-US" sz="9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May Yahweh bless you all.</a:t>
            </a:r>
            <a:endParaRPr lang="en-US" sz="9600" b="1" dirty="0">
              <a:solidFill>
                <a:srgbClr val="00B050"/>
              </a:solidFill>
            </a:endParaRPr>
          </a:p>
        </p:txBody>
      </p:sp>
    </p:spTree>
    <p:extLst>
      <p:ext uri="{BB962C8B-B14F-4D97-AF65-F5344CB8AC3E}">
        <p14:creationId xmlns:p14="http://schemas.microsoft.com/office/powerpoint/2010/main" val="268537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01EA2F-7F90-4183-A0F9-54E0FE1059C8}"/>
              </a:ext>
            </a:extLst>
          </p:cNvPr>
          <p:cNvSpPr>
            <a:spLocks noGrp="1"/>
          </p:cNvSpPr>
          <p:nvPr>
            <p:ph type="sldNum" sz="quarter" idx="12"/>
          </p:nvPr>
        </p:nvSpPr>
        <p:spPr/>
        <p:txBody>
          <a:bodyPr/>
          <a:lstStyle/>
          <a:p>
            <a:fld id="{FC749032-2A07-4AE8-BA90-74324CAE0C87}" type="slidenum">
              <a:rPr lang="en-US" smtClean="0"/>
              <a:t>11</a:t>
            </a:fld>
            <a:endParaRPr lang="en-US"/>
          </a:p>
        </p:txBody>
      </p:sp>
      <p:sp>
        <p:nvSpPr>
          <p:cNvPr id="3" name="Rectangle 2">
            <a:extLst>
              <a:ext uri="{FF2B5EF4-FFF2-40B4-BE49-F238E27FC236}">
                <a16:creationId xmlns:a16="http://schemas.microsoft.com/office/drawing/2014/main" id="{E69887BD-D56C-4B69-94B1-F4FB119F2665}"/>
              </a:ext>
            </a:extLst>
          </p:cNvPr>
          <p:cNvSpPr/>
          <p:nvPr/>
        </p:nvSpPr>
        <p:spPr>
          <a:xfrm>
            <a:off x="0" y="345057"/>
            <a:ext cx="12192000" cy="562397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Abram and Sarai are two people who know glories, an exalted man with a princess.</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When you are on the lower mind, you need glory.</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When you move from the lower mind to the higher mind, you don’t need glory</a:t>
            </a:r>
            <a:endParaRPr lang="en-US" sz="4800" dirty="0"/>
          </a:p>
        </p:txBody>
      </p:sp>
    </p:spTree>
    <p:extLst>
      <p:ext uri="{BB962C8B-B14F-4D97-AF65-F5344CB8AC3E}">
        <p14:creationId xmlns:p14="http://schemas.microsoft.com/office/powerpoint/2010/main" val="180443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C24B4BC-42BF-44D9-A6D9-1B0C8881168E}"/>
              </a:ext>
            </a:extLst>
          </p:cNvPr>
          <p:cNvSpPr>
            <a:spLocks noGrp="1"/>
          </p:cNvSpPr>
          <p:nvPr>
            <p:ph type="sldNum" sz="quarter" idx="12"/>
          </p:nvPr>
        </p:nvSpPr>
        <p:spPr/>
        <p:txBody>
          <a:bodyPr/>
          <a:lstStyle/>
          <a:p>
            <a:fld id="{FC749032-2A07-4AE8-BA90-74324CAE0C87}" type="slidenum">
              <a:rPr lang="en-US" smtClean="0"/>
              <a:t>12</a:t>
            </a:fld>
            <a:endParaRPr lang="en-US"/>
          </a:p>
        </p:txBody>
      </p:sp>
      <p:sp>
        <p:nvSpPr>
          <p:cNvPr id="3" name="Rectangle 2">
            <a:extLst>
              <a:ext uri="{FF2B5EF4-FFF2-40B4-BE49-F238E27FC236}">
                <a16:creationId xmlns:a16="http://schemas.microsoft.com/office/drawing/2014/main" id="{EFE5710B-5CFF-4C35-B40A-7AA20E905EA6}"/>
              </a:ext>
            </a:extLst>
          </p:cNvPr>
          <p:cNvSpPr/>
          <p:nvPr/>
        </p:nvSpPr>
        <p:spPr>
          <a:xfrm>
            <a:off x="60386" y="353683"/>
            <a:ext cx="12131614" cy="5170646"/>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Regardless you rank, your financial life, you still the same person. No more and no less as a person. You are one with everyone and everything</a:t>
            </a:r>
            <a:endParaRPr lang="en-US" sz="6600" dirty="0"/>
          </a:p>
        </p:txBody>
      </p:sp>
    </p:spTree>
    <p:extLst>
      <p:ext uri="{BB962C8B-B14F-4D97-AF65-F5344CB8AC3E}">
        <p14:creationId xmlns:p14="http://schemas.microsoft.com/office/powerpoint/2010/main" val="178662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768AA8D-0A16-4A6D-B04D-42DA48A1AFB3}"/>
              </a:ext>
            </a:extLst>
          </p:cNvPr>
          <p:cNvSpPr>
            <a:spLocks noGrp="1"/>
          </p:cNvSpPr>
          <p:nvPr>
            <p:ph type="sldNum" sz="quarter" idx="12"/>
          </p:nvPr>
        </p:nvSpPr>
        <p:spPr/>
        <p:txBody>
          <a:bodyPr/>
          <a:lstStyle/>
          <a:p>
            <a:fld id="{FC749032-2A07-4AE8-BA90-74324CAE0C87}" type="slidenum">
              <a:rPr lang="en-US" smtClean="0"/>
              <a:t>13</a:t>
            </a:fld>
            <a:endParaRPr lang="en-US"/>
          </a:p>
        </p:txBody>
      </p:sp>
      <p:sp>
        <p:nvSpPr>
          <p:cNvPr id="3" name="Rectangle 2">
            <a:extLst>
              <a:ext uri="{FF2B5EF4-FFF2-40B4-BE49-F238E27FC236}">
                <a16:creationId xmlns:a16="http://schemas.microsoft.com/office/drawing/2014/main" id="{D24E76C7-796A-44E6-995A-F70F946C0F43}"/>
              </a:ext>
            </a:extLst>
          </p:cNvPr>
          <p:cNvSpPr/>
          <p:nvPr/>
        </p:nvSpPr>
        <p:spPr>
          <a:xfrm>
            <a:off x="0" y="310551"/>
            <a:ext cx="12192000" cy="657333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6600" dirty="0" err="1">
                <a:solidFill>
                  <a:srgbClr val="000000"/>
                </a:solidFill>
                <a:latin typeface="Palatino Linotype" panose="02040502050505030304" pitchFamily="18" charset="0"/>
                <a:ea typeface="Calibri" panose="020F0502020204030204" pitchFamily="34" charset="0"/>
                <a:cs typeface="Arial" panose="020B0604020202020204" pitchFamily="34" charset="0"/>
              </a:rPr>
              <a:t>Abra</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6600" b="1" dirty="0">
                <a:solidFill>
                  <a:schemeClr val="accent3">
                    <a:lumMod val="75000"/>
                  </a:schemeClr>
                </a:solidFill>
                <a:latin typeface="Palatino Linotype" panose="02040502050505030304" pitchFamily="18" charset="0"/>
                <a:ea typeface="Calibri" panose="020F0502020204030204" pitchFamily="34" charset="0"/>
                <a:cs typeface="Arial" panose="020B0604020202020204" pitchFamily="34" charset="0"/>
              </a:rPr>
              <a:t>H</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-am and Sara-</a:t>
            </a:r>
            <a:r>
              <a:rPr lang="en-US" sz="6600" b="1" dirty="0">
                <a:solidFill>
                  <a:schemeClr val="accent3">
                    <a:lumMod val="75000"/>
                  </a:schemeClr>
                </a:solidFill>
                <a:latin typeface="Palatino Linotype" panose="02040502050505030304" pitchFamily="18" charset="0"/>
                <a:ea typeface="Calibri" panose="020F0502020204030204" pitchFamily="34" charset="0"/>
                <a:cs typeface="Arial" panose="020B0604020202020204" pitchFamily="34" charset="0"/>
              </a:rPr>
              <a:t>H</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6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letter H means to </a:t>
            </a:r>
            <a:r>
              <a:rPr lang="en-US" sz="6600" b="1" dirty="0">
                <a:solidFill>
                  <a:schemeClr val="accent3">
                    <a:lumMod val="75000"/>
                  </a:schemeClr>
                </a:solidFill>
                <a:latin typeface="Palatino Linotype" panose="02040502050505030304" pitchFamily="18" charset="0"/>
                <a:ea typeface="Calibri" panose="020F0502020204030204" pitchFamily="34" charset="0"/>
                <a:cs typeface="Arial" panose="020B0604020202020204" pitchFamily="34" charset="0"/>
              </a:rPr>
              <a:t>aspirate</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they both became spiritual.</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Spirit of Yahweh dwelled in both of them</a:t>
            </a:r>
            <a:endParaRPr lang="en-US" sz="6600" dirty="0"/>
          </a:p>
        </p:txBody>
      </p:sp>
    </p:spTree>
    <p:extLst>
      <p:ext uri="{BB962C8B-B14F-4D97-AF65-F5344CB8AC3E}">
        <p14:creationId xmlns:p14="http://schemas.microsoft.com/office/powerpoint/2010/main" val="2944709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1D376C1-F428-4D20-ADBD-A6C6369B9EB5}"/>
              </a:ext>
            </a:extLst>
          </p:cNvPr>
          <p:cNvSpPr>
            <a:spLocks noGrp="1"/>
          </p:cNvSpPr>
          <p:nvPr>
            <p:ph type="sldNum" sz="quarter" idx="12"/>
          </p:nvPr>
        </p:nvSpPr>
        <p:spPr/>
        <p:txBody>
          <a:bodyPr/>
          <a:lstStyle/>
          <a:p>
            <a:fld id="{FC749032-2A07-4AE8-BA90-74324CAE0C87}" type="slidenum">
              <a:rPr lang="en-US" smtClean="0"/>
              <a:t>14</a:t>
            </a:fld>
            <a:endParaRPr lang="en-US"/>
          </a:p>
        </p:txBody>
      </p:sp>
      <p:sp>
        <p:nvSpPr>
          <p:cNvPr id="3" name="Rectangle 2">
            <a:extLst>
              <a:ext uri="{FF2B5EF4-FFF2-40B4-BE49-F238E27FC236}">
                <a16:creationId xmlns:a16="http://schemas.microsoft.com/office/drawing/2014/main" id="{DC85AF4B-4BEF-4F99-98A1-4C9DEE3A4B71}"/>
              </a:ext>
            </a:extLst>
          </p:cNvPr>
          <p:cNvSpPr/>
          <p:nvPr/>
        </p:nvSpPr>
        <p:spPr>
          <a:xfrm>
            <a:off x="0" y="345057"/>
            <a:ext cx="12192000" cy="551022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5500" dirty="0">
                <a:latin typeface="Palatino Linotype" panose="02040502050505030304" pitchFamily="18" charset="0"/>
                <a:ea typeface="Calibri" panose="020F0502020204030204" pitchFamily="34" charset="0"/>
                <a:cs typeface="Arial" panose="020B0604020202020204" pitchFamily="34" charset="0"/>
              </a:rPr>
              <a:t>Abram used to live in UR, that was the name of the place he lived and the goddess of UR, her name was SIN which means the emotional nature.</a:t>
            </a:r>
            <a:endParaRPr lang="en-US" sz="5500" dirty="0">
              <a:latin typeface="Calibri" panose="020F0502020204030204" pitchFamily="34" charset="0"/>
              <a:ea typeface="Calibri" panose="020F0502020204030204" pitchFamily="34" charset="0"/>
              <a:cs typeface="Arial" panose="020B0604020202020204" pitchFamily="34" charset="0"/>
            </a:endParaRPr>
          </a:p>
          <a:p>
            <a:pPr algn="ctr"/>
            <a:r>
              <a:rPr lang="en-US" sz="5500" dirty="0">
                <a:latin typeface="Palatino Linotype" panose="02040502050505030304" pitchFamily="18" charset="0"/>
                <a:ea typeface="Calibri" panose="020F0502020204030204" pitchFamily="34" charset="0"/>
                <a:cs typeface="Arial" panose="020B0604020202020204" pitchFamily="34" charset="0"/>
              </a:rPr>
              <a:t>It means, to do things based on feelings</a:t>
            </a:r>
            <a:endParaRPr lang="en-US" sz="5500" dirty="0"/>
          </a:p>
        </p:txBody>
      </p:sp>
    </p:spTree>
    <p:extLst>
      <p:ext uri="{BB962C8B-B14F-4D97-AF65-F5344CB8AC3E}">
        <p14:creationId xmlns:p14="http://schemas.microsoft.com/office/powerpoint/2010/main" val="3183634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9369338-1FFD-4F3E-817D-CB2484A65068}"/>
              </a:ext>
            </a:extLst>
          </p:cNvPr>
          <p:cNvSpPr>
            <a:spLocks noGrp="1"/>
          </p:cNvSpPr>
          <p:nvPr>
            <p:ph type="sldNum" sz="quarter" idx="12"/>
          </p:nvPr>
        </p:nvSpPr>
        <p:spPr/>
        <p:txBody>
          <a:bodyPr/>
          <a:lstStyle/>
          <a:p>
            <a:fld id="{FC749032-2A07-4AE8-BA90-74324CAE0C87}" type="slidenum">
              <a:rPr lang="en-US" smtClean="0"/>
              <a:t>15</a:t>
            </a:fld>
            <a:endParaRPr lang="en-US"/>
          </a:p>
        </p:txBody>
      </p:sp>
      <p:sp>
        <p:nvSpPr>
          <p:cNvPr id="3" name="Rectangle 2">
            <a:extLst>
              <a:ext uri="{FF2B5EF4-FFF2-40B4-BE49-F238E27FC236}">
                <a16:creationId xmlns:a16="http://schemas.microsoft.com/office/drawing/2014/main" id="{693F4428-E183-4E03-B551-17C345609E9F}"/>
              </a:ext>
            </a:extLst>
          </p:cNvPr>
          <p:cNvSpPr/>
          <p:nvPr/>
        </p:nvSpPr>
        <p:spPr>
          <a:xfrm>
            <a:off x="0" y="379562"/>
            <a:ext cx="12191999" cy="557229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The first order Abram received from Yahweh, was to live that place and moved far from there and he was promised a new place.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In order to be spiritual, to reach Yahweh on the mountain, we have to leave SIN which is the left side of our brain</a:t>
            </a:r>
            <a:endParaRPr lang="en-US" sz="4800" dirty="0"/>
          </a:p>
        </p:txBody>
      </p:sp>
    </p:spTree>
    <p:extLst>
      <p:ext uri="{BB962C8B-B14F-4D97-AF65-F5344CB8AC3E}">
        <p14:creationId xmlns:p14="http://schemas.microsoft.com/office/powerpoint/2010/main" val="3955943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074516-90D5-41B1-B8BC-CD347CB2ADDD}"/>
              </a:ext>
            </a:extLst>
          </p:cNvPr>
          <p:cNvSpPr>
            <a:spLocks noGrp="1"/>
          </p:cNvSpPr>
          <p:nvPr>
            <p:ph type="sldNum" sz="quarter" idx="12"/>
          </p:nvPr>
        </p:nvSpPr>
        <p:spPr/>
        <p:txBody>
          <a:bodyPr/>
          <a:lstStyle/>
          <a:p>
            <a:fld id="{FC749032-2A07-4AE8-BA90-74324CAE0C87}" type="slidenum">
              <a:rPr lang="en-US" smtClean="0"/>
              <a:t>16</a:t>
            </a:fld>
            <a:endParaRPr lang="en-US"/>
          </a:p>
        </p:txBody>
      </p:sp>
      <p:sp>
        <p:nvSpPr>
          <p:cNvPr id="3" name="Rectangle 2">
            <a:extLst>
              <a:ext uri="{FF2B5EF4-FFF2-40B4-BE49-F238E27FC236}">
                <a16:creationId xmlns:a16="http://schemas.microsoft.com/office/drawing/2014/main" id="{0C44BBF9-B4A4-4666-AF42-F57844536F3B}"/>
              </a:ext>
            </a:extLst>
          </p:cNvPr>
          <p:cNvSpPr/>
          <p:nvPr/>
        </p:nvSpPr>
        <p:spPr>
          <a:xfrm>
            <a:off x="0" y="379563"/>
            <a:ext cx="12191999" cy="625927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We have to leave our emotion, our senses and get on the second floor or on top of the sycamore.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In order for us to evolve to a higher point as a human being, we have to move out of SIN. Meaning we have to move away from the emotional nature, the lower mind, the intellectual side of the brain</a:t>
            </a:r>
            <a:endParaRPr lang="en-US" sz="4800" dirty="0"/>
          </a:p>
        </p:txBody>
      </p:sp>
    </p:spTree>
    <p:extLst>
      <p:ext uri="{BB962C8B-B14F-4D97-AF65-F5344CB8AC3E}">
        <p14:creationId xmlns:p14="http://schemas.microsoft.com/office/powerpoint/2010/main" val="275948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920CF0-B744-4766-BA5E-B819FBB800F5}"/>
              </a:ext>
            </a:extLst>
          </p:cNvPr>
          <p:cNvSpPr>
            <a:spLocks noGrp="1"/>
          </p:cNvSpPr>
          <p:nvPr>
            <p:ph type="sldNum" sz="quarter" idx="12"/>
          </p:nvPr>
        </p:nvSpPr>
        <p:spPr/>
        <p:txBody>
          <a:bodyPr/>
          <a:lstStyle/>
          <a:p>
            <a:fld id="{FC749032-2A07-4AE8-BA90-74324CAE0C87}" type="slidenum">
              <a:rPr lang="en-US" smtClean="0"/>
              <a:t>17</a:t>
            </a:fld>
            <a:endParaRPr lang="en-US"/>
          </a:p>
        </p:txBody>
      </p:sp>
      <p:sp>
        <p:nvSpPr>
          <p:cNvPr id="3" name="Rectangle 2">
            <a:extLst>
              <a:ext uri="{FF2B5EF4-FFF2-40B4-BE49-F238E27FC236}">
                <a16:creationId xmlns:a16="http://schemas.microsoft.com/office/drawing/2014/main" id="{29034429-CF6B-4D55-81E0-B867C30A9D47}"/>
              </a:ext>
            </a:extLst>
          </p:cNvPr>
          <p:cNvSpPr/>
          <p:nvPr/>
        </p:nvSpPr>
        <p:spPr>
          <a:xfrm>
            <a:off x="0" y="370936"/>
            <a:ext cx="12191999" cy="586416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latin typeface="Palatino Linotype" panose="02040502050505030304" pitchFamily="18" charset="0"/>
                <a:ea typeface="Calibri" panose="020F0502020204030204" pitchFamily="34" charset="0"/>
                <a:cs typeface="Arial" panose="020B0604020202020204" pitchFamily="34" charset="0"/>
              </a:rPr>
              <a:t>Sin has nothing to do with hate, killing, lying so one and so forth.</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When people are doing such things, it is because they are acting with their left brain, they are on the floor with everyone else.</a:t>
            </a:r>
            <a:endParaRPr lang="en-US" sz="6000" dirty="0"/>
          </a:p>
        </p:txBody>
      </p:sp>
    </p:spTree>
    <p:extLst>
      <p:ext uri="{BB962C8B-B14F-4D97-AF65-F5344CB8AC3E}">
        <p14:creationId xmlns:p14="http://schemas.microsoft.com/office/powerpoint/2010/main" val="81899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FD3555-5740-4E4B-A746-5B910E86B305}"/>
              </a:ext>
            </a:extLst>
          </p:cNvPr>
          <p:cNvSpPr>
            <a:spLocks noGrp="1"/>
          </p:cNvSpPr>
          <p:nvPr>
            <p:ph type="sldNum" sz="quarter" idx="12"/>
          </p:nvPr>
        </p:nvSpPr>
        <p:spPr/>
        <p:txBody>
          <a:bodyPr/>
          <a:lstStyle/>
          <a:p>
            <a:fld id="{FC749032-2A07-4AE8-BA90-74324CAE0C87}" type="slidenum">
              <a:rPr lang="en-US" smtClean="0"/>
              <a:t>18</a:t>
            </a:fld>
            <a:endParaRPr lang="en-US"/>
          </a:p>
        </p:txBody>
      </p:sp>
      <p:sp>
        <p:nvSpPr>
          <p:cNvPr id="3" name="Rectangle 2">
            <a:extLst>
              <a:ext uri="{FF2B5EF4-FFF2-40B4-BE49-F238E27FC236}">
                <a16:creationId xmlns:a16="http://schemas.microsoft.com/office/drawing/2014/main" id="{96FB98F3-F9AC-49A2-A8F6-DD71D96882DE}"/>
              </a:ext>
            </a:extLst>
          </p:cNvPr>
          <p:cNvSpPr/>
          <p:nvPr/>
        </p:nvSpPr>
        <p:spPr>
          <a:xfrm>
            <a:off x="0" y="353683"/>
            <a:ext cx="12191999" cy="610583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600" dirty="0">
                <a:latin typeface="Palatino Linotype" panose="02040502050505030304" pitchFamily="18" charset="0"/>
                <a:ea typeface="Calibri" panose="020F0502020204030204" pitchFamily="34" charset="0"/>
                <a:cs typeface="Arial" panose="020B0604020202020204" pitchFamily="34" charset="0"/>
              </a:rPr>
              <a:t>The second they reach even the heart center of energy, they are getting humble, they become loving people, they start seeing things in a different atmosphere. Different point of view.</a:t>
            </a:r>
            <a:endParaRPr lang="en-US" sz="4600" dirty="0">
              <a:latin typeface="Calibri" panose="020F0502020204030204" pitchFamily="34" charset="0"/>
              <a:ea typeface="Calibri" panose="020F0502020204030204" pitchFamily="34" charset="0"/>
              <a:cs typeface="Arial" panose="020B0604020202020204" pitchFamily="34" charset="0"/>
            </a:endParaRPr>
          </a:p>
          <a:p>
            <a:pPr algn="ctr"/>
            <a:r>
              <a:rPr lang="en-US" sz="4600" dirty="0">
                <a:latin typeface="Palatino Linotype" panose="02040502050505030304" pitchFamily="18" charset="0"/>
                <a:ea typeface="Calibri" panose="020F0502020204030204" pitchFamily="34" charset="0"/>
                <a:cs typeface="Arial" panose="020B0604020202020204" pitchFamily="34" charset="0"/>
              </a:rPr>
              <a:t>That’s why Yahshua had presented Yahweh as a loving father and only by practicing love we can be on our way to meet with our father</a:t>
            </a:r>
            <a:endParaRPr lang="en-US" sz="4600" dirty="0"/>
          </a:p>
        </p:txBody>
      </p:sp>
    </p:spTree>
    <p:extLst>
      <p:ext uri="{BB962C8B-B14F-4D97-AF65-F5344CB8AC3E}">
        <p14:creationId xmlns:p14="http://schemas.microsoft.com/office/powerpoint/2010/main" val="36175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C5E675-B5F0-4875-A5DF-8F1D367A5600}"/>
              </a:ext>
            </a:extLst>
          </p:cNvPr>
          <p:cNvSpPr>
            <a:spLocks noGrp="1"/>
          </p:cNvSpPr>
          <p:nvPr>
            <p:ph type="sldNum" sz="quarter" idx="12"/>
          </p:nvPr>
        </p:nvSpPr>
        <p:spPr/>
        <p:txBody>
          <a:bodyPr/>
          <a:lstStyle/>
          <a:p>
            <a:fld id="{FC749032-2A07-4AE8-BA90-74324CAE0C87}" type="slidenum">
              <a:rPr lang="en-US" smtClean="0"/>
              <a:t>19</a:t>
            </a:fld>
            <a:endParaRPr lang="en-US"/>
          </a:p>
        </p:txBody>
      </p:sp>
      <p:sp>
        <p:nvSpPr>
          <p:cNvPr id="3" name="Rectangle 2">
            <a:extLst>
              <a:ext uri="{FF2B5EF4-FFF2-40B4-BE49-F238E27FC236}">
                <a16:creationId xmlns:a16="http://schemas.microsoft.com/office/drawing/2014/main" id="{CC1CE21E-718C-46FD-BD1C-B3E2AF32447C}"/>
              </a:ext>
            </a:extLst>
          </p:cNvPr>
          <p:cNvSpPr/>
          <p:nvPr/>
        </p:nvSpPr>
        <p:spPr>
          <a:xfrm>
            <a:off x="0" y="336431"/>
            <a:ext cx="12192000" cy="6186309"/>
          </a:xfrm>
          <a:prstGeom prst="rect">
            <a:avLst/>
          </a:prstGeom>
        </p:spPr>
        <p:txBody>
          <a:bodyPr wrap="square">
            <a:spAutoFit/>
          </a:bodyPr>
          <a:lstStyle/>
          <a:p>
            <a:pPr algn="ctr"/>
            <a:r>
              <a:rPr lang="en-US" sz="6600"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Let us read </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Gen. 17:17 Abraham fell to the ground, laughed, and told himself, “Can a child be born to a 100-year-old man? </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Can a 90-year-old Sarah </a:t>
            </a:r>
            <a:r>
              <a:rPr lang="fr-FR"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give</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birth</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t>
            </a:r>
            <a:endParaRPr lang="en-US" sz="6600" dirty="0">
              <a:solidFill>
                <a:schemeClr val="accent5">
                  <a:lumMod val="75000"/>
                </a:schemeClr>
              </a:solidFill>
            </a:endParaRPr>
          </a:p>
        </p:txBody>
      </p:sp>
    </p:spTree>
    <p:extLst>
      <p:ext uri="{BB962C8B-B14F-4D97-AF65-F5344CB8AC3E}">
        <p14:creationId xmlns:p14="http://schemas.microsoft.com/office/powerpoint/2010/main" val="27889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A0573A-5626-458F-B3D8-23FD5F223E41}"/>
              </a:ext>
            </a:extLst>
          </p:cNvPr>
          <p:cNvSpPr/>
          <p:nvPr/>
        </p:nvSpPr>
        <p:spPr>
          <a:xfrm>
            <a:off x="0" y="370936"/>
            <a:ext cx="12191999" cy="590854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romanUcPeriod"/>
            </a:pPr>
            <a:r>
              <a:rPr lang="en-US" sz="5200" dirty="0">
                <a:latin typeface="Palatino Linotype" panose="02040502050505030304" pitchFamily="18" charset="0"/>
                <a:ea typeface="Calibri" panose="020F0502020204030204" pitchFamily="34" charset="0"/>
                <a:cs typeface="Arial" panose="020B0604020202020204" pitchFamily="34" charset="0"/>
              </a:rPr>
              <a:t>As a recall, all characters in the bible is about you.</a:t>
            </a:r>
            <a:endParaRPr lang="en-US" sz="5200" dirty="0">
              <a:latin typeface="Calibri" panose="020F0502020204030204" pitchFamily="34" charset="0"/>
              <a:ea typeface="Calibri" panose="020F0502020204030204" pitchFamily="34" charset="0"/>
              <a:cs typeface="Arial" panose="020B0604020202020204" pitchFamily="34" charset="0"/>
            </a:endParaRPr>
          </a:p>
          <a:p>
            <a:pPr algn="ctr"/>
            <a:r>
              <a:rPr lang="en-US" sz="5200" dirty="0">
                <a:latin typeface="Palatino Linotype" panose="02040502050505030304" pitchFamily="18" charset="0"/>
                <a:ea typeface="Calibri" panose="020F0502020204030204" pitchFamily="34" charset="0"/>
                <a:cs typeface="Arial" panose="020B0604020202020204" pitchFamily="34" charset="0"/>
              </a:rPr>
              <a:t>If you look at Isaac, Sodom and Gomorrah are all about you, perhaps, none of them were really existed, neither the places. They are just symbolic names that describe parts of you.</a:t>
            </a:r>
            <a:endParaRPr lang="en-US" sz="5200" dirty="0"/>
          </a:p>
        </p:txBody>
      </p:sp>
      <p:sp>
        <p:nvSpPr>
          <p:cNvPr id="3" name="Slide Number Placeholder 2">
            <a:extLst>
              <a:ext uri="{FF2B5EF4-FFF2-40B4-BE49-F238E27FC236}">
                <a16:creationId xmlns:a16="http://schemas.microsoft.com/office/drawing/2014/main" id="{0FDC789C-DD95-4333-B3DA-0ABB8D41812F}"/>
              </a:ext>
            </a:extLst>
          </p:cNvPr>
          <p:cNvSpPr>
            <a:spLocks noGrp="1"/>
          </p:cNvSpPr>
          <p:nvPr>
            <p:ph type="sldNum" sz="quarter" idx="12"/>
          </p:nvPr>
        </p:nvSpPr>
        <p:spPr/>
        <p:txBody>
          <a:bodyPr/>
          <a:lstStyle/>
          <a:p>
            <a:fld id="{FC749032-2A07-4AE8-BA90-74324CAE0C87}" type="slidenum">
              <a:rPr lang="en-US" smtClean="0"/>
              <a:t>2</a:t>
            </a:fld>
            <a:endParaRPr lang="en-US"/>
          </a:p>
        </p:txBody>
      </p:sp>
    </p:spTree>
    <p:extLst>
      <p:ext uri="{BB962C8B-B14F-4D97-AF65-F5344CB8AC3E}">
        <p14:creationId xmlns:p14="http://schemas.microsoft.com/office/powerpoint/2010/main" val="31096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A4DB1F-7007-4BD1-BBFE-7B73EB8628CA}"/>
              </a:ext>
            </a:extLst>
          </p:cNvPr>
          <p:cNvSpPr>
            <a:spLocks noGrp="1"/>
          </p:cNvSpPr>
          <p:nvPr>
            <p:ph type="sldNum" sz="quarter" idx="12"/>
          </p:nvPr>
        </p:nvSpPr>
        <p:spPr/>
        <p:txBody>
          <a:bodyPr/>
          <a:lstStyle/>
          <a:p>
            <a:fld id="{FC749032-2A07-4AE8-BA90-74324CAE0C87}" type="slidenum">
              <a:rPr lang="en-US" smtClean="0"/>
              <a:t>20</a:t>
            </a:fld>
            <a:endParaRPr lang="en-US"/>
          </a:p>
        </p:txBody>
      </p:sp>
      <p:sp>
        <p:nvSpPr>
          <p:cNvPr id="3" name="Rectangle 2">
            <a:extLst>
              <a:ext uri="{FF2B5EF4-FFF2-40B4-BE49-F238E27FC236}">
                <a16:creationId xmlns:a16="http://schemas.microsoft.com/office/drawing/2014/main" id="{0D662D19-4829-4ECB-8407-BAD1237133AD}"/>
              </a:ext>
            </a:extLst>
          </p:cNvPr>
          <p:cNvSpPr/>
          <p:nvPr/>
        </p:nvSpPr>
        <p:spPr>
          <a:xfrm>
            <a:off x="0" y="336430"/>
            <a:ext cx="12191999" cy="6186309"/>
          </a:xfrm>
          <a:prstGeom prst="rect">
            <a:avLst/>
          </a:prstGeom>
        </p:spPr>
        <p:txBody>
          <a:bodyPr wrap="square">
            <a:spAutoFit/>
          </a:bodyPr>
          <a:lstStyle/>
          <a:p>
            <a:pPr algn="ctr"/>
            <a:r>
              <a:rPr lang="fr-FR"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Gen</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17:17 Abraham tomba sur sa face; il rit, et dit en son </a:t>
            </a:r>
            <a:r>
              <a:rPr lang="fr-FR"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coeur</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Naîtrait-il un fils à un homme de cent ans? et Sara, âgée de quatre-vingt-dix ans, enfanterait-elle?</a:t>
            </a:r>
            <a:endParaRPr lang="en-US" sz="6600" dirty="0">
              <a:solidFill>
                <a:schemeClr val="accent5">
                  <a:lumMod val="75000"/>
                </a:schemeClr>
              </a:solidFill>
            </a:endParaRPr>
          </a:p>
        </p:txBody>
      </p:sp>
    </p:spTree>
    <p:extLst>
      <p:ext uri="{BB962C8B-B14F-4D97-AF65-F5344CB8AC3E}">
        <p14:creationId xmlns:p14="http://schemas.microsoft.com/office/powerpoint/2010/main" val="220864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1BB1ED-37DE-4057-87C4-17BE3FDEAAF7}"/>
              </a:ext>
            </a:extLst>
          </p:cNvPr>
          <p:cNvSpPr>
            <a:spLocks noGrp="1"/>
          </p:cNvSpPr>
          <p:nvPr>
            <p:ph type="sldNum" sz="quarter" idx="12"/>
          </p:nvPr>
        </p:nvSpPr>
        <p:spPr/>
        <p:txBody>
          <a:bodyPr/>
          <a:lstStyle/>
          <a:p>
            <a:fld id="{FC749032-2A07-4AE8-BA90-74324CAE0C87}" type="slidenum">
              <a:rPr lang="en-US" smtClean="0"/>
              <a:t>21</a:t>
            </a:fld>
            <a:endParaRPr lang="en-US"/>
          </a:p>
        </p:txBody>
      </p:sp>
      <p:sp>
        <p:nvSpPr>
          <p:cNvPr id="3" name="Rectangle 2">
            <a:extLst>
              <a:ext uri="{FF2B5EF4-FFF2-40B4-BE49-F238E27FC236}">
                <a16:creationId xmlns:a16="http://schemas.microsoft.com/office/drawing/2014/main" id="{F8D13EC4-3B6E-4BBD-8174-D0337080B000}"/>
              </a:ext>
            </a:extLst>
          </p:cNvPr>
          <p:cNvSpPr/>
          <p:nvPr/>
        </p:nvSpPr>
        <p:spPr>
          <a:xfrm>
            <a:off x="0" y="336430"/>
            <a:ext cx="12192000" cy="6362639"/>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First off, allow me to say it is silly, only in this story book called bible we read that.</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No woman at 90 years old gives birth to a baby. You can even conceive such a silly thing.</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And we all know that is allegorical, 90 is simply the number 9 that shows spirituality, high consciousness</a:t>
            </a:r>
            <a:endParaRPr lang="en-US" sz="4800" dirty="0"/>
          </a:p>
        </p:txBody>
      </p:sp>
    </p:spTree>
    <p:extLst>
      <p:ext uri="{BB962C8B-B14F-4D97-AF65-F5344CB8AC3E}">
        <p14:creationId xmlns:p14="http://schemas.microsoft.com/office/powerpoint/2010/main" val="737026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4B5104-0F1A-41BE-BE29-F171A968D848}"/>
              </a:ext>
            </a:extLst>
          </p:cNvPr>
          <p:cNvSpPr>
            <a:spLocks noGrp="1"/>
          </p:cNvSpPr>
          <p:nvPr>
            <p:ph type="sldNum" sz="quarter" idx="12"/>
          </p:nvPr>
        </p:nvSpPr>
        <p:spPr/>
        <p:txBody>
          <a:bodyPr/>
          <a:lstStyle/>
          <a:p>
            <a:fld id="{FC749032-2A07-4AE8-BA90-74324CAE0C87}" type="slidenum">
              <a:rPr lang="en-US" smtClean="0"/>
              <a:t>22</a:t>
            </a:fld>
            <a:endParaRPr lang="en-US"/>
          </a:p>
        </p:txBody>
      </p:sp>
      <p:sp>
        <p:nvSpPr>
          <p:cNvPr id="3" name="Rectangle 2">
            <a:extLst>
              <a:ext uri="{FF2B5EF4-FFF2-40B4-BE49-F238E27FC236}">
                <a16:creationId xmlns:a16="http://schemas.microsoft.com/office/drawing/2014/main" id="{D0AB12FD-239D-4A78-BD4E-F3B885729A28}"/>
              </a:ext>
            </a:extLst>
          </p:cNvPr>
          <p:cNvSpPr/>
          <p:nvPr/>
        </p:nvSpPr>
        <p:spPr>
          <a:xfrm>
            <a:off x="0" y="370936"/>
            <a:ext cx="12191999" cy="6362639"/>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Yahweh appeared to Abraham at 99 years old and at Sarah at 90 years old.</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that stage is reached you make countless amazing things happen in your life.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That’s why she will give birth to Isaac and Yahweh had promised countless nations to come from Isaac. It is all allegoric</a:t>
            </a:r>
            <a:endParaRPr lang="en-US" sz="4800" dirty="0"/>
          </a:p>
        </p:txBody>
      </p:sp>
    </p:spTree>
    <p:extLst>
      <p:ext uri="{BB962C8B-B14F-4D97-AF65-F5344CB8AC3E}">
        <p14:creationId xmlns:p14="http://schemas.microsoft.com/office/powerpoint/2010/main" val="324586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449C24-75C9-4F66-ABFF-798C9959F5F3}"/>
              </a:ext>
            </a:extLst>
          </p:cNvPr>
          <p:cNvSpPr>
            <a:spLocks noGrp="1"/>
          </p:cNvSpPr>
          <p:nvPr>
            <p:ph type="sldNum" sz="quarter" idx="12"/>
          </p:nvPr>
        </p:nvSpPr>
        <p:spPr/>
        <p:txBody>
          <a:bodyPr/>
          <a:lstStyle/>
          <a:p>
            <a:fld id="{FC749032-2A07-4AE8-BA90-74324CAE0C87}" type="slidenum">
              <a:rPr lang="en-US" smtClean="0"/>
              <a:t>23</a:t>
            </a:fld>
            <a:endParaRPr lang="en-US"/>
          </a:p>
        </p:txBody>
      </p:sp>
      <p:sp>
        <p:nvSpPr>
          <p:cNvPr id="3" name="Rectangle 2">
            <a:extLst>
              <a:ext uri="{FF2B5EF4-FFF2-40B4-BE49-F238E27FC236}">
                <a16:creationId xmlns:a16="http://schemas.microsoft.com/office/drawing/2014/main" id="{C3FF04BA-8A6A-4A23-90C8-18BFBDC82D6C}"/>
              </a:ext>
            </a:extLst>
          </p:cNvPr>
          <p:cNvSpPr/>
          <p:nvPr/>
        </p:nvSpPr>
        <p:spPr>
          <a:xfrm>
            <a:off x="69012" y="362309"/>
            <a:ext cx="12122988" cy="5632311"/>
          </a:xfrm>
          <a:prstGeom prst="rect">
            <a:avLst/>
          </a:prstGeom>
        </p:spPr>
        <p:txBody>
          <a:bodyPr wrap="square">
            <a:spAutoFit/>
          </a:bodyPr>
          <a:lstStyle/>
          <a:p>
            <a:pPr algn="ctr"/>
            <a:r>
              <a:rPr lang="en-US" sz="7200" dirty="0">
                <a:latin typeface="Palatino Linotype" panose="02040502050505030304" pitchFamily="18" charset="0"/>
                <a:ea typeface="Calibri" panose="020F0502020204030204" pitchFamily="34" charset="0"/>
                <a:cs typeface="Arial" panose="020B0604020202020204" pitchFamily="34" charset="0"/>
              </a:rPr>
              <a:t>Before we go on, for you to be on the same page with me, let me prove to you the story of Abraham, Sarah and Isaac is a symbolic story</a:t>
            </a:r>
            <a:endParaRPr lang="en-US" sz="7200" dirty="0"/>
          </a:p>
        </p:txBody>
      </p:sp>
    </p:spTree>
    <p:extLst>
      <p:ext uri="{BB962C8B-B14F-4D97-AF65-F5344CB8AC3E}">
        <p14:creationId xmlns:p14="http://schemas.microsoft.com/office/powerpoint/2010/main" val="17860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F63DE9-E99B-45FD-9396-1DDB8F7A59F7}"/>
              </a:ext>
            </a:extLst>
          </p:cNvPr>
          <p:cNvSpPr>
            <a:spLocks noGrp="1"/>
          </p:cNvSpPr>
          <p:nvPr>
            <p:ph type="sldNum" sz="quarter" idx="12"/>
          </p:nvPr>
        </p:nvSpPr>
        <p:spPr/>
        <p:txBody>
          <a:bodyPr/>
          <a:lstStyle/>
          <a:p>
            <a:fld id="{FC749032-2A07-4AE8-BA90-74324CAE0C87}" type="slidenum">
              <a:rPr lang="en-US" smtClean="0"/>
              <a:t>24</a:t>
            </a:fld>
            <a:endParaRPr lang="en-US"/>
          </a:p>
        </p:txBody>
      </p:sp>
      <p:sp>
        <p:nvSpPr>
          <p:cNvPr id="3" name="Rectangle 2">
            <a:extLst>
              <a:ext uri="{FF2B5EF4-FFF2-40B4-BE49-F238E27FC236}">
                <a16:creationId xmlns:a16="http://schemas.microsoft.com/office/drawing/2014/main" id="{4C2C3D4B-1F9C-4133-8E78-6EE83B39D1BA}"/>
              </a:ext>
            </a:extLst>
          </p:cNvPr>
          <p:cNvSpPr/>
          <p:nvPr/>
        </p:nvSpPr>
        <p:spPr>
          <a:xfrm>
            <a:off x="0" y="353683"/>
            <a:ext cx="12191999" cy="5262979"/>
          </a:xfrm>
          <a:prstGeom prst="rect">
            <a:avLst/>
          </a:prstGeom>
        </p:spPr>
        <p:txBody>
          <a:bodyPr wrap="square">
            <a:spAutoFit/>
          </a:bodyPr>
          <a:lstStyle/>
          <a:p>
            <a:pPr algn="ctr"/>
            <a:r>
              <a:rPr lang="en-US" sz="48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Gal. 4: 22 and 24 For it is written that Abraham had two sons, one by a slave woman and the other by a free woman--- This is being said as an allegory, for these women represent two covenants. The one woman, Hagar, is from Mount Sinai, and her children are born into slavery</a:t>
            </a:r>
            <a:endParaRPr lang="en-US" sz="4800" dirty="0">
              <a:solidFill>
                <a:schemeClr val="accent5">
                  <a:lumMod val="75000"/>
                </a:schemeClr>
              </a:solidFill>
            </a:endParaRPr>
          </a:p>
        </p:txBody>
      </p:sp>
    </p:spTree>
    <p:extLst>
      <p:ext uri="{BB962C8B-B14F-4D97-AF65-F5344CB8AC3E}">
        <p14:creationId xmlns:p14="http://schemas.microsoft.com/office/powerpoint/2010/main" val="66442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4C328D-0C8C-48D4-AC7B-1BF1842E2BE3}"/>
              </a:ext>
            </a:extLst>
          </p:cNvPr>
          <p:cNvSpPr>
            <a:spLocks noGrp="1"/>
          </p:cNvSpPr>
          <p:nvPr>
            <p:ph type="sldNum" sz="quarter" idx="12"/>
          </p:nvPr>
        </p:nvSpPr>
        <p:spPr/>
        <p:txBody>
          <a:bodyPr/>
          <a:lstStyle/>
          <a:p>
            <a:fld id="{FC749032-2A07-4AE8-BA90-74324CAE0C87}" type="slidenum">
              <a:rPr lang="en-US" smtClean="0"/>
              <a:t>25</a:t>
            </a:fld>
            <a:endParaRPr lang="en-US"/>
          </a:p>
        </p:txBody>
      </p:sp>
      <p:sp>
        <p:nvSpPr>
          <p:cNvPr id="3" name="Rectangle 2">
            <a:extLst>
              <a:ext uri="{FF2B5EF4-FFF2-40B4-BE49-F238E27FC236}">
                <a16:creationId xmlns:a16="http://schemas.microsoft.com/office/drawing/2014/main" id="{3BCCBBB3-3893-443C-97A4-73C752D33377}"/>
              </a:ext>
            </a:extLst>
          </p:cNvPr>
          <p:cNvSpPr/>
          <p:nvPr/>
        </p:nvSpPr>
        <p:spPr>
          <a:xfrm>
            <a:off x="0" y="379562"/>
            <a:ext cx="12192000" cy="5624745"/>
          </a:xfrm>
          <a:prstGeom prst="rect">
            <a:avLst/>
          </a:prstGeom>
        </p:spPr>
        <p:txBody>
          <a:bodyPr wrap="square">
            <a:spAutoFit/>
          </a:bodyPr>
          <a:lstStyle/>
          <a:p>
            <a:pPr marL="1143000" marR="0" algn="ctr">
              <a:lnSpc>
                <a:spcPct val="107000"/>
              </a:lnSpc>
              <a:spcBef>
                <a:spcPts val="0"/>
              </a:spcBef>
              <a:spcAft>
                <a:spcPts val="800"/>
              </a:spcAft>
            </a:pPr>
            <a:r>
              <a:rPr lang="fr-FR" sz="48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Gal. 4:22 et 24 Car il est écrit qu'Abraham eut deux fils, un de la femme esclave, et un de la femme libre</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Ces</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choses sont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allégoriques</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 car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ces</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femmes sont deux alliances.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L'une</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du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mont</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Sinaï</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enfantant</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pour la servitude, </a:t>
            </a:r>
            <a:r>
              <a:rPr lang="en-US" sz="4800" b="1" dirty="0" err="1">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c'est</a:t>
            </a:r>
            <a:r>
              <a:rPr lang="en-US" sz="48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Agar</a:t>
            </a:r>
            <a:endParaRPr lang="en-US" sz="4800"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6318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51BCAC3-E5A5-436B-8D65-9B7866B74097}"/>
              </a:ext>
            </a:extLst>
          </p:cNvPr>
          <p:cNvSpPr>
            <a:spLocks noGrp="1"/>
          </p:cNvSpPr>
          <p:nvPr>
            <p:ph type="sldNum" sz="quarter" idx="12"/>
          </p:nvPr>
        </p:nvSpPr>
        <p:spPr/>
        <p:txBody>
          <a:bodyPr/>
          <a:lstStyle/>
          <a:p>
            <a:fld id="{FC749032-2A07-4AE8-BA90-74324CAE0C87}" type="slidenum">
              <a:rPr lang="en-US" smtClean="0"/>
              <a:t>26</a:t>
            </a:fld>
            <a:endParaRPr lang="en-US"/>
          </a:p>
        </p:txBody>
      </p:sp>
      <p:sp>
        <p:nvSpPr>
          <p:cNvPr id="3" name="Rectangle 2">
            <a:extLst>
              <a:ext uri="{FF2B5EF4-FFF2-40B4-BE49-F238E27FC236}">
                <a16:creationId xmlns:a16="http://schemas.microsoft.com/office/drawing/2014/main" id="{DFE76CAD-C06C-4D33-8DB9-3B9A4CEB7B9D}"/>
              </a:ext>
            </a:extLst>
          </p:cNvPr>
          <p:cNvSpPr/>
          <p:nvPr/>
        </p:nvSpPr>
        <p:spPr>
          <a:xfrm>
            <a:off x="0" y="336430"/>
            <a:ext cx="12192000"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Verse 24 : </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this is being said as an allegory</a:t>
            </a:r>
            <a:r>
              <a:rPr lang="en-US" sz="6600" dirty="0">
                <a:latin typeface="Palatino Linotype" panose="02040502050505030304" pitchFamily="18" charset="0"/>
                <a:ea typeface="Calibri" panose="020F0502020204030204" pitchFamily="34" charset="0"/>
                <a:cs typeface="Arial" panose="020B0604020202020204" pitchFamily="34" charset="0"/>
              </a:rPr>
              <a:t>. It could not be any plainer, it specifically says in the book we are all reading, it is and allegory, it is not a literal story</a:t>
            </a:r>
            <a:endParaRPr lang="en-US" sz="6600" dirty="0"/>
          </a:p>
        </p:txBody>
      </p:sp>
    </p:spTree>
    <p:extLst>
      <p:ext uri="{BB962C8B-B14F-4D97-AF65-F5344CB8AC3E}">
        <p14:creationId xmlns:p14="http://schemas.microsoft.com/office/powerpoint/2010/main" val="99162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8486BA2-417C-4550-9AB9-3043C16B660D}"/>
              </a:ext>
            </a:extLst>
          </p:cNvPr>
          <p:cNvSpPr>
            <a:spLocks noGrp="1"/>
          </p:cNvSpPr>
          <p:nvPr>
            <p:ph type="sldNum" sz="quarter" idx="12"/>
          </p:nvPr>
        </p:nvSpPr>
        <p:spPr/>
        <p:txBody>
          <a:bodyPr/>
          <a:lstStyle/>
          <a:p>
            <a:fld id="{FC749032-2A07-4AE8-BA90-74324CAE0C87}" type="slidenum">
              <a:rPr lang="en-US" smtClean="0"/>
              <a:t>27</a:t>
            </a:fld>
            <a:endParaRPr lang="en-US"/>
          </a:p>
        </p:txBody>
      </p:sp>
      <p:sp>
        <p:nvSpPr>
          <p:cNvPr id="3" name="Rectangle 2">
            <a:extLst>
              <a:ext uri="{FF2B5EF4-FFF2-40B4-BE49-F238E27FC236}">
                <a16:creationId xmlns:a16="http://schemas.microsoft.com/office/drawing/2014/main" id="{21218732-04A4-4FE5-97D9-9561E76CC96B}"/>
              </a:ext>
            </a:extLst>
          </p:cNvPr>
          <p:cNvSpPr/>
          <p:nvPr/>
        </p:nvSpPr>
        <p:spPr>
          <a:xfrm>
            <a:off x="0" y="362309"/>
            <a:ext cx="12192000" cy="631095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romanUcPeriod"/>
            </a:pPr>
            <a:r>
              <a:rPr lang="en-US" sz="4800" dirty="0">
                <a:latin typeface="Palatino Linotype" panose="02040502050505030304" pitchFamily="18" charset="0"/>
                <a:ea typeface="Calibri" panose="020F0502020204030204" pitchFamily="34" charset="0"/>
                <a:cs typeface="Arial" panose="020B0604020202020204" pitchFamily="34" charset="0"/>
              </a:rPr>
              <a:t>Sarah represents a part of you that is barren (unproductive, unfruitful).</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The barrenness is the right side of your brain.</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Sarah spent 90 years old barren, the day that she moved from the right side to the left side of her brain, she conceived a baby, she gave birth miraculously</a:t>
            </a:r>
            <a:endParaRPr lang="en-US" sz="4800" dirty="0"/>
          </a:p>
        </p:txBody>
      </p:sp>
    </p:spTree>
    <p:extLst>
      <p:ext uri="{BB962C8B-B14F-4D97-AF65-F5344CB8AC3E}">
        <p14:creationId xmlns:p14="http://schemas.microsoft.com/office/powerpoint/2010/main" val="173026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4E455E1-D7EC-47C0-A830-FC4DE54026DF}"/>
              </a:ext>
            </a:extLst>
          </p:cNvPr>
          <p:cNvSpPr>
            <a:spLocks noGrp="1"/>
          </p:cNvSpPr>
          <p:nvPr>
            <p:ph type="sldNum" sz="quarter" idx="12"/>
          </p:nvPr>
        </p:nvSpPr>
        <p:spPr/>
        <p:txBody>
          <a:bodyPr/>
          <a:lstStyle/>
          <a:p>
            <a:fld id="{FC749032-2A07-4AE8-BA90-74324CAE0C87}" type="slidenum">
              <a:rPr lang="en-US" smtClean="0"/>
              <a:t>28</a:t>
            </a:fld>
            <a:endParaRPr lang="en-US"/>
          </a:p>
        </p:txBody>
      </p:sp>
      <p:sp>
        <p:nvSpPr>
          <p:cNvPr id="3" name="Rectangle 2">
            <a:extLst>
              <a:ext uri="{FF2B5EF4-FFF2-40B4-BE49-F238E27FC236}">
                <a16:creationId xmlns:a16="http://schemas.microsoft.com/office/drawing/2014/main" id="{7512A634-37C9-427A-B619-DA0719D14A65}"/>
              </a:ext>
            </a:extLst>
          </p:cNvPr>
          <p:cNvSpPr/>
          <p:nvPr/>
        </p:nvSpPr>
        <p:spPr>
          <a:xfrm>
            <a:off x="0" y="379562"/>
            <a:ext cx="12192000" cy="557229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She left the intellectual side of the brain and moved to the spiritual side.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When she moved to spirituality, her name was no longer Sarai, but Sarah</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Meaning, what she did was extraordinary, unheard of. And from her production every human being would benefit from it</a:t>
            </a:r>
            <a:endParaRPr lang="en-US" sz="4800" dirty="0"/>
          </a:p>
        </p:txBody>
      </p:sp>
    </p:spTree>
    <p:extLst>
      <p:ext uri="{BB962C8B-B14F-4D97-AF65-F5344CB8AC3E}">
        <p14:creationId xmlns:p14="http://schemas.microsoft.com/office/powerpoint/2010/main" val="249317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66EC32-27F6-4025-97AF-A6A04EFDB9A0}"/>
              </a:ext>
            </a:extLst>
          </p:cNvPr>
          <p:cNvSpPr>
            <a:spLocks noGrp="1"/>
          </p:cNvSpPr>
          <p:nvPr>
            <p:ph type="sldNum" sz="quarter" idx="12"/>
          </p:nvPr>
        </p:nvSpPr>
        <p:spPr/>
        <p:txBody>
          <a:bodyPr/>
          <a:lstStyle/>
          <a:p>
            <a:fld id="{FC749032-2A07-4AE8-BA90-74324CAE0C87}" type="slidenum">
              <a:rPr lang="en-US" smtClean="0"/>
              <a:t>29</a:t>
            </a:fld>
            <a:endParaRPr lang="en-US"/>
          </a:p>
        </p:txBody>
      </p:sp>
      <p:sp>
        <p:nvSpPr>
          <p:cNvPr id="3" name="Rectangle 2">
            <a:extLst>
              <a:ext uri="{FF2B5EF4-FFF2-40B4-BE49-F238E27FC236}">
                <a16:creationId xmlns:a16="http://schemas.microsoft.com/office/drawing/2014/main" id="{A1B9559E-41D0-4B1F-83F9-F2B1852B97E8}"/>
              </a:ext>
            </a:extLst>
          </p:cNvPr>
          <p:cNvSpPr/>
          <p:nvPr/>
        </p:nvSpPr>
        <p:spPr>
          <a:xfrm>
            <a:off x="0" y="353682"/>
            <a:ext cx="12192000" cy="612821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5400" dirty="0">
                <a:latin typeface="Palatino Linotype" panose="02040502050505030304" pitchFamily="18" charset="0"/>
                <a:ea typeface="Calibri" panose="020F0502020204030204" pitchFamily="34" charset="0"/>
                <a:cs typeface="Arial" panose="020B0604020202020204" pitchFamily="34" charset="0"/>
              </a:rPr>
              <a:t>The intellectual side of the brain, the left side.</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When you are at that side, you see things the same way as almost every human being does. And you can never be spiritual if you do not follow the instructions of the ancient people.</a:t>
            </a:r>
            <a:endParaRPr lang="en-US" sz="5400" dirty="0"/>
          </a:p>
        </p:txBody>
      </p:sp>
    </p:spTree>
    <p:extLst>
      <p:ext uri="{BB962C8B-B14F-4D97-AF65-F5344CB8AC3E}">
        <p14:creationId xmlns:p14="http://schemas.microsoft.com/office/powerpoint/2010/main" val="174019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8331F8-B391-402B-AFC3-549DDC0F03A2}"/>
              </a:ext>
            </a:extLst>
          </p:cNvPr>
          <p:cNvSpPr/>
          <p:nvPr/>
        </p:nvSpPr>
        <p:spPr>
          <a:xfrm>
            <a:off x="1" y="302359"/>
            <a:ext cx="12191999" cy="6555641"/>
          </a:xfrm>
          <a:prstGeom prst="rect">
            <a:avLst/>
          </a:prstGeom>
        </p:spPr>
        <p:txBody>
          <a:bodyPr wrap="square">
            <a:spAutoFit/>
          </a:bodyPr>
          <a:lstStyle/>
          <a:p>
            <a:pPr algn="ctr"/>
            <a:r>
              <a:rPr lang="en-US" sz="5800" dirty="0">
                <a:latin typeface="Palatino Linotype" panose="02040502050505030304" pitchFamily="18" charset="0"/>
                <a:ea typeface="Calibri" panose="020F0502020204030204" pitchFamily="34" charset="0"/>
                <a:cs typeface="Arial" panose="020B0604020202020204" pitchFamily="34" charset="0"/>
              </a:rPr>
              <a:t>At this point of time, it is very difficult to grasp because we have been so profoundly misled and use the left side of our mind, we are programmed like a robot to live the human way instead of the spiritual way</a:t>
            </a:r>
            <a:endParaRPr lang="en-US" sz="5800" dirty="0"/>
          </a:p>
        </p:txBody>
      </p:sp>
      <p:sp>
        <p:nvSpPr>
          <p:cNvPr id="3" name="Slide Number Placeholder 2">
            <a:extLst>
              <a:ext uri="{FF2B5EF4-FFF2-40B4-BE49-F238E27FC236}">
                <a16:creationId xmlns:a16="http://schemas.microsoft.com/office/drawing/2014/main" id="{BD8E8AD9-25A5-477F-B1DE-25F27481F53C}"/>
              </a:ext>
            </a:extLst>
          </p:cNvPr>
          <p:cNvSpPr>
            <a:spLocks noGrp="1"/>
          </p:cNvSpPr>
          <p:nvPr>
            <p:ph type="sldNum" sz="quarter" idx="12"/>
          </p:nvPr>
        </p:nvSpPr>
        <p:spPr/>
        <p:txBody>
          <a:bodyPr/>
          <a:lstStyle/>
          <a:p>
            <a:fld id="{FC749032-2A07-4AE8-BA90-74324CAE0C87}" type="slidenum">
              <a:rPr lang="en-US" smtClean="0"/>
              <a:t>3</a:t>
            </a:fld>
            <a:endParaRPr lang="en-US"/>
          </a:p>
        </p:txBody>
      </p:sp>
    </p:spTree>
    <p:extLst>
      <p:ext uri="{BB962C8B-B14F-4D97-AF65-F5344CB8AC3E}">
        <p14:creationId xmlns:p14="http://schemas.microsoft.com/office/powerpoint/2010/main" val="318636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8D2A907-D3BA-48F6-9D3D-70792257414C}"/>
              </a:ext>
            </a:extLst>
          </p:cNvPr>
          <p:cNvSpPr>
            <a:spLocks noGrp="1"/>
          </p:cNvSpPr>
          <p:nvPr>
            <p:ph type="sldNum" sz="quarter" idx="12"/>
          </p:nvPr>
        </p:nvSpPr>
        <p:spPr/>
        <p:txBody>
          <a:bodyPr/>
          <a:lstStyle/>
          <a:p>
            <a:fld id="{FC749032-2A07-4AE8-BA90-74324CAE0C87}" type="slidenum">
              <a:rPr lang="en-US" smtClean="0"/>
              <a:t>30</a:t>
            </a:fld>
            <a:endParaRPr lang="en-US"/>
          </a:p>
        </p:txBody>
      </p:sp>
      <p:sp>
        <p:nvSpPr>
          <p:cNvPr id="4" name="Rectangle 3">
            <a:extLst>
              <a:ext uri="{FF2B5EF4-FFF2-40B4-BE49-F238E27FC236}">
                <a16:creationId xmlns:a16="http://schemas.microsoft.com/office/drawing/2014/main" id="{8E8D8055-0D89-43C8-9299-056D30A7CDE6}"/>
              </a:ext>
            </a:extLst>
          </p:cNvPr>
          <p:cNvSpPr/>
          <p:nvPr/>
        </p:nvSpPr>
        <p:spPr>
          <a:xfrm>
            <a:off x="0" y="362309"/>
            <a:ext cx="12191999" cy="5909310"/>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Yahshua is our guide, mentor and teacher to follow and He specifically tells us to follow Him and only Him. </a:t>
            </a:r>
            <a:r>
              <a:rPr lang="en-US" sz="5400" b="1" dirty="0">
                <a:latin typeface="Palatino Linotype" panose="02040502050505030304" pitchFamily="18" charset="0"/>
                <a:ea typeface="Calibri" panose="020F0502020204030204" pitchFamily="34" charset="0"/>
                <a:cs typeface="Arial" panose="020B0604020202020204" pitchFamily="34" charset="0"/>
              </a:rPr>
              <a:t>John 14:6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told him, “</a:t>
            </a:r>
            <a:r>
              <a:rPr lang="en-US" sz="5400" b="1" dirty="0">
                <a:solidFill>
                  <a:schemeClr val="accent5">
                    <a:lumMod val="75000"/>
                  </a:schemeClr>
                </a:solidFill>
              </a:rPr>
              <a:t>I am the way, the truth, and the life. </a:t>
            </a:r>
            <a:r>
              <a:rPr lang="fr-FR"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No one </a:t>
            </a:r>
            <a:r>
              <a:rPr lang="fr-FR" sz="54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comes</a:t>
            </a:r>
            <a:r>
              <a:rPr lang="fr-FR"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to the </a:t>
            </a:r>
            <a:r>
              <a:rPr lang="fr-FR" sz="54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Father</a:t>
            </a:r>
            <a:r>
              <a:rPr lang="fr-FR"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except</a:t>
            </a:r>
            <a:r>
              <a:rPr lang="fr-FR"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through</a:t>
            </a:r>
            <a:r>
              <a:rPr lang="fr-FR" sz="54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me »</a:t>
            </a:r>
            <a:endParaRPr lang="en-US" sz="5400" dirty="0">
              <a:solidFill>
                <a:schemeClr val="accent5">
                  <a:lumMod val="75000"/>
                </a:schemeClr>
              </a:solidFill>
            </a:endParaRPr>
          </a:p>
        </p:txBody>
      </p:sp>
    </p:spTree>
    <p:extLst>
      <p:ext uri="{BB962C8B-B14F-4D97-AF65-F5344CB8AC3E}">
        <p14:creationId xmlns:p14="http://schemas.microsoft.com/office/powerpoint/2010/main" val="172719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F3E31D-338B-452B-BA84-DEE8DD17B796}"/>
              </a:ext>
            </a:extLst>
          </p:cNvPr>
          <p:cNvSpPr>
            <a:spLocks noGrp="1"/>
          </p:cNvSpPr>
          <p:nvPr>
            <p:ph type="sldNum" sz="quarter" idx="12"/>
          </p:nvPr>
        </p:nvSpPr>
        <p:spPr/>
        <p:txBody>
          <a:bodyPr/>
          <a:lstStyle/>
          <a:p>
            <a:fld id="{FC749032-2A07-4AE8-BA90-74324CAE0C87}" type="slidenum">
              <a:rPr lang="en-US" smtClean="0"/>
              <a:t>31</a:t>
            </a:fld>
            <a:endParaRPr lang="en-US"/>
          </a:p>
        </p:txBody>
      </p:sp>
      <p:sp>
        <p:nvSpPr>
          <p:cNvPr id="3" name="Rectangle 2">
            <a:extLst>
              <a:ext uri="{FF2B5EF4-FFF2-40B4-BE49-F238E27FC236}">
                <a16:creationId xmlns:a16="http://schemas.microsoft.com/office/drawing/2014/main" id="{426C6C1B-9DA9-4EB1-A262-115C097FE023}"/>
              </a:ext>
            </a:extLst>
          </p:cNvPr>
          <p:cNvSpPr/>
          <p:nvPr/>
        </p:nvSpPr>
        <p:spPr>
          <a:xfrm>
            <a:off x="0" y="362309"/>
            <a:ext cx="12192000" cy="5016758"/>
          </a:xfrm>
          <a:prstGeom prst="rect">
            <a:avLst/>
          </a:prstGeom>
        </p:spPr>
        <p:txBody>
          <a:bodyPr wrap="square">
            <a:spAutoFit/>
          </a:bodyPr>
          <a:lstStyle/>
          <a:p>
            <a:pPr algn="ctr"/>
            <a:r>
              <a:rPr lang="fr-FR" sz="80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Yahshua lui dit : Je suis le chemin, la vérité, et la vie. Nul ne vient au Père que par moi</a:t>
            </a:r>
            <a:endParaRPr lang="en-US" sz="8000" dirty="0">
              <a:solidFill>
                <a:schemeClr val="accent5">
                  <a:lumMod val="75000"/>
                </a:schemeClr>
              </a:solidFill>
            </a:endParaRPr>
          </a:p>
        </p:txBody>
      </p:sp>
    </p:spTree>
    <p:extLst>
      <p:ext uri="{BB962C8B-B14F-4D97-AF65-F5344CB8AC3E}">
        <p14:creationId xmlns:p14="http://schemas.microsoft.com/office/powerpoint/2010/main" val="256678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6D721E-5CAF-4A9F-A5FB-653A7ECC1493}"/>
              </a:ext>
            </a:extLst>
          </p:cNvPr>
          <p:cNvSpPr>
            <a:spLocks noGrp="1"/>
          </p:cNvSpPr>
          <p:nvPr>
            <p:ph type="sldNum" sz="quarter" idx="12"/>
          </p:nvPr>
        </p:nvSpPr>
        <p:spPr/>
        <p:txBody>
          <a:bodyPr/>
          <a:lstStyle/>
          <a:p>
            <a:fld id="{FC749032-2A07-4AE8-BA90-74324CAE0C87}" type="slidenum">
              <a:rPr lang="en-US" smtClean="0"/>
              <a:t>32</a:t>
            </a:fld>
            <a:endParaRPr lang="en-US"/>
          </a:p>
        </p:txBody>
      </p:sp>
      <p:sp>
        <p:nvSpPr>
          <p:cNvPr id="3" name="Rectangle 2">
            <a:extLst>
              <a:ext uri="{FF2B5EF4-FFF2-40B4-BE49-F238E27FC236}">
                <a16:creationId xmlns:a16="http://schemas.microsoft.com/office/drawing/2014/main" id="{603471A8-06A6-4428-A003-B9C0D0CC3ECD}"/>
              </a:ext>
            </a:extLst>
          </p:cNvPr>
          <p:cNvSpPr/>
          <p:nvPr/>
        </p:nvSpPr>
        <p:spPr>
          <a:xfrm>
            <a:off x="60385" y="165199"/>
            <a:ext cx="12192000" cy="655564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You cannot activate your right side of the brain on your own, it can be activated only and exclusively by other principles that are not earthly, it has to be from a spiritual mentor. That’s why we highly choose Yahshua</a:t>
            </a:r>
            <a:endParaRPr lang="en-US" sz="6000" dirty="0"/>
          </a:p>
        </p:txBody>
      </p:sp>
    </p:spTree>
    <p:extLst>
      <p:ext uri="{BB962C8B-B14F-4D97-AF65-F5344CB8AC3E}">
        <p14:creationId xmlns:p14="http://schemas.microsoft.com/office/powerpoint/2010/main" val="2584607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BE9B7C-F8D6-44A2-BC58-EAC046F97695}"/>
              </a:ext>
            </a:extLst>
          </p:cNvPr>
          <p:cNvSpPr>
            <a:spLocks noGrp="1"/>
          </p:cNvSpPr>
          <p:nvPr>
            <p:ph type="sldNum" sz="quarter" idx="12"/>
          </p:nvPr>
        </p:nvSpPr>
        <p:spPr/>
        <p:txBody>
          <a:bodyPr/>
          <a:lstStyle/>
          <a:p>
            <a:fld id="{FC749032-2A07-4AE8-BA90-74324CAE0C87}" type="slidenum">
              <a:rPr lang="en-US" smtClean="0"/>
              <a:t>33</a:t>
            </a:fld>
            <a:endParaRPr lang="en-US"/>
          </a:p>
        </p:txBody>
      </p:sp>
      <p:sp>
        <p:nvSpPr>
          <p:cNvPr id="3" name="Rectangle 2">
            <a:extLst>
              <a:ext uri="{FF2B5EF4-FFF2-40B4-BE49-F238E27FC236}">
                <a16:creationId xmlns:a16="http://schemas.microsoft.com/office/drawing/2014/main" id="{A73DCD05-01A1-4E6F-B28F-7E861DBBBC80}"/>
              </a:ext>
            </a:extLst>
          </p:cNvPr>
          <p:cNvSpPr/>
          <p:nvPr/>
        </p:nvSpPr>
        <p:spPr>
          <a:xfrm>
            <a:off x="0" y="379561"/>
            <a:ext cx="12192000" cy="5520614"/>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The Indians choose Krishna Buddha, the Jews choose Yahweh, the Muslims choose Allah, etc…</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Only a spiritual person can allow you to start to stir the electrical energy that is at the bottom of your spine between the root chakra and the sacral chakra</a:t>
            </a:r>
            <a:endParaRPr lang="en-US" sz="4800" dirty="0"/>
          </a:p>
        </p:txBody>
      </p:sp>
    </p:spTree>
    <p:extLst>
      <p:ext uri="{BB962C8B-B14F-4D97-AF65-F5344CB8AC3E}">
        <p14:creationId xmlns:p14="http://schemas.microsoft.com/office/powerpoint/2010/main" val="2231748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B5E88E-80D5-4351-BF1F-616EA58859F7}"/>
              </a:ext>
            </a:extLst>
          </p:cNvPr>
          <p:cNvSpPr>
            <a:spLocks noGrp="1"/>
          </p:cNvSpPr>
          <p:nvPr>
            <p:ph type="sldNum" sz="quarter" idx="12"/>
          </p:nvPr>
        </p:nvSpPr>
        <p:spPr/>
        <p:txBody>
          <a:bodyPr/>
          <a:lstStyle/>
          <a:p>
            <a:fld id="{FC749032-2A07-4AE8-BA90-74324CAE0C87}" type="slidenum">
              <a:rPr lang="en-US" smtClean="0"/>
              <a:t>34</a:t>
            </a:fld>
            <a:endParaRPr lang="en-US"/>
          </a:p>
        </p:txBody>
      </p:sp>
      <p:sp>
        <p:nvSpPr>
          <p:cNvPr id="3" name="Rectangle 2">
            <a:extLst>
              <a:ext uri="{FF2B5EF4-FFF2-40B4-BE49-F238E27FC236}">
                <a16:creationId xmlns:a16="http://schemas.microsoft.com/office/drawing/2014/main" id="{A679FBE2-ACBF-43C4-8731-BC5B55E6DE9F}"/>
              </a:ext>
            </a:extLst>
          </p:cNvPr>
          <p:cNvSpPr/>
          <p:nvPr/>
        </p:nvSpPr>
        <p:spPr>
          <a:xfrm>
            <a:off x="0" y="379562"/>
            <a:ext cx="12191999" cy="603652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It is called in Hindu language Kundalini, it stirs 3 and half times at the base of your spine.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Kundalini means “coiled one”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Kundalini is a sleeping divinity located at the base of our spine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It is the female aspect of the electrical makeup of your body.</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It is the electrical energy of your body that makes you laugh, cry, have goose bumps, etc…</a:t>
            </a:r>
            <a:endParaRPr lang="en-US" sz="4000" dirty="0"/>
          </a:p>
        </p:txBody>
      </p:sp>
    </p:spTree>
    <p:extLst>
      <p:ext uri="{BB962C8B-B14F-4D97-AF65-F5344CB8AC3E}">
        <p14:creationId xmlns:p14="http://schemas.microsoft.com/office/powerpoint/2010/main" val="385463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AA3277-44D0-4734-A72B-220AAC5E4197}"/>
              </a:ext>
            </a:extLst>
          </p:cNvPr>
          <p:cNvSpPr>
            <a:spLocks noGrp="1"/>
          </p:cNvSpPr>
          <p:nvPr>
            <p:ph type="sldNum" sz="quarter" idx="12"/>
          </p:nvPr>
        </p:nvSpPr>
        <p:spPr/>
        <p:txBody>
          <a:bodyPr/>
          <a:lstStyle/>
          <a:p>
            <a:fld id="{FC749032-2A07-4AE8-BA90-74324CAE0C87}" type="slidenum">
              <a:rPr lang="en-US" smtClean="0"/>
              <a:t>35</a:t>
            </a:fld>
            <a:endParaRPr lang="en-US"/>
          </a:p>
        </p:txBody>
      </p:sp>
      <p:sp>
        <p:nvSpPr>
          <p:cNvPr id="3" name="Rectangle 2">
            <a:extLst>
              <a:ext uri="{FF2B5EF4-FFF2-40B4-BE49-F238E27FC236}">
                <a16:creationId xmlns:a16="http://schemas.microsoft.com/office/drawing/2014/main" id="{B1C3225D-0AB2-4D91-BD04-EFFA2DB25771}"/>
              </a:ext>
            </a:extLst>
          </p:cNvPr>
          <p:cNvSpPr/>
          <p:nvPr/>
        </p:nvSpPr>
        <p:spPr>
          <a:xfrm>
            <a:off x="0" y="370936"/>
            <a:ext cx="12191999" cy="5377882"/>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That’s the only electrical energy that none of us can activate without a divine mentor. That’s why we meditate and only by meditation it can achieve.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When it starts, you will feel it like everything else. Like when you feel the electrical energy to laugh, to cry, to dance, to jump. </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The kundalini can be activated by sound of frequency, </a:t>
            </a:r>
            <a:r>
              <a:rPr lang="en-US" sz="40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432 HZ </a:t>
            </a:r>
            <a:r>
              <a:rPr lang="en-US" sz="4000" dirty="0">
                <a:latin typeface="Palatino Linotype" panose="02040502050505030304" pitchFamily="18" charset="0"/>
                <a:ea typeface="Calibri" panose="020F0502020204030204" pitchFamily="34" charset="0"/>
                <a:cs typeface="Arial" panose="020B0604020202020204" pitchFamily="34" charset="0"/>
              </a:rPr>
              <a:t>and meditation</a:t>
            </a:r>
            <a:endParaRPr lang="en-US" sz="4000" dirty="0"/>
          </a:p>
        </p:txBody>
      </p:sp>
    </p:spTree>
    <p:extLst>
      <p:ext uri="{BB962C8B-B14F-4D97-AF65-F5344CB8AC3E}">
        <p14:creationId xmlns:p14="http://schemas.microsoft.com/office/powerpoint/2010/main" val="293920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A99420-F718-44A3-B6AD-F1B963C0D65B}"/>
              </a:ext>
            </a:extLst>
          </p:cNvPr>
          <p:cNvSpPr>
            <a:spLocks noGrp="1"/>
          </p:cNvSpPr>
          <p:nvPr>
            <p:ph type="sldNum" sz="quarter" idx="12"/>
          </p:nvPr>
        </p:nvSpPr>
        <p:spPr/>
        <p:txBody>
          <a:bodyPr/>
          <a:lstStyle/>
          <a:p>
            <a:fld id="{FC749032-2A07-4AE8-BA90-74324CAE0C87}" type="slidenum">
              <a:rPr lang="en-US" smtClean="0"/>
              <a:t>36</a:t>
            </a:fld>
            <a:endParaRPr lang="en-US"/>
          </a:p>
        </p:txBody>
      </p:sp>
      <p:sp>
        <p:nvSpPr>
          <p:cNvPr id="3" name="Rectangle 2">
            <a:extLst>
              <a:ext uri="{FF2B5EF4-FFF2-40B4-BE49-F238E27FC236}">
                <a16:creationId xmlns:a16="http://schemas.microsoft.com/office/drawing/2014/main" id="{0918B069-BB87-46C7-9656-6189611A5E0B}"/>
              </a:ext>
            </a:extLst>
          </p:cNvPr>
          <p:cNvSpPr/>
          <p:nvPr/>
        </p:nvSpPr>
        <p:spPr>
          <a:xfrm>
            <a:off x="0" y="362309"/>
            <a:ext cx="12192000" cy="557229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As soon as it starts, the first thing it does, it shoots down to activate the root chakra and it moves its way up passing all chakras and stops at the crown chakra.</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For your knowledge, when that happens, your left brain becomes inactive and the right side becomes very active</a:t>
            </a:r>
            <a:endParaRPr lang="en-US" sz="4800" dirty="0"/>
          </a:p>
        </p:txBody>
      </p:sp>
    </p:spTree>
    <p:extLst>
      <p:ext uri="{BB962C8B-B14F-4D97-AF65-F5344CB8AC3E}">
        <p14:creationId xmlns:p14="http://schemas.microsoft.com/office/powerpoint/2010/main" val="936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710F94-D488-4965-8E77-A636A257A5C6}"/>
              </a:ext>
            </a:extLst>
          </p:cNvPr>
          <p:cNvSpPr>
            <a:spLocks noGrp="1"/>
          </p:cNvSpPr>
          <p:nvPr>
            <p:ph type="sldNum" sz="quarter" idx="12"/>
          </p:nvPr>
        </p:nvSpPr>
        <p:spPr/>
        <p:txBody>
          <a:bodyPr/>
          <a:lstStyle/>
          <a:p>
            <a:fld id="{FC749032-2A07-4AE8-BA90-74324CAE0C87}" type="slidenum">
              <a:rPr lang="en-US" smtClean="0"/>
              <a:t>37</a:t>
            </a:fld>
            <a:endParaRPr lang="en-US"/>
          </a:p>
        </p:txBody>
      </p:sp>
      <p:sp>
        <p:nvSpPr>
          <p:cNvPr id="3" name="Rectangle 2">
            <a:extLst>
              <a:ext uri="{FF2B5EF4-FFF2-40B4-BE49-F238E27FC236}">
                <a16:creationId xmlns:a16="http://schemas.microsoft.com/office/drawing/2014/main" id="{A5DE3C1E-B5E2-4416-BDCD-8316B0D37AC9}"/>
              </a:ext>
            </a:extLst>
          </p:cNvPr>
          <p:cNvSpPr/>
          <p:nvPr/>
        </p:nvSpPr>
        <p:spPr>
          <a:xfrm>
            <a:off x="0" y="284071"/>
            <a:ext cx="12192000" cy="6555641"/>
          </a:xfrm>
          <a:prstGeom prst="rect">
            <a:avLst/>
          </a:prstGeom>
        </p:spPr>
        <p:txBody>
          <a:bodyPr wrap="square">
            <a:spAutoFit/>
          </a:bodyPr>
          <a:lstStyle/>
          <a:p>
            <a:pPr algn="ctr"/>
            <a:r>
              <a:rPr lang="en-US" sz="6000" dirty="0">
                <a:latin typeface="Palatino Linotype" panose="02040502050505030304" pitchFamily="18" charset="0"/>
                <a:ea typeface="Calibri" panose="020F0502020204030204" pitchFamily="34" charset="0"/>
                <a:cs typeface="Arial" panose="020B0604020202020204" pitchFamily="34" charset="0"/>
              </a:rPr>
              <a:t>Let’s read how Kundalini energy is described in </a:t>
            </a:r>
            <a:r>
              <a:rPr lang="en-US" sz="6000" b="1" dirty="0">
                <a:latin typeface="Palatino Linotype" panose="02040502050505030304" pitchFamily="18" charset="0"/>
                <a:ea typeface="Calibri" panose="020F0502020204030204" pitchFamily="34" charset="0"/>
                <a:cs typeface="Arial" panose="020B0604020202020204" pitchFamily="34" charset="0"/>
              </a:rPr>
              <a:t>Revelation 5:1 </a:t>
            </a: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Then I saw in the right hand of the one who sits on the throne a book written on the inside and on the outside </a:t>
            </a:r>
            <a:r>
              <a:rPr lang="en-US" sz="6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t>
            </a:r>
            <a:r>
              <a:rPr lang="fr-FR" sz="6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ὄπ</a:t>
            </a:r>
            <a:r>
              <a:rPr lang="fr-FR" sz="60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ισθεν</a:t>
            </a:r>
            <a:r>
              <a:rPr lang="en-US" sz="6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on the back side)</a:t>
            </a:r>
            <a:r>
              <a:rPr lang="en-US" sz="6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sealed with seven seals</a:t>
            </a:r>
            <a:endParaRPr lang="en-US" sz="6000" dirty="0"/>
          </a:p>
        </p:txBody>
      </p:sp>
    </p:spTree>
    <p:extLst>
      <p:ext uri="{BB962C8B-B14F-4D97-AF65-F5344CB8AC3E}">
        <p14:creationId xmlns:p14="http://schemas.microsoft.com/office/powerpoint/2010/main" val="1705151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2CDA6A-AC59-4B3C-B6BA-875111C2B419}"/>
              </a:ext>
            </a:extLst>
          </p:cNvPr>
          <p:cNvSpPr>
            <a:spLocks noGrp="1"/>
          </p:cNvSpPr>
          <p:nvPr>
            <p:ph type="sldNum" sz="quarter" idx="12"/>
          </p:nvPr>
        </p:nvSpPr>
        <p:spPr/>
        <p:txBody>
          <a:bodyPr/>
          <a:lstStyle/>
          <a:p>
            <a:fld id="{FC749032-2A07-4AE8-BA90-74324CAE0C87}" type="slidenum">
              <a:rPr lang="en-US" smtClean="0"/>
              <a:t>38</a:t>
            </a:fld>
            <a:endParaRPr lang="en-US"/>
          </a:p>
        </p:txBody>
      </p:sp>
      <p:sp>
        <p:nvSpPr>
          <p:cNvPr id="3" name="Rectangle 2">
            <a:extLst>
              <a:ext uri="{FF2B5EF4-FFF2-40B4-BE49-F238E27FC236}">
                <a16:creationId xmlns:a16="http://schemas.microsoft.com/office/drawing/2014/main" id="{05B88248-0BDF-4C89-9DE2-F3BFD5FA8D52}"/>
              </a:ext>
            </a:extLst>
          </p:cNvPr>
          <p:cNvSpPr/>
          <p:nvPr/>
        </p:nvSpPr>
        <p:spPr>
          <a:xfrm>
            <a:off x="0" y="370936"/>
            <a:ext cx="12191999" cy="5170646"/>
          </a:xfrm>
          <a:prstGeom prst="rect">
            <a:avLst/>
          </a:prstGeom>
        </p:spPr>
        <p:txBody>
          <a:bodyPr wrap="square">
            <a:spAutoFit/>
          </a:bodyPr>
          <a:lstStyle/>
          <a:p>
            <a:pPr algn="ct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Apocal</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5:1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Puis</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je</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vis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dans</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la main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droite</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de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celui</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qui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était</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assis</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sur le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trône</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un livre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écrit</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en</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dedans et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en</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dehors</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scellé</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de sept </a:t>
            </a:r>
            <a:r>
              <a:rPr lang="en-US"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sceaux</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t>
            </a:r>
            <a:endParaRPr lang="en-US" sz="6600" dirty="0">
              <a:solidFill>
                <a:schemeClr val="accent5">
                  <a:lumMod val="75000"/>
                </a:schemeClr>
              </a:solidFill>
            </a:endParaRPr>
          </a:p>
        </p:txBody>
      </p:sp>
    </p:spTree>
    <p:extLst>
      <p:ext uri="{BB962C8B-B14F-4D97-AF65-F5344CB8AC3E}">
        <p14:creationId xmlns:p14="http://schemas.microsoft.com/office/powerpoint/2010/main" val="2802750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66AD1F-4B68-4731-BE6F-C17EA83A40E7}"/>
              </a:ext>
            </a:extLst>
          </p:cNvPr>
          <p:cNvSpPr>
            <a:spLocks noGrp="1"/>
          </p:cNvSpPr>
          <p:nvPr>
            <p:ph type="sldNum" sz="quarter" idx="12"/>
          </p:nvPr>
        </p:nvSpPr>
        <p:spPr/>
        <p:txBody>
          <a:bodyPr/>
          <a:lstStyle/>
          <a:p>
            <a:fld id="{FC749032-2A07-4AE8-BA90-74324CAE0C87}" type="slidenum">
              <a:rPr lang="en-US" smtClean="0"/>
              <a:t>39</a:t>
            </a:fld>
            <a:endParaRPr lang="en-US"/>
          </a:p>
        </p:txBody>
      </p:sp>
      <p:sp>
        <p:nvSpPr>
          <p:cNvPr id="3" name="Rectangle 2">
            <a:extLst>
              <a:ext uri="{FF2B5EF4-FFF2-40B4-BE49-F238E27FC236}">
                <a16:creationId xmlns:a16="http://schemas.microsoft.com/office/drawing/2014/main" id="{C1214BA8-6670-46B6-BEE6-3B71BCCD48F9}"/>
              </a:ext>
            </a:extLst>
          </p:cNvPr>
          <p:cNvSpPr/>
          <p:nvPr/>
        </p:nvSpPr>
        <p:spPr>
          <a:xfrm>
            <a:off x="0" y="914400"/>
            <a:ext cx="12192000" cy="4676152"/>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Font typeface="+mj-lt"/>
              <a:buAutoNum type="arabicPeriod"/>
            </a:pP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right hand------</a:t>
            </a:r>
            <a:r>
              <a:rPr lang="en-US" sz="40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right hemisphere of the brain</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000000"/>
              </a:buClr>
              <a:buFont typeface="+mj-lt"/>
              <a:buAutoNum type="arabicPeriod"/>
            </a:pP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who sits on the throne------</a:t>
            </a:r>
            <a:r>
              <a:rPr lang="en-US" sz="4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Higher consciousness</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000000"/>
              </a:buClr>
              <a:buFont typeface="+mj-lt"/>
              <a:buAutoNum type="arabicPeriod"/>
            </a:pP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 book written on the inside----</a:t>
            </a:r>
            <a:r>
              <a:rPr lang="en-US" sz="4000" b="1" dirty="0">
                <a:solidFill>
                  <a:srgbClr val="7030A0"/>
                </a:solidFill>
                <a:latin typeface="Palatino Linotype" panose="02040502050505030304" pitchFamily="18" charset="0"/>
                <a:ea typeface="Calibri" panose="020F0502020204030204" pitchFamily="34" charset="0"/>
                <a:cs typeface="Arial" panose="020B0604020202020204" pitchFamily="34" charset="0"/>
              </a:rPr>
              <a:t>in you</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rabicPeriod"/>
            </a:pPr>
            <a:r>
              <a:rPr lang="en-US" sz="4000" b="1" dirty="0">
                <a:latin typeface="Palatino Linotype" panose="02040502050505030304" pitchFamily="18" charset="0"/>
                <a:ea typeface="Calibri" panose="020F0502020204030204" pitchFamily="34" charset="0"/>
                <a:cs typeface="Arial" panose="020B0604020202020204" pitchFamily="34" charset="0"/>
              </a:rPr>
              <a:t>On the back side--------------</a:t>
            </a:r>
            <a:r>
              <a:rPr lang="en-US" sz="40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back of the spine</a:t>
            </a:r>
            <a:r>
              <a:rPr lang="en-US" sz="4000" b="1" dirty="0">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b="1" dirty="0">
                <a:latin typeface="Palatino Linotype" panose="02040502050505030304" pitchFamily="18" charset="0"/>
                <a:ea typeface="Calibri" panose="020F0502020204030204" pitchFamily="34" charset="0"/>
                <a:cs typeface="Arial" panose="020B0604020202020204" pitchFamily="34" charset="0"/>
              </a:rPr>
              <a:t>Sealed with 7 seals-------------</a:t>
            </a:r>
            <a:r>
              <a:rPr lang="en-US" sz="40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7 chakras or the seven nerve centers</a:t>
            </a:r>
            <a:r>
              <a:rPr lang="en-US" sz="4000" b="1" dirty="0">
                <a:latin typeface="Palatino Linotype" panose="02040502050505030304" pitchFamily="18" charset="0"/>
                <a:ea typeface="Calibri" panose="020F0502020204030204" pitchFamily="34" charset="0"/>
                <a:cs typeface="Arial" panose="020B0604020202020204" pitchFamily="34" charset="0"/>
              </a:rPr>
              <a:t> that the electrical energy moves up to open the right hemisphere of the brain</a:t>
            </a:r>
            <a:endParaRPr lang="en-US" sz="4000" dirty="0"/>
          </a:p>
        </p:txBody>
      </p:sp>
    </p:spTree>
    <p:extLst>
      <p:ext uri="{BB962C8B-B14F-4D97-AF65-F5344CB8AC3E}">
        <p14:creationId xmlns:p14="http://schemas.microsoft.com/office/powerpoint/2010/main" val="384820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97B752-0D36-4F72-8D31-80C3FBB981D8}"/>
              </a:ext>
            </a:extLst>
          </p:cNvPr>
          <p:cNvSpPr/>
          <p:nvPr/>
        </p:nvSpPr>
        <p:spPr>
          <a:xfrm>
            <a:off x="0" y="353682"/>
            <a:ext cx="12191999" cy="567565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When you are looking of the people and places literally, you are completely off.</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It is incredibly important to understand how we suppose to move in life by understanding the evolution of human mind.</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Let us understand few things here</a:t>
            </a:r>
            <a:endParaRPr lang="en-US" sz="4800" dirty="0"/>
          </a:p>
        </p:txBody>
      </p:sp>
      <p:sp>
        <p:nvSpPr>
          <p:cNvPr id="3" name="Slide Number Placeholder 2">
            <a:extLst>
              <a:ext uri="{FF2B5EF4-FFF2-40B4-BE49-F238E27FC236}">
                <a16:creationId xmlns:a16="http://schemas.microsoft.com/office/drawing/2014/main" id="{8C39D963-097D-41B4-BC24-0E9A21413317}"/>
              </a:ext>
            </a:extLst>
          </p:cNvPr>
          <p:cNvSpPr>
            <a:spLocks noGrp="1"/>
          </p:cNvSpPr>
          <p:nvPr>
            <p:ph type="sldNum" sz="quarter" idx="12"/>
          </p:nvPr>
        </p:nvSpPr>
        <p:spPr/>
        <p:txBody>
          <a:bodyPr/>
          <a:lstStyle/>
          <a:p>
            <a:fld id="{FC749032-2A07-4AE8-BA90-74324CAE0C87}" type="slidenum">
              <a:rPr lang="en-US" smtClean="0"/>
              <a:t>4</a:t>
            </a:fld>
            <a:endParaRPr lang="en-US"/>
          </a:p>
        </p:txBody>
      </p:sp>
    </p:spTree>
    <p:extLst>
      <p:ext uri="{BB962C8B-B14F-4D97-AF65-F5344CB8AC3E}">
        <p14:creationId xmlns:p14="http://schemas.microsoft.com/office/powerpoint/2010/main" val="295043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81ED04-3762-42AC-9A03-ACBE0FA83BD9}"/>
              </a:ext>
            </a:extLst>
          </p:cNvPr>
          <p:cNvSpPr>
            <a:spLocks noGrp="1"/>
          </p:cNvSpPr>
          <p:nvPr>
            <p:ph type="sldNum" sz="quarter" idx="12"/>
          </p:nvPr>
        </p:nvSpPr>
        <p:spPr/>
        <p:txBody>
          <a:bodyPr/>
          <a:lstStyle/>
          <a:p>
            <a:fld id="{FC749032-2A07-4AE8-BA90-74324CAE0C87}" type="slidenum">
              <a:rPr lang="en-US" smtClean="0"/>
              <a:t>40</a:t>
            </a:fld>
            <a:endParaRPr lang="en-US"/>
          </a:p>
        </p:txBody>
      </p:sp>
      <p:sp>
        <p:nvSpPr>
          <p:cNvPr id="3" name="Rectangle 2">
            <a:extLst>
              <a:ext uri="{FF2B5EF4-FFF2-40B4-BE49-F238E27FC236}">
                <a16:creationId xmlns:a16="http://schemas.microsoft.com/office/drawing/2014/main" id="{248F7442-5F53-4192-82A8-EC40048B9A6B}"/>
              </a:ext>
            </a:extLst>
          </p:cNvPr>
          <p:cNvSpPr/>
          <p:nvPr/>
        </p:nvSpPr>
        <p:spPr>
          <a:xfrm>
            <a:off x="0" y="388190"/>
            <a:ext cx="12192000"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In this particular story, </a:t>
            </a:r>
            <a:r>
              <a:rPr lang="en-US" sz="6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Sarah is you</a:t>
            </a:r>
            <a:r>
              <a:rPr lang="en-US" sz="6600" dirty="0">
                <a:latin typeface="Palatino Linotype" panose="02040502050505030304" pitchFamily="18" charset="0"/>
                <a:ea typeface="Calibri" panose="020F0502020204030204" pitchFamily="34" charset="0"/>
                <a:cs typeface="Arial" panose="020B0604020202020204" pitchFamily="34" charset="0"/>
              </a:rPr>
              <a:t> that was using the left side of your brain, you were barren and as soon as you start using the right side of the brain, you become fruitful. You give birth</a:t>
            </a:r>
            <a:endParaRPr lang="en-US" sz="6600" dirty="0"/>
          </a:p>
        </p:txBody>
      </p:sp>
    </p:spTree>
    <p:extLst>
      <p:ext uri="{BB962C8B-B14F-4D97-AF65-F5344CB8AC3E}">
        <p14:creationId xmlns:p14="http://schemas.microsoft.com/office/powerpoint/2010/main" val="1477989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938AA0-1B28-4DA9-A3B2-2A69B546814A}"/>
              </a:ext>
            </a:extLst>
          </p:cNvPr>
          <p:cNvSpPr>
            <a:spLocks noGrp="1"/>
          </p:cNvSpPr>
          <p:nvPr>
            <p:ph type="sldNum" sz="quarter" idx="12"/>
          </p:nvPr>
        </p:nvSpPr>
        <p:spPr/>
        <p:txBody>
          <a:bodyPr/>
          <a:lstStyle/>
          <a:p>
            <a:fld id="{FC749032-2A07-4AE8-BA90-74324CAE0C87}" type="slidenum">
              <a:rPr lang="en-US" smtClean="0"/>
              <a:t>41</a:t>
            </a:fld>
            <a:endParaRPr lang="en-US"/>
          </a:p>
        </p:txBody>
      </p:sp>
      <p:sp>
        <p:nvSpPr>
          <p:cNvPr id="3" name="Rectangle 2">
            <a:extLst>
              <a:ext uri="{FF2B5EF4-FFF2-40B4-BE49-F238E27FC236}">
                <a16:creationId xmlns:a16="http://schemas.microsoft.com/office/drawing/2014/main" id="{3549EEE4-3DD4-4241-99CD-112A3EA55742}"/>
              </a:ext>
            </a:extLst>
          </p:cNvPr>
          <p:cNvSpPr/>
          <p:nvPr/>
        </p:nvSpPr>
        <p:spPr>
          <a:xfrm>
            <a:off x="0" y="117693"/>
            <a:ext cx="12192000" cy="6740307"/>
          </a:xfrm>
          <a:prstGeom prst="rect">
            <a:avLst/>
          </a:prstGeom>
        </p:spPr>
        <p:txBody>
          <a:bodyPr wrap="square">
            <a:spAutoFit/>
          </a:bodyPr>
          <a:lstStyle/>
          <a:p>
            <a:pPr algn="ctr"/>
            <a:r>
              <a:rPr lang="en-US" sz="52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Gen. 18:1 Abraham was sitting near the entrance to his tent and verse 2, he glanced up and saw 3 men standing and he knew that was Elohim</a:t>
            </a:r>
            <a:r>
              <a:rPr lang="en-US" sz="5200" b="1" dirty="0">
                <a:latin typeface="Palatino Linotype" panose="02040502050505030304" pitchFamily="18" charset="0"/>
                <a:ea typeface="Calibri" panose="020F0502020204030204" pitchFamily="34" charset="0"/>
                <a:cs typeface="Arial" panose="020B0604020202020204" pitchFamily="34" charset="0"/>
              </a:rPr>
              <a:t>.</a:t>
            </a:r>
            <a:r>
              <a:rPr lang="en-US" sz="5200" b="1" dirty="0">
                <a:solidFill>
                  <a:srgbClr val="000000"/>
                </a:solidFill>
                <a:latin typeface="Arial" panose="020B0604020202020204" pitchFamily="34" charset="0"/>
                <a:ea typeface="Calibri" panose="020F0502020204030204" pitchFamily="34" charset="0"/>
              </a:rPr>
              <a:t> </a:t>
            </a:r>
            <a:r>
              <a:rPr lang="fr-FR" sz="5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18 Yahweh lui apparut parmi les chênes de </a:t>
            </a:r>
            <a:r>
              <a:rPr lang="fr-FR" sz="52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Mamré</a:t>
            </a:r>
            <a:r>
              <a:rPr lang="fr-FR" sz="5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comme il était assis à l'entrée de sa tente, pendant la chaleur du jour</a:t>
            </a:r>
            <a:endParaRPr lang="en-US" sz="5200" dirty="0">
              <a:solidFill>
                <a:srgbClr val="0070C0"/>
              </a:solidFill>
            </a:endParaRPr>
          </a:p>
        </p:txBody>
      </p:sp>
    </p:spTree>
    <p:extLst>
      <p:ext uri="{BB962C8B-B14F-4D97-AF65-F5344CB8AC3E}">
        <p14:creationId xmlns:p14="http://schemas.microsoft.com/office/powerpoint/2010/main" val="207084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208DC4-FB67-4215-9923-3289822B0A06}"/>
              </a:ext>
            </a:extLst>
          </p:cNvPr>
          <p:cNvSpPr>
            <a:spLocks noGrp="1"/>
          </p:cNvSpPr>
          <p:nvPr>
            <p:ph type="sldNum" sz="quarter" idx="12"/>
          </p:nvPr>
        </p:nvSpPr>
        <p:spPr/>
        <p:txBody>
          <a:bodyPr/>
          <a:lstStyle/>
          <a:p>
            <a:fld id="{FC749032-2A07-4AE8-BA90-74324CAE0C87}" type="slidenum">
              <a:rPr lang="en-US" smtClean="0"/>
              <a:t>42</a:t>
            </a:fld>
            <a:endParaRPr lang="en-US"/>
          </a:p>
        </p:txBody>
      </p:sp>
      <p:sp>
        <p:nvSpPr>
          <p:cNvPr id="3" name="Rectangle 2">
            <a:extLst>
              <a:ext uri="{FF2B5EF4-FFF2-40B4-BE49-F238E27FC236}">
                <a16:creationId xmlns:a16="http://schemas.microsoft.com/office/drawing/2014/main" id="{0F0DA372-80FA-430C-A57F-AD54B4DAC6A7}"/>
              </a:ext>
            </a:extLst>
          </p:cNvPr>
          <p:cNvSpPr/>
          <p:nvPr/>
        </p:nvSpPr>
        <p:spPr>
          <a:xfrm>
            <a:off x="0" y="388189"/>
            <a:ext cx="12191999" cy="641508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To understand these writings, you have to understand allegory and to do so, you have to understand profoundly numerology.</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Numbers are inserted to tip you off all the way that something is happening and once you understand the numbers, you understand right away.</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4958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47C8FA8-74B4-4D78-810C-2E599EEF6519}"/>
              </a:ext>
            </a:extLst>
          </p:cNvPr>
          <p:cNvSpPr>
            <a:spLocks noGrp="1"/>
          </p:cNvSpPr>
          <p:nvPr>
            <p:ph type="sldNum" sz="quarter" idx="12"/>
          </p:nvPr>
        </p:nvSpPr>
        <p:spPr/>
        <p:txBody>
          <a:bodyPr/>
          <a:lstStyle/>
          <a:p>
            <a:fld id="{FC749032-2A07-4AE8-BA90-74324CAE0C87}" type="slidenum">
              <a:rPr lang="en-US" smtClean="0"/>
              <a:t>43</a:t>
            </a:fld>
            <a:endParaRPr lang="en-US"/>
          </a:p>
        </p:txBody>
      </p:sp>
      <p:sp>
        <p:nvSpPr>
          <p:cNvPr id="3" name="Rectangle 2">
            <a:extLst>
              <a:ext uri="{FF2B5EF4-FFF2-40B4-BE49-F238E27FC236}">
                <a16:creationId xmlns:a16="http://schemas.microsoft.com/office/drawing/2014/main" id="{48A26A71-AC00-463D-8934-A6809B255F07}"/>
              </a:ext>
            </a:extLst>
          </p:cNvPr>
          <p:cNvSpPr/>
          <p:nvPr/>
        </p:nvSpPr>
        <p:spPr>
          <a:xfrm>
            <a:off x="0" y="396814"/>
            <a:ext cx="12192000"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Let’s pay attention to gen. 18:1 and 2 </a:t>
            </a:r>
            <a:r>
              <a:rPr lang="en-US" sz="6600" b="1" dirty="0">
                <a:latin typeface="Palatino Linotype" panose="02040502050505030304" pitchFamily="18" charset="0"/>
                <a:ea typeface="Calibri" panose="020F0502020204030204" pitchFamily="34" charset="0"/>
                <a:cs typeface="Arial" panose="020B0604020202020204" pitchFamily="34" charset="0"/>
              </a:rPr>
              <a:t>Abraham was </a:t>
            </a:r>
            <a:r>
              <a:rPr lang="en-US" sz="6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sitting</a:t>
            </a:r>
            <a:r>
              <a:rPr lang="en-US" sz="6600" b="1" dirty="0">
                <a:latin typeface="Palatino Linotype" panose="02040502050505030304" pitchFamily="18" charset="0"/>
                <a:ea typeface="Calibri" panose="020F0502020204030204" pitchFamily="34" charset="0"/>
                <a:cs typeface="Arial" panose="020B0604020202020204" pitchFamily="34" charset="0"/>
              </a:rPr>
              <a:t> near the entrance to his tent and verse 2, </a:t>
            </a:r>
            <a:r>
              <a:rPr lang="en-US" sz="6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he glanced up</a:t>
            </a:r>
            <a:r>
              <a:rPr lang="en-US" sz="6600" b="1" dirty="0">
                <a:latin typeface="Palatino Linotype" panose="02040502050505030304" pitchFamily="18" charset="0"/>
                <a:ea typeface="Calibri" panose="020F0502020204030204" pitchFamily="34" charset="0"/>
                <a:cs typeface="Arial" panose="020B0604020202020204" pitchFamily="34" charset="0"/>
              </a:rPr>
              <a:t> and saw </a:t>
            </a:r>
            <a:r>
              <a:rPr lang="en-US" sz="6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3 men standing</a:t>
            </a:r>
            <a:r>
              <a:rPr lang="en-US" sz="6600" b="1" dirty="0">
                <a:latin typeface="Palatino Linotype" panose="02040502050505030304" pitchFamily="18" charset="0"/>
                <a:ea typeface="Calibri" panose="020F0502020204030204" pitchFamily="34" charset="0"/>
                <a:cs typeface="Arial" panose="020B0604020202020204" pitchFamily="34" charset="0"/>
              </a:rPr>
              <a:t> and </a:t>
            </a:r>
            <a:r>
              <a:rPr lang="en-US" sz="6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he knew that was Elohim</a:t>
            </a:r>
            <a:endParaRPr lang="en-US" sz="6600" dirty="0"/>
          </a:p>
        </p:txBody>
      </p:sp>
    </p:spTree>
    <p:extLst>
      <p:ext uri="{BB962C8B-B14F-4D97-AF65-F5344CB8AC3E}">
        <p14:creationId xmlns:p14="http://schemas.microsoft.com/office/powerpoint/2010/main" val="2323006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5B20973-8C2F-47E0-8E80-D819DD65BC04}"/>
              </a:ext>
            </a:extLst>
          </p:cNvPr>
          <p:cNvSpPr>
            <a:spLocks noGrp="1"/>
          </p:cNvSpPr>
          <p:nvPr>
            <p:ph type="sldNum" sz="quarter" idx="12"/>
          </p:nvPr>
        </p:nvSpPr>
        <p:spPr/>
        <p:txBody>
          <a:bodyPr/>
          <a:lstStyle/>
          <a:p>
            <a:fld id="{FC749032-2A07-4AE8-BA90-74324CAE0C87}" type="slidenum">
              <a:rPr lang="en-US" smtClean="0"/>
              <a:t>44</a:t>
            </a:fld>
            <a:endParaRPr lang="en-US"/>
          </a:p>
        </p:txBody>
      </p:sp>
      <p:sp>
        <p:nvSpPr>
          <p:cNvPr id="3" name="Rectangle 2">
            <a:extLst>
              <a:ext uri="{FF2B5EF4-FFF2-40B4-BE49-F238E27FC236}">
                <a16:creationId xmlns:a16="http://schemas.microsoft.com/office/drawing/2014/main" id="{7E8913E8-D511-4C2E-91DD-F32C20D19E43}"/>
              </a:ext>
            </a:extLst>
          </p:cNvPr>
          <p:cNvSpPr/>
          <p:nvPr/>
        </p:nvSpPr>
        <p:spPr>
          <a:xfrm>
            <a:off x="0" y="147502"/>
            <a:ext cx="12192000" cy="657333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6600" b="1" dirty="0">
                <a:latin typeface="Palatino Linotype" panose="02040502050505030304" pitchFamily="18" charset="0"/>
                <a:ea typeface="Calibri" panose="020F0502020204030204" pitchFamily="34" charset="0"/>
                <a:cs typeface="Arial" panose="020B0604020202020204" pitchFamily="34" charset="0"/>
              </a:rPr>
              <a:t>Sitting---------he came from the lower chakra.</a:t>
            </a:r>
            <a:endParaRPr lang="en-US" sz="6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6600" dirty="0">
                <a:latin typeface="Palatino Linotype" panose="02040502050505030304" pitchFamily="18" charset="0"/>
                <a:ea typeface="Calibri" panose="020F0502020204030204" pitchFamily="34" charset="0"/>
                <a:cs typeface="Arial" panose="020B0604020202020204" pitchFamily="34" charset="0"/>
              </a:rPr>
              <a:t>Glanced up----He reached his crown chakra</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He saw 3 men---------He met with Yahweh</a:t>
            </a:r>
            <a:endParaRPr lang="en-US" sz="6600" dirty="0"/>
          </a:p>
        </p:txBody>
      </p:sp>
    </p:spTree>
    <p:extLst>
      <p:ext uri="{BB962C8B-B14F-4D97-AF65-F5344CB8AC3E}">
        <p14:creationId xmlns:p14="http://schemas.microsoft.com/office/powerpoint/2010/main" val="126440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06B083-6374-43AD-A400-434FAE118EBE}"/>
              </a:ext>
            </a:extLst>
          </p:cNvPr>
          <p:cNvSpPr>
            <a:spLocks noGrp="1"/>
          </p:cNvSpPr>
          <p:nvPr>
            <p:ph type="sldNum" sz="quarter" idx="12"/>
          </p:nvPr>
        </p:nvSpPr>
        <p:spPr/>
        <p:txBody>
          <a:bodyPr/>
          <a:lstStyle/>
          <a:p>
            <a:fld id="{FC749032-2A07-4AE8-BA90-74324CAE0C87}" type="slidenum">
              <a:rPr lang="en-US" smtClean="0"/>
              <a:t>45</a:t>
            </a:fld>
            <a:endParaRPr lang="en-US"/>
          </a:p>
        </p:txBody>
      </p:sp>
      <p:sp>
        <p:nvSpPr>
          <p:cNvPr id="3" name="Rectangle 2">
            <a:extLst>
              <a:ext uri="{FF2B5EF4-FFF2-40B4-BE49-F238E27FC236}">
                <a16:creationId xmlns:a16="http://schemas.microsoft.com/office/drawing/2014/main" id="{FEBC12DE-0298-43CC-9D82-1A73012037E3}"/>
              </a:ext>
            </a:extLst>
          </p:cNvPr>
          <p:cNvSpPr/>
          <p:nvPr/>
        </p:nvSpPr>
        <p:spPr>
          <a:xfrm>
            <a:off x="0" y="388190"/>
            <a:ext cx="12191999" cy="594348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The number 3</a:t>
            </a:r>
            <a:r>
              <a:rPr lang="en-US" sz="4400" dirty="0">
                <a:latin typeface="Palatino Linotype" panose="02040502050505030304" pitchFamily="18" charset="0"/>
                <a:ea typeface="Calibri" panose="020F0502020204030204" pitchFamily="34" charset="0"/>
                <a:cs typeface="Arial" panose="020B0604020202020204" pitchFamily="34" charset="0"/>
              </a:rPr>
              <a:t>.</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When 3 is surfaced, it tells new life or resurrection is going to happen. It tells something very special is going to happen in the change of the life of people that are involved.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That’s why Jonah was in the fish for 3 days.</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That’s why Yahshua was in the tomb for 3 days</a:t>
            </a:r>
            <a:endParaRPr lang="en-US" sz="4400" dirty="0"/>
          </a:p>
        </p:txBody>
      </p:sp>
    </p:spTree>
    <p:extLst>
      <p:ext uri="{BB962C8B-B14F-4D97-AF65-F5344CB8AC3E}">
        <p14:creationId xmlns:p14="http://schemas.microsoft.com/office/powerpoint/2010/main" val="2637074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AEFF4B-BFEA-43E9-B478-03E772B2BCE2}"/>
              </a:ext>
            </a:extLst>
          </p:cNvPr>
          <p:cNvSpPr>
            <a:spLocks noGrp="1"/>
          </p:cNvSpPr>
          <p:nvPr>
            <p:ph type="sldNum" sz="quarter" idx="12"/>
          </p:nvPr>
        </p:nvSpPr>
        <p:spPr/>
        <p:txBody>
          <a:bodyPr/>
          <a:lstStyle/>
          <a:p>
            <a:fld id="{FC749032-2A07-4AE8-BA90-74324CAE0C87}" type="slidenum">
              <a:rPr lang="en-US" smtClean="0"/>
              <a:t>46</a:t>
            </a:fld>
            <a:endParaRPr lang="en-US"/>
          </a:p>
        </p:txBody>
      </p:sp>
      <p:sp>
        <p:nvSpPr>
          <p:cNvPr id="3" name="Rectangle 2">
            <a:extLst>
              <a:ext uri="{FF2B5EF4-FFF2-40B4-BE49-F238E27FC236}">
                <a16:creationId xmlns:a16="http://schemas.microsoft.com/office/drawing/2014/main" id="{9A2D1C01-664D-417A-B01C-8AFA91E4A255}"/>
              </a:ext>
            </a:extLst>
          </p:cNvPr>
          <p:cNvSpPr/>
          <p:nvPr/>
        </p:nvSpPr>
        <p:spPr>
          <a:xfrm>
            <a:off x="0" y="966158"/>
            <a:ext cx="12192000" cy="4524315"/>
          </a:xfrm>
          <a:prstGeom prst="rect">
            <a:avLst/>
          </a:prstGeom>
        </p:spPr>
        <p:txBody>
          <a:bodyPr wrap="square">
            <a:spAutoFit/>
          </a:bodyPr>
          <a:lstStyle/>
          <a:p>
            <a:pPr algn="ctr"/>
            <a:r>
              <a:rPr lang="en-US" sz="7200" dirty="0">
                <a:latin typeface="Palatino Linotype" panose="02040502050505030304" pitchFamily="18" charset="0"/>
                <a:ea typeface="Calibri" panose="020F0502020204030204" pitchFamily="34" charset="0"/>
                <a:cs typeface="Arial" panose="020B0604020202020204" pitchFamily="34" charset="0"/>
              </a:rPr>
              <a:t>When number 7 surfaces, it tells there is a divine intervention is going to happen</a:t>
            </a:r>
            <a:endParaRPr lang="en-US" sz="7200" dirty="0"/>
          </a:p>
        </p:txBody>
      </p:sp>
    </p:spTree>
    <p:extLst>
      <p:ext uri="{BB962C8B-B14F-4D97-AF65-F5344CB8AC3E}">
        <p14:creationId xmlns:p14="http://schemas.microsoft.com/office/powerpoint/2010/main" val="230105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FD787F-38F7-4BE4-8880-F21439176423}"/>
              </a:ext>
            </a:extLst>
          </p:cNvPr>
          <p:cNvSpPr>
            <a:spLocks noGrp="1"/>
          </p:cNvSpPr>
          <p:nvPr>
            <p:ph type="sldNum" sz="quarter" idx="12"/>
          </p:nvPr>
        </p:nvSpPr>
        <p:spPr/>
        <p:txBody>
          <a:bodyPr/>
          <a:lstStyle/>
          <a:p>
            <a:fld id="{FC749032-2A07-4AE8-BA90-74324CAE0C87}" type="slidenum">
              <a:rPr lang="en-US" smtClean="0"/>
              <a:t>47</a:t>
            </a:fld>
            <a:endParaRPr lang="en-US"/>
          </a:p>
        </p:txBody>
      </p:sp>
      <p:sp>
        <p:nvSpPr>
          <p:cNvPr id="3" name="Rectangle 2">
            <a:extLst>
              <a:ext uri="{FF2B5EF4-FFF2-40B4-BE49-F238E27FC236}">
                <a16:creationId xmlns:a16="http://schemas.microsoft.com/office/drawing/2014/main" id="{E65219B1-C8AD-4231-9BA1-A0DF0CEA47D0}"/>
              </a:ext>
            </a:extLst>
          </p:cNvPr>
          <p:cNvSpPr/>
          <p:nvPr/>
        </p:nvSpPr>
        <p:spPr>
          <a:xfrm>
            <a:off x="0" y="370936"/>
            <a:ext cx="12192000" cy="641508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Abraham saw 3 men, that means there is going to be new life.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In this story, the barren Sarah will give birth.</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In real life, it’s all about you, you were barren when using the intellectual side of your brain, as soon as you are conscious about meditating to meet with Yahweh.</a:t>
            </a:r>
            <a:endParaRPr lang="en-US" sz="4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9669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D18B10-9CF3-4D66-8B78-D5141A790D41}"/>
              </a:ext>
            </a:extLst>
          </p:cNvPr>
          <p:cNvSpPr>
            <a:spLocks noGrp="1"/>
          </p:cNvSpPr>
          <p:nvPr>
            <p:ph type="sldNum" sz="quarter" idx="12"/>
          </p:nvPr>
        </p:nvSpPr>
        <p:spPr/>
        <p:txBody>
          <a:bodyPr/>
          <a:lstStyle/>
          <a:p>
            <a:fld id="{FC749032-2A07-4AE8-BA90-74324CAE0C87}" type="slidenum">
              <a:rPr lang="en-US" smtClean="0"/>
              <a:t>48</a:t>
            </a:fld>
            <a:endParaRPr lang="en-US"/>
          </a:p>
        </p:txBody>
      </p:sp>
      <p:sp>
        <p:nvSpPr>
          <p:cNvPr id="3" name="Rectangle 2">
            <a:extLst>
              <a:ext uri="{FF2B5EF4-FFF2-40B4-BE49-F238E27FC236}">
                <a16:creationId xmlns:a16="http://schemas.microsoft.com/office/drawing/2014/main" id="{68F28BA3-0630-47BE-BF75-D00B2FEAB6E0}"/>
              </a:ext>
            </a:extLst>
          </p:cNvPr>
          <p:cNvSpPr/>
          <p:nvPr/>
        </p:nvSpPr>
        <p:spPr>
          <a:xfrm>
            <a:off x="0" y="336429"/>
            <a:ext cx="12191999"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When you know how and you are dedicated to do so. When you reach your 7th center of your energy source, you will see Yahweh to receive all you need to accomplish amazing things</a:t>
            </a:r>
            <a:endParaRPr lang="en-US" sz="6600" dirty="0"/>
          </a:p>
        </p:txBody>
      </p:sp>
    </p:spTree>
    <p:extLst>
      <p:ext uri="{BB962C8B-B14F-4D97-AF65-F5344CB8AC3E}">
        <p14:creationId xmlns:p14="http://schemas.microsoft.com/office/powerpoint/2010/main" val="664457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79A2B8-2471-429E-8DF0-2AD0923F763E}"/>
              </a:ext>
            </a:extLst>
          </p:cNvPr>
          <p:cNvSpPr>
            <a:spLocks noGrp="1"/>
          </p:cNvSpPr>
          <p:nvPr>
            <p:ph type="sldNum" sz="quarter" idx="12"/>
          </p:nvPr>
        </p:nvSpPr>
        <p:spPr/>
        <p:txBody>
          <a:bodyPr/>
          <a:lstStyle/>
          <a:p>
            <a:fld id="{FC749032-2A07-4AE8-BA90-74324CAE0C87}" type="slidenum">
              <a:rPr lang="en-US" smtClean="0"/>
              <a:t>49</a:t>
            </a:fld>
            <a:endParaRPr lang="en-US"/>
          </a:p>
        </p:txBody>
      </p:sp>
      <p:sp>
        <p:nvSpPr>
          <p:cNvPr id="3" name="Rectangle 2">
            <a:extLst>
              <a:ext uri="{FF2B5EF4-FFF2-40B4-BE49-F238E27FC236}">
                <a16:creationId xmlns:a16="http://schemas.microsoft.com/office/drawing/2014/main" id="{2411C6C6-9F2A-47D1-A5E4-2661464E0878}"/>
              </a:ext>
            </a:extLst>
          </p:cNvPr>
          <p:cNvSpPr/>
          <p:nvPr/>
        </p:nvSpPr>
        <p:spPr>
          <a:xfrm>
            <a:off x="0" y="327804"/>
            <a:ext cx="12191999" cy="5909310"/>
          </a:xfrm>
          <a:prstGeom prst="rect">
            <a:avLst/>
          </a:prstGeom>
        </p:spPr>
        <p:txBody>
          <a:bodyPr wrap="square">
            <a:spAutoFit/>
          </a:bodyPr>
          <a:lstStyle/>
          <a:p>
            <a:pPr algn="ct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Gen. 18:10 Then one of them said, “I will certainly return to you in about a year’s time.</a:t>
            </a:r>
            <a:r>
              <a:rPr lang="fr-FR"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By </a:t>
            </a:r>
            <a:r>
              <a:rPr lang="fr-FR" sz="5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then</a:t>
            </a:r>
            <a:r>
              <a:rPr lang="fr-FR"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your</a:t>
            </a:r>
            <a:r>
              <a:rPr lang="fr-FR"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wife</a:t>
            </a:r>
            <a:r>
              <a:rPr lang="fr-FR"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Sarah </a:t>
            </a:r>
            <a:r>
              <a:rPr lang="fr-FR" sz="5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will</a:t>
            </a:r>
            <a:r>
              <a:rPr lang="fr-FR"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have borne a son”</a:t>
            </a:r>
          </a:p>
          <a:p>
            <a:pPr algn="ct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L'un d'entre eux dit: Je reviendrai vers toi à cette même époque; et voici, Sara, ta femme, aura un fils. </a:t>
            </a:r>
            <a:endParaRPr lang="en-US" sz="5400" dirty="0">
              <a:solidFill>
                <a:srgbClr val="FF0000"/>
              </a:solidFill>
            </a:endParaRPr>
          </a:p>
        </p:txBody>
      </p:sp>
    </p:spTree>
    <p:extLst>
      <p:ext uri="{BB962C8B-B14F-4D97-AF65-F5344CB8AC3E}">
        <p14:creationId xmlns:p14="http://schemas.microsoft.com/office/powerpoint/2010/main" val="2257834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AFAEA5-767D-4132-AF5E-2ECA51C0686A}"/>
              </a:ext>
            </a:extLst>
          </p:cNvPr>
          <p:cNvSpPr/>
          <p:nvPr/>
        </p:nvSpPr>
        <p:spPr>
          <a:xfrm>
            <a:off x="0" y="232913"/>
            <a:ext cx="12191999" cy="6447919"/>
          </a:xfrm>
          <a:prstGeom prst="rect">
            <a:avLst/>
          </a:prstGeom>
        </p:spPr>
        <p:txBody>
          <a:bodyPr wrap="square">
            <a:spAutoFit/>
          </a:bodyPr>
          <a:lstStyle/>
          <a:p>
            <a:pPr algn="ctr"/>
            <a:r>
              <a:rPr lang="en-US" sz="5900"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Let’s read </a:t>
            </a:r>
            <a:r>
              <a:rPr lang="en-US"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Gen. 17:1 When Abram was 99 years old, Yahweh appeared to Abram and announced, “I am Elohim The Almighty. </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Live in constant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awareness</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that</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I’m</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always</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with</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a:t>
            </a:r>
            <a:r>
              <a:rPr lang="fr-FR" sz="59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you</a:t>
            </a:r>
            <a:r>
              <a:rPr lang="fr-FR" sz="59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a:t>
            </a:r>
            <a:r>
              <a:rPr lang="en-US" sz="5900" b="1" dirty="0">
                <a:solidFill>
                  <a:schemeClr val="accent5">
                    <a:lumMod val="75000"/>
                  </a:schemeClr>
                </a:solidFill>
              </a:rPr>
              <a:t> and be blameless</a:t>
            </a:r>
            <a:endParaRPr lang="en-US" sz="5900" dirty="0">
              <a:solidFill>
                <a:schemeClr val="accent5">
                  <a:lumMod val="75000"/>
                </a:schemeClr>
              </a:solidFill>
            </a:endParaRPr>
          </a:p>
        </p:txBody>
      </p:sp>
      <p:sp>
        <p:nvSpPr>
          <p:cNvPr id="3" name="Slide Number Placeholder 2">
            <a:extLst>
              <a:ext uri="{FF2B5EF4-FFF2-40B4-BE49-F238E27FC236}">
                <a16:creationId xmlns:a16="http://schemas.microsoft.com/office/drawing/2014/main" id="{C2D02AB8-9AF6-44E2-8D32-E949CAFC7A33}"/>
              </a:ext>
            </a:extLst>
          </p:cNvPr>
          <p:cNvSpPr>
            <a:spLocks noGrp="1"/>
          </p:cNvSpPr>
          <p:nvPr>
            <p:ph type="sldNum" sz="quarter" idx="12"/>
          </p:nvPr>
        </p:nvSpPr>
        <p:spPr/>
        <p:txBody>
          <a:bodyPr/>
          <a:lstStyle/>
          <a:p>
            <a:fld id="{FC749032-2A07-4AE8-BA90-74324CAE0C87}" type="slidenum">
              <a:rPr lang="en-US" smtClean="0"/>
              <a:t>5</a:t>
            </a:fld>
            <a:endParaRPr lang="en-US"/>
          </a:p>
        </p:txBody>
      </p:sp>
    </p:spTree>
    <p:extLst>
      <p:ext uri="{BB962C8B-B14F-4D97-AF65-F5344CB8AC3E}">
        <p14:creationId xmlns:p14="http://schemas.microsoft.com/office/powerpoint/2010/main" val="2253261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EF0109-E746-4898-8425-CC29ADB56D6A}"/>
              </a:ext>
            </a:extLst>
          </p:cNvPr>
          <p:cNvSpPr>
            <a:spLocks noGrp="1"/>
          </p:cNvSpPr>
          <p:nvPr>
            <p:ph type="sldNum" sz="quarter" idx="12"/>
          </p:nvPr>
        </p:nvSpPr>
        <p:spPr/>
        <p:txBody>
          <a:bodyPr/>
          <a:lstStyle/>
          <a:p>
            <a:fld id="{FC749032-2A07-4AE8-BA90-74324CAE0C87}" type="slidenum">
              <a:rPr lang="en-US" smtClean="0"/>
              <a:t>50</a:t>
            </a:fld>
            <a:endParaRPr lang="en-US"/>
          </a:p>
        </p:txBody>
      </p:sp>
      <p:sp>
        <p:nvSpPr>
          <p:cNvPr id="3" name="Rectangle 2">
            <a:extLst>
              <a:ext uri="{FF2B5EF4-FFF2-40B4-BE49-F238E27FC236}">
                <a16:creationId xmlns:a16="http://schemas.microsoft.com/office/drawing/2014/main" id="{4063829A-C86F-47D0-8E26-9B295CDE9E8C}"/>
              </a:ext>
            </a:extLst>
          </p:cNvPr>
          <p:cNvSpPr/>
          <p:nvPr/>
        </p:nvSpPr>
        <p:spPr>
          <a:xfrm>
            <a:off x="0" y="353684"/>
            <a:ext cx="12192000" cy="5801332"/>
          </a:xfrm>
          <a:prstGeom prst="rect">
            <a:avLst/>
          </a:prstGeom>
        </p:spPr>
        <p:txBody>
          <a:bodyPr wrap="square">
            <a:spAutoFit/>
          </a:bodyPr>
          <a:lstStyle/>
          <a:p>
            <a:pPr marL="342900" marR="0" lvl="0" indent="-342900" algn="ctr">
              <a:lnSpc>
                <a:spcPct val="107000"/>
              </a:lnSpc>
              <a:spcBef>
                <a:spcPts val="0"/>
              </a:spcBef>
              <a:spcAft>
                <a:spcPts val="0"/>
              </a:spcAft>
              <a:buSzPts val="1400"/>
              <a:buFont typeface="+mj-lt"/>
              <a:buAutoNum type="alphaUcPeriod"/>
            </a:pPr>
            <a:r>
              <a:rPr lang="en-US" sz="4400" b="1" dirty="0">
                <a:latin typeface="Palatino Linotype" panose="02040502050505030304" pitchFamily="18" charset="0"/>
                <a:ea typeface="Calibri" panose="020F0502020204030204" pitchFamily="34" charset="0"/>
                <a:cs typeface="Arial" panose="020B0604020202020204" pitchFamily="34" charset="0"/>
              </a:rPr>
              <a:t>It is </a:t>
            </a:r>
            <a:r>
              <a:rPr lang="en-US" sz="4400" dirty="0">
                <a:latin typeface="Palatino Linotype" panose="02040502050505030304" pitchFamily="18" charset="0"/>
                <a:ea typeface="Calibri" panose="020F0502020204030204" pitchFamily="34" charset="0"/>
                <a:cs typeface="Arial" panose="020B0604020202020204" pitchFamily="34" charset="0"/>
              </a:rPr>
              <a:t>not something to utilize literally. Because it is very silly to put in your mind that some lady gave birth to a child at 90 years old.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Abraham was 100 years old.</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100 years old it simply number </a:t>
            </a:r>
            <a:r>
              <a:rPr lang="en-US" sz="4400" b="1"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one</a:t>
            </a:r>
            <a:r>
              <a:rPr lang="en-US" sz="4400" dirty="0">
                <a:latin typeface="Palatino Linotype" panose="02040502050505030304" pitchFamily="18" charset="0"/>
                <a:ea typeface="Calibri" panose="020F0502020204030204" pitchFamily="34" charset="0"/>
                <a:cs typeface="Arial" panose="020B0604020202020204" pitchFamily="34" charset="0"/>
              </a:rPr>
              <a:t> that tells, you come to realize that everything is “one” after reaching the spiritual side of your brain in meditation</a:t>
            </a:r>
            <a:endParaRPr lang="en-US" sz="4400" dirty="0"/>
          </a:p>
        </p:txBody>
      </p:sp>
    </p:spTree>
    <p:extLst>
      <p:ext uri="{BB962C8B-B14F-4D97-AF65-F5344CB8AC3E}">
        <p14:creationId xmlns:p14="http://schemas.microsoft.com/office/powerpoint/2010/main" val="36650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A6ED364-C8E9-4D4C-8B2D-679DD303DB04}"/>
              </a:ext>
            </a:extLst>
          </p:cNvPr>
          <p:cNvSpPr>
            <a:spLocks noGrp="1"/>
          </p:cNvSpPr>
          <p:nvPr>
            <p:ph type="sldNum" sz="quarter" idx="12"/>
          </p:nvPr>
        </p:nvSpPr>
        <p:spPr/>
        <p:txBody>
          <a:bodyPr/>
          <a:lstStyle/>
          <a:p>
            <a:fld id="{FC749032-2A07-4AE8-BA90-74324CAE0C87}" type="slidenum">
              <a:rPr lang="en-US" smtClean="0"/>
              <a:t>51</a:t>
            </a:fld>
            <a:endParaRPr lang="en-US"/>
          </a:p>
        </p:txBody>
      </p:sp>
      <p:sp>
        <p:nvSpPr>
          <p:cNvPr id="3" name="Rectangle 2">
            <a:extLst>
              <a:ext uri="{FF2B5EF4-FFF2-40B4-BE49-F238E27FC236}">
                <a16:creationId xmlns:a16="http://schemas.microsoft.com/office/drawing/2014/main" id="{D81098F8-223D-48A0-87B9-A8118882082F}"/>
              </a:ext>
            </a:extLst>
          </p:cNvPr>
          <p:cNvSpPr/>
          <p:nvPr/>
        </p:nvSpPr>
        <p:spPr>
          <a:xfrm>
            <a:off x="0" y="370936"/>
            <a:ext cx="12191999" cy="624453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When you come to the point of understanding that everything is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One</a:t>
            </a:r>
            <a:r>
              <a:rPr lang="en-US" sz="5400" dirty="0">
                <a:latin typeface="Palatino Linotype" panose="02040502050505030304" pitchFamily="18" charset="0"/>
                <a:ea typeface="Calibri" panose="020F0502020204030204" pitchFamily="34" charset="0"/>
                <a:cs typeface="Arial" panose="020B0604020202020204" pitchFamily="34" charset="0"/>
              </a:rPr>
              <a:t> regardless, you reach a very significant step toward spirituality.</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When that part is reached, you are at the point of letting your inner force to take control of your physical life</a:t>
            </a:r>
            <a:endParaRPr lang="en-US" sz="5400" dirty="0"/>
          </a:p>
        </p:txBody>
      </p:sp>
    </p:spTree>
    <p:extLst>
      <p:ext uri="{BB962C8B-B14F-4D97-AF65-F5344CB8AC3E}">
        <p14:creationId xmlns:p14="http://schemas.microsoft.com/office/powerpoint/2010/main" val="1508806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69301F-ECCB-4C1E-8436-2A1936C0B49F}"/>
              </a:ext>
            </a:extLst>
          </p:cNvPr>
          <p:cNvSpPr>
            <a:spLocks noGrp="1"/>
          </p:cNvSpPr>
          <p:nvPr>
            <p:ph type="sldNum" sz="quarter" idx="12"/>
          </p:nvPr>
        </p:nvSpPr>
        <p:spPr/>
        <p:txBody>
          <a:bodyPr/>
          <a:lstStyle/>
          <a:p>
            <a:fld id="{FC749032-2A07-4AE8-BA90-74324CAE0C87}" type="slidenum">
              <a:rPr lang="en-US" smtClean="0"/>
              <a:t>52</a:t>
            </a:fld>
            <a:endParaRPr lang="en-US"/>
          </a:p>
        </p:txBody>
      </p:sp>
      <p:sp>
        <p:nvSpPr>
          <p:cNvPr id="3" name="Rectangle 2">
            <a:extLst>
              <a:ext uri="{FF2B5EF4-FFF2-40B4-BE49-F238E27FC236}">
                <a16:creationId xmlns:a16="http://schemas.microsoft.com/office/drawing/2014/main" id="{A9F0EC54-547C-4EF5-AA2A-6DDAF354870F}"/>
              </a:ext>
            </a:extLst>
          </p:cNvPr>
          <p:cNvSpPr/>
          <p:nvPr/>
        </p:nvSpPr>
        <p:spPr>
          <a:xfrm>
            <a:off x="0" y="370936"/>
            <a:ext cx="12191999" cy="597759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latin typeface="Palatino Linotype" panose="02040502050505030304" pitchFamily="18" charset="0"/>
                <a:ea typeface="Calibri" panose="020F0502020204030204" pitchFamily="34" charset="0"/>
                <a:cs typeface="Arial" panose="020B0604020202020204" pitchFamily="34" charset="0"/>
              </a:rPr>
              <a:t>When you see anything with eyes opened, you are using your left brain and the second you close your eyes to try to understand something, you shift to your right side of the brain.</a:t>
            </a:r>
            <a:endParaRPr lang="en-US" sz="6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2656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95DEC4-EB01-4808-9E43-C9EDBF8E69F3}"/>
              </a:ext>
            </a:extLst>
          </p:cNvPr>
          <p:cNvSpPr>
            <a:spLocks noGrp="1"/>
          </p:cNvSpPr>
          <p:nvPr>
            <p:ph type="sldNum" sz="quarter" idx="12"/>
          </p:nvPr>
        </p:nvSpPr>
        <p:spPr/>
        <p:txBody>
          <a:bodyPr/>
          <a:lstStyle/>
          <a:p>
            <a:fld id="{FC749032-2A07-4AE8-BA90-74324CAE0C87}" type="slidenum">
              <a:rPr lang="en-US" smtClean="0"/>
              <a:t>53</a:t>
            </a:fld>
            <a:endParaRPr lang="en-US"/>
          </a:p>
        </p:txBody>
      </p:sp>
      <p:sp>
        <p:nvSpPr>
          <p:cNvPr id="3" name="Rectangle 2">
            <a:extLst>
              <a:ext uri="{FF2B5EF4-FFF2-40B4-BE49-F238E27FC236}">
                <a16:creationId xmlns:a16="http://schemas.microsoft.com/office/drawing/2014/main" id="{83FEF3C5-5893-4DB3-8FE6-6218C8CA3559}"/>
              </a:ext>
            </a:extLst>
          </p:cNvPr>
          <p:cNvSpPr/>
          <p:nvPr/>
        </p:nvSpPr>
        <p:spPr>
          <a:xfrm>
            <a:off x="0" y="353682"/>
            <a:ext cx="12191999" cy="5943487"/>
          </a:xfrm>
          <a:prstGeom prst="rect">
            <a:avLst/>
          </a:prstGeom>
        </p:spPr>
        <p:txBody>
          <a:bodyPr wrap="square">
            <a:spAutoFit/>
          </a:bodyPr>
          <a:lstStyle/>
          <a:p>
            <a:pPr marL="342900" marR="0" lvl="0" indent="-342900" algn="ctr">
              <a:lnSpc>
                <a:spcPct val="107000"/>
              </a:lnSpc>
              <a:spcBef>
                <a:spcPts val="0"/>
              </a:spcBef>
              <a:spcAft>
                <a:spcPts val="0"/>
              </a:spcAft>
              <a:buSzPts val="1400"/>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Barren Sarah will give birth at 90 years old.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We all know that was an allegory, Sarah represents a different covenant between Yahweh and human race.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Barren Sarah is the left side of your hemisphere and 90 years old Sarah is the right side of your hemisphere.</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The side that can meet with The creator</a:t>
            </a:r>
            <a:endParaRPr lang="en-US" sz="4400" dirty="0"/>
          </a:p>
        </p:txBody>
      </p:sp>
    </p:spTree>
    <p:extLst>
      <p:ext uri="{BB962C8B-B14F-4D97-AF65-F5344CB8AC3E}">
        <p14:creationId xmlns:p14="http://schemas.microsoft.com/office/powerpoint/2010/main" val="51825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9FE45F-FB3A-4F87-BF11-2B0D050AC020}"/>
              </a:ext>
            </a:extLst>
          </p:cNvPr>
          <p:cNvSpPr>
            <a:spLocks noGrp="1"/>
          </p:cNvSpPr>
          <p:nvPr>
            <p:ph type="sldNum" sz="quarter" idx="12"/>
          </p:nvPr>
        </p:nvSpPr>
        <p:spPr/>
        <p:txBody>
          <a:bodyPr/>
          <a:lstStyle/>
          <a:p>
            <a:fld id="{FC749032-2A07-4AE8-BA90-74324CAE0C87}" type="slidenum">
              <a:rPr lang="en-US" smtClean="0"/>
              <a:t>54</a:t>
            </a:fld>
            <a:endParaRPr lang="en-US"/>
          </a:p>
        </p:txBody>
      </p:sp>
      <p:sp>
        <p:nvSpPr>
          <p:cNvPr id="3" name="Rectangle 2">
            <a:extLst>
              <a:ext uri="{FF2B5EF4-FFF2-40B4-BE49-F238E27FC236}">
                <a16:creationId xmlns:a16="http://schemas.microsoft.com/office/drawing/2014/main" id="{9D7B7442-8CBD-4F8C-BE08-49DFFF4E76AD}"/>
              </a:ext>
            </a:extLst>
          </p:cNvPr>
          <p:cNvSpPr/>
          <p:nvPr/>
        </p:nvSpPr>
        <p:spPr>
          <a:xfrm>
            <a:off x="120769" y="119745"/>
            <a:ext cx="12191999" cy="673825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Something important to notice. Why Yahweh did not tell Sarah go right ahead and give birth, why did He have to go and come back at the right time and then at that time Sarah would get pregnant?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There is an extremely important point.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Before Sarah can conceive, before the right side of your brain can give birth to something amazing, there shall be the destruction of the major barriers you carry within you.</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Sodom and Gomorrah had to be destroyed</a:t>
            </a:r>
            <a:endParaRPr lang="en-US" sz="4000" dirty="0"/>
          </a:p>
        </p:txBody>
      </p:sp>
    </p:spTree>
    <p:extLst>
      <p:ext uri="{BB962C8B-B14F-4D97-AF65-F5344CB8AC3E}">
        <p14:creationId xmlns:p14="http://schemas.microsoft.com/office/powerpoint/2010/main" val="152918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A2D17F-0C3C-458A-918B-44A3018A02EB}"/>
              </a:ext>
            </a:extLst>
          </p:cNvPr>
          <p:cNvSpPr>
            <a:spLocks noGrp="1"/>
          </p:cNvSpPr>
          <p:nvPr>
            <p:ph type="sldNum" sz="quarter" idx="12"/>
          </p:nvPr>
        </p:nvSpPr>
        <p:spPr/>
        <p:txBody>
          <a:bodyPr/>
          <a:lstStyle/>
          <a:p>
            <a:fld id="{FC749032-2A07-4AE8-BA90-74324CAE0C87}" type="slidenum">
              <a:rPr lang="en-US" smtClean="0"/>
              <a:t>55</a:t>
            </a:fld>
            <a:endParaRPr lang="en-US"/>
          </a:p>
        </p:txBody>
      </p:sp>
      <p:sp>
        <p:nvSpPr>
          <p:cNvPr id="3" name="Rectangle 2">
            <a:extLst>
              <a:ext uri="{FF2B5EF4-FFF2-40B4-BE49-F238E27FC236}">
                <a16:creationId xmlns:a16="http://schemas.microsoft.com/office/drawing/2014/main" id="{83B7A3EA-2EB8-4E81-A025-358C1341CBFF}"/>
              </a:ext>
            </a:extLst>
          </p:cNvPr>
          <p:cNvSpPr/>
          <p:nvPr/>
        </p:nvSpPr>
        <p:spPr>
          <a:xfrm>
            <a:off x="0" y="345056"/>
            <a:ext cx="12192000" cy="636263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When they are destroyed then I will come at that time to allow you to make something amazing happen.</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Sodom and Gomorrah is a group of dominating factors of your left brain.</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Stuff that you are obsessed with, stuff you cannot let go because of the left side dominance</a:t>
            </a:r>
            <a:endParaRPr lang="en-US" sz="4800" dirty="0"/>
          </a:p>
        </p:txBody>
      </p:sp>
    </p:spTree>
    <p:extLst>
      <p:ext uri="{BB962C8B-B14F-4D97-AF65-F5344CB8AC3E}">
        <p14:creationId xmlns:p14="http://schemas.microsoft.com/office/powerpoint/2010/main" val="323119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3BD1394-3DBC-4579-B4CB-281B0A133DA4}"/>
              </a:ext>
            </a:extLst>
          </p:cNvPr>
          <p:cNvSpPr>
            <a:spLocks noGrp="1"/>
          </p:cNvSpPr>
          <p:nvPr>
            <p:ph type="sldNum" sz="quarter" idx="12"/>
          </p:nvPr>
        </p:nvSpPr>
        <p:spPr/>
        <p:txBody>
          <a:bodyPr/>
          <a:lstStyle/>
          <a:p>
            <a:fld id="{FC749032-2A07-4AE8-BA90-74324CAE0C87}" type="slidenum">
              <a:rPr lang="en-US" smtClean="0"/>
              <a:t>56</a:t>
            </a:fld>
            <a:endParaRPr lang="en-US"/>
          </a:p>
        </p:txBody>
      </p:sp>
      <p:sp>
        <p:nvSpPr>
          <p:cNvPr id="3" name="Rectangle 2">
            <a:extLst>
              <a:ext uri="{FF2B5EF4-FFF2-40B4-BE49-F238E27FC236}">
                <a16:creationId xmlns:a16="http://schemas.microsoft.com/office/drawing/2014/main" id="{F336DDEA-B9DE-4EBC-B286-5FF8D40DDC9C}"/>
              </a:ext>
            </a:extLst>
          </p:cNvPr>
          <p:cNvSpPr/>
          <p:nvPr/>
        </p:nvSpPr>
        <p:spPr>
          <a:xfrm>
            <a:off x="1" y="353683"/>
            <a:ext cx="12192000" cy="562397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Sodom and Gomorrah have nothing to do with sex, crimes, homosexuality and so one.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They are the ego side of you, the lower aspect that wants to control your life.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Before Sarah can conceive, Sodom and Gomorrah have to be destroyed</a:t>
            </a:r>
            <a:endParaRPr lang="en-US" sz="4800" dirty="0"/>
          </a:p>
        </p:txBody>
      </p:sp>
    </p:spTree>
    <p:extLst>
      <p:ext uri="{BB962C8B-B14F-4D97-AF65-F5344CB8AC3E}">
        <p14:creationId xmlns:p14="http://schemas.microsoft.com/office/powerpoint/2010/main" val="2102612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161C2A-99E3-4734-995D-037C683616A4}"/>
              </a:ext>
            </a:extLst>
          </p:cNvPr>
          <p:cNvSpPr>
            <a:spLocks noGrp="1"/>
          </p:cNvSpPr>
          <p:nvPr>
            <p:ph type="sldNum" sz="quarter" idx="12"/>
          </p:nvPr>
        </p:nvSpPr>
        <p:spPr/>
        <p:txBody>
          <a:bodyPr/>
          <a:lstStyle/>
          <a:p>
            <a:fld id="{FC749032-2A07-4AE8-BA90-74324CAE0C87}" type="slidenum">
              <a:rPr lang="en-US" smtClean="0"/>
              <a:t>57</a:t>
            </a:fld>
            <a:endParaRPr lang="en-US"/>
          </a:p>
        </p:txBody>
      </p:sp>
      <p:sp>
        <p:nvSpPr>
          <p:cNvPr id="4" name="Rectangle 3">
            <a:extLst>
              <a:ext uri="{FF2B5EF4-FFF2-40B4-BE49-F238E27FC236}">
                <a16:creationId xmlns:a16="http://schemas.microsoft.com/office/drawing/2014/main" id="{0950452B-36AA-4368-81B4-EEB7BA81E0D9}"/>
              </a:ext>
            </a:extLst>
          </p:cNvPr>
          <p:cNvSpPr/>
          <p:nvPr/>
        </p:nvSpPr>
        <p:spPr>
          <a:xfrm>
            <a:off x="0" y="362309"/>
            <a:ext cx="12191999" cy="5262979"/>
          </a:xfrm>
          <a:prstGeom prst="rect">
            <a:avLst/>
          </a:prstGeom>
        </p:spPr>
        <p:txBody>
          <a:bodyPr wrap="square">
            <a:spAutoFit/>
          </a:bodyPr>
          <a:lstStyle/>
          <a:p>
            <a:pPr algn="ctr"/>
            <a:r>
              <a:rPr lang="en-US" sz="4800" dirty="0">
                <a:latin typeface="Palatino Linotype" panose="02040502050505030304" pitchFamily="18" charset="0"/>
                <a:ea typeface="Calibri" panose="020F0502020204030204" pitchFamily="34" charset="0"/>
                <a:cs typeface="Arial" panose="020B0604020202020204" pitchFamily="34" charset="0"/>
              </a:rPr>
              <a:t>Let’s go to Gen. 18:6 So</a:t>
            </a: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Abraham hurried into the tent to Sarah. “Quick,” he said, “get three measures of the finest flour and knead it and bake some bread.”------</a:t>
            </a:r>
            <a:r>
              <a:rPr lang="en-US" sz="4800" b="1" baseline="30000" dirty="0">
                <a:solidFill>
                  <a:srgbClr val="000000"/>
                </a:solidFill>
                <a:latin typeface="Arial" panose="020B0604020202020204" pitchFamily="34" charset="0"/>
                <a:ea typeface="Calibri" panose="020F0502020204030204" pitchFamily="34" charset="0"/>
              </a:rPr>
              <a:t> </a:t>
            </a:r>
            <a:r>
              <a:rPr lang="en-US" sz="4800" b="1" baseline="30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Abraham alla promptement dans sa tente vers Sara, et il dit: Vite, trois mesures de fleur de farine, pétris, et fais des gâteaux</a:t>
            </a:r>
            <a:endParaRPr lang="en-US" sz="4800" dirty="0">
              <a:solidFill>
                <a:srgbClr val="FF0000"/>
              </a:solidFill>
            </a:endParaRPr>
          </a:p>
        </p:txBody>
      </p:sp>
    </p:spTree>
    <p:extLst>
      <p:ext uri="{BB962C8B-B14F-4D97-AF65-F5344CB8AC3E}">
        <p14:creationId xmlns:p14="http://schemas.microsoft.com/office/powerpoint/2010/main" val="3408617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2D58C3-D215-446B-B03B-D353CEEF9820}"/>
              </a:ext>
            </a:extLst>
          </p:cNvPr>
          <p:cNvSpPr>
            <a:spLocks noGrp="1"/>
          </p:cNvSpPr>
          <p:nvPr>
            <p:ph type="sldNum" sz="quarter" idx="12"/>
          </p:nvPr>
        </p:nvSpPr>
        <p:spPr/>
        <p:txBody>
          <a:bodyPr/>
          <a:lstStyle/>
          <a:p>
            <a:fld id="{FC749032-2A07-4AE8-BA90-74324CAE0C87}" type="slidenum">
              <a:rPr lang="en-US" smtClean="0"/>
              <a:t>58</a:t>
            </a:fld>
            <a:endParaRPr lang="en-US"/>
          </a:p>
        </p:txBody>
      </p:sp>
      <p:sp>
        <p:nvSpPr>
          <p:cNvPr id="3" name="Rectangle 2">
            <a:extLst>
              <a:ext uri="{FF2B5EF4-FFF2-40B4-BE49-F238E27FC236}">
                <a16:creationId xmlns:a16="http://schemas.microsoft.com/office/drawing/2014/main" id="{CC0596CA-FC12-4708-B87C-CD5367781B4B}"/>
              </a:ext>
            </a:extLst>
          </p:cNvPr>
          <p:cNvSpPr/>
          <p:nvPr/>
        </p:nvSpPr>
        <p:spPr>
          <a:xfrm>
            <a:off x="0" y="362309"/>
            <a:ext cx="12192000" cy="5632311"/>
          </a:xfrm>
          <a:prstGeom prst="rect">
            <a:avLst/>
          </a:prstGeom>
        </p:spPr>
        <p:txBody>
          <a:bodyPr wrap="square">
            <a:spAutoFit/>
          </a:bodyPr>
          <a:lstStyle/>
          <a:p>
            <a:pPr algn="ct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number </a:t>
            </a:r>
            <a:r>
              <a:rPr lang="en-US" sz="7200" dirty="0">
                <a:solidFill>
                  <a:srgbClr val="00B050"/>
                </a:solidFill>
                <a:latin typeface="Palatino Linotype" panose="02040502050505030304" pitchFamily="18" charset="0"/>
                <a:ea typeface="Calibri" panose="020F0502020204030204" pitchFamily="34" charset="0"/>
                <a:cs typeface="Arial" panose="020B0604020202020204" pitchFamily="34" charset="0"/>
              </a:rPr>
              <a:t>3</a:t>
            </a: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reappears again to reinforce the news </a:t>
            </a:r>
          </a:p>
          <a:p>
            <a:pPr algn="ctr"/>
            <a:r>
              <a:rPr lang="en-US" sz="7200" dirty="0">
                <a:solidFill>
                  <a:srgbClr val="000000"/>
                </a:solidFill>
                <a:latin typeface="Palatino Linotype" panose="02040502050505030304" pitchFamily="18" charset="0"/>
                <a:ea typeface="Calibri" panose="020F0502020204030204" pitchFamily="34" charset="0"/>
                <a:cs typeface="Arial" panose="020B0604020202020204" pitchFamily="34" charset="0"/>
              </a:rPr>
              <a:t>of something amazingly beautiful is about to happen within you</a:t>
            </a:r>
            <a:endParaRPr lang="en-US" sz="7200" dirty="0"/>
          </a:p>
        </p:txBody>
      </p:sp>
    </p:spTree>
    <p:extLst>
      <p:ext uri="{BB962C8B-B14F-4D97-AF65-F5344CB8AC3E}">
        <p14:creationId xmlns:p14="http://schemas.microsoft.com/office/powerpoint/2010/main" val="253408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3D62B9-74DA-4AFF-B3DE-D57FA6FFAC80}"/>
              </a:ext>
            </a:extLst>
          </p:cNvPr>
          <p:cNvSpPr>
            <a:spLocks noGrp="1"/>
          </p:cNvSpPr>
          <p:nvPr>
            <p:ph type="sldNum" sz="quarter" idx="12"/>
          </p:nvPr>
        </p:nvSpPr>
        <p:spPr/>
        <p:txBody>
          <a:bodyPr/>
          <a:lstStyle/>
          <a:p>
            <a:fld id="{FC749032-2A07-4AE8-BA90-74324CAE0C87}" type="slidenum">
              <a:rPr lang="en-US" smtClean="0"/>
              <a:t>59</a:t>
            </a:fld>
            <a:endParaRPr lang="en-US"/>
          </a:p>
        </p:txBody>
      </p:sp>
      <p:sp>
        <p:nvSpPr>
          <p:cNvPr id="3" name="Rectangle 2">
            <a:extLst>
              <a:ext uri="{FF2B5EF4-FFF2-40B4-BE49-F238E27FC236}">
                <a16:creationId xmlns:a16="http://schemas.microsoft.com/office/drawing/2014/main" id="{4B45EF1D-DABF-43D0-9EF4-DF7B6D85B279}"/>
              </a:ext>
            </a:extLst>
          </p:cNvPr>
          <p:cNvSpPr/>
          <p:nvPr/>
        </p:nvSpPr>
        <p:spPr>
          <a:xfrm>
            <a:off x="0" y="345058"/>
            <a:ext cx="12192000" cy="6278194"/>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rabicPeriod"/>
            </a:pP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Verse 12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So Sarah laughed to herself as she thought,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“After I am worn out and my lord is old, will I now have this pleasure?”</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5400" dirty="0">
                <a:solidFill>
                  <a:srgbClr val="000000"/>
                </a:solidFill>
                <a:latin typeface="Verdana" panose="020B0604030504040204" pitchFamily="34" charset="0"/>
                <a:ea typeface="Calibri" panose="020F0502020204030204" pitchFamily="34" charset="0"/>
                <a:cs typeface="Arial" panose="020B0604020202020204" pitchFamily="34" charset="0"/>
              </a:rPr>
              <a:t> </a:t>
            </a:r>
            <a:r>
              <a:rPr lang="fr-FR"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Elle rit en elle-même, en disant: Maintenant que je suis vieille, aurais-je encore des désirs? Mon seigneur aussi est vieux</a:t>
            </a:r>
            <a:endParaRPr lang="en-US" sz="5400"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816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3B7B5E-A85A-40DC-86F0-C0328809B8AD}"/>
              </a:ext>
            </a:extLst>
          </p:cNvPr>
          <p:cNvSpPr/>
          <p:nvPr/>
        </p:nvSpPr>
        <p:spPr>
          <a:xfrm>
            <a:off x="0" y="388189"/>
            <a:ext cx="12192000" cy="6186309"/>
          </a:xfrm>
          <a:prstGeom prst="rect">
            <a:avLst/>
          </a:prstGeom>
        </p:spPr>
        <p:txBody>
          <a:bodyPr wrap="square">
            <a:spAutoFit/>
          </a:bodyPr>
          <a:lstStyle/>
          <a:p>
            <a:pPr algn="ctr"/>
            <a:r>
              <a:rPr lang="fr-FR" sz="6600" b="1" dirty="0" err="1">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Gen</a:t>
            </a:r>
            <a:r>
              <a:rPr lang="fr-FR"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 17:1 Lorsque Abram fut âgé de quatre-vingt-dix-neuf ans, Yahweh apparut à Abram, et lui dit: Je suis Elohim le tout puissant. Marche devant ma face, et sois intègre</a:t>
            </a:r>
            <a:endParaRPr lang="en-US" sz="6600" dirty="0">
              <a:solidFill>
                <a:schemeClr val="accent5">
                  <a:lumMod val="75000"/>
                </a:schemeClr>
              </a:solidFill>
            </a:endParaRPr>
          </a:p>
        </p:txBody>
      </p:sp>
      <p:sp>
        <p:nvSpPr>
          <p:cNvPr id="3" name="Slide Number Placeholder 2">
            <a:extLst>
              <a:ext uri="{FF2B5EF4-FFF2-40B4-BE49-F238E27FC236}">
                <a16:creationId xmlns:a16="http://schemas.microsoft.com/office/drawing/2014/main" id="{5D4A1CDC-2E11-44E9-B84D-9182B4B29A5E}"/>
              </a:ext>
            </a:extLst>
          </p:cNvPr>
          <p:cNvSpPr>
            <a:spLocks noGrp="1"/>
          </p:cNvSpPr>
          <p:nvPr>
            <p:ph type="sldNum" sz="quarter" idx="12"/>
          </p:nvPr>
        </p:nvSpPr>
        <p:spPr/>
        <p:txBody>
          <a:bodyPr/>
          <a:lstStyle/>
          <a:p>
            <a:fld id="{FC749032-2A07-4AE8-BA90-74324CAE0C87}" type="slidenum">
              <a:rPr lang="en-US" smtClean="0"/>
              <a:t>6</a:t>
            </a:fld>
            <a:endParaRPr lang="en-US"/>
          </a:p>
        </p:txBody>
      </p:sp>
    </p:spTree>
    <p:extLst>
      <p:ext uri="{BB962C8B-B14F-4D97-AF65-F5344CB8AC3E}">
        <p14:creationId xmlns:p14="http://schemas.microsoft.com/office/powerpoint/2010/main" val="1205547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1130FF-046C-4B9A-B839-C32C0F014F16}"/>
              </a:ext>
            </a:extLst>
          </p:cNvPr>
          <p:cNvSpPr>
            <a:spLocks noGrp="1"/>
          </p:cNvSpPr>
          <p:nvPr>
            <p:ph type="sldNum" sz="quarter" idx="12"/>
          </p:nvPr>
        </p:nvSpPr>
        <p:spPr/>
        <p:txBody>
          <a:bodyPr/>
          <a:lstStyle/>
          <a:p>
            <a:fld id="{FC749032-2A07-4AE8-BA90-74324CAE0C87}" type="slidenum">
              <a:rPr lang="en-US" smtClean="0"/>
              <a:t>60</a:t>
            </a:fld>
            <a:endParaRPr lang="en-US"/>
          </a:p>
        </p:txBody>
      </p:sp>
      <p:sp>
        <p:nvSpPr>
          <p:cNvPr id="3" name="Rectangle 2">
            <a:extLst>
              <a:ext uri="{FF2B5EF4-FFF2-40B4-BE49-F238E27FC236}">
                <a16:creationId xmlns:a16="http://schemas.microsoft.com/office/drawing/2014/main" id="{34CBE72A-8DB4-4D26-B350-09D8D3F3F8D0}"/>
              </a:ext>
            </a:extLst>
          </p:cNvPr>
          <p:cNvSpPr/>
          <p:nvPr/>
        </p:nvSpPr>
        <p:spPr>
          <a:xfrm>
            <a:off x="0" y="353683"/>
            <a:ext cx="12191999" cy="6259278"/>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Sarah laughed to herself after knowing at 90 years old she is about to give birth to a child.</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Something she could not do even when she was young. She had spent her entire life barren and now she reached 90 years old then she just learned that she would give birth to a child</a:t>
            </a:r>
            <a:endParaRPr lang="en-US" sz="4800" dirty="0"/>
          </a:p>
        </p:txBody>
      </p:sp>
    </p:spTree>
    <p:extLst>
      <p:ext uri="{BB962C8B-B14F-4D97-AF65-F5344CB8AC3E}">
        <p14:creationId xmlns:p14="http://schemas.microsoft.com/office/powerpoint/2010/main" val="2397936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43CD75D-A4F9-4C79-9793-D12E9887A7CE}"/>
              </a:ext>
            </a:extLst>
          </p:cNvPr>
          <p:cNvSpPr>
            <a:spLocks noGrp="1"/>
          </p:cNvSpPr>
          <p:nvPr>
            <p:ph type="sldNum" sz="quarter" idx="12"/>
          </p:nvPr>
        </p:nvSpPr>
        <p:spPr/>
        <p:txBody>
          <a:bodyPr/>
          <a:lstStyle/>
          <a:p>
            <a:fld id="{FC749032-2A07-4AE8-BA90-74324CAE0C87}" type="slidenum">
              <a:rPr lang="en-US" smtClean="0"/>
              <a:t>61</a:t>
            </a:fld>
            <a:endParaRPr lang="en-US"/>
          </a:p>
        </p:txBody>
      </p:sp>
      <p:sp>
        <p:nvSpPr>
          <p:cNvPr id="3" name="Rectangle 2">
            <a:extLst>
              <a:ext uri="{FF2B5EF4-FFF2-40B4-BE49-F238E27FC236}">
                <a16:creationId xmlns:a16="http://schemas.microsoft.com/office/drawing/2014/main" id="{65086619-11E3-4AE4-89DF-AE2E44CCDD76}"/>
              </a:ext>
            </a:extLst>
          </p:cNvPr>
          <p:cNvSpPr/>
          <p:nvPr/>
        </p:nvSpPr>
        <p:spPr>
          <a:xfrm>
            <a:off x="0" y="379562"/>
            <a:ext cx="12192000" cy="5909310"/>
          </a:xfrm>
          <a:prstGeom prst="rect">
            <a:avLst/>
          </a:prstGeom>
        </p:spPr>
        <p:txBody>
          <a:bodyPr wrap="square">
            <a:spAutoFit/>
          </a:bodyPr>
          <a:lstStyle/>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That’s what happen to everyone, as long as you are using your left side of your brain, you are barren. As soon as you learn all the steps to reach Your Creator and when you realize how easy it is to create amazing things for your life, you will laugh to yourself</a:t>
            </a:r>
            <a:endParaRPr lang="en-US" sz="5400" dirty="0"/>
          </a:p>
        </p:txBody>
      </p:sp>
    </p:spTree>
    <p:extLst>
      <p:ext uri="{BB962C8B-B14F-4D97-AF65-F5344CB8AC3E}">
        <p14:creationId xmlns:p14="http://schemas.microsoft.com/office/powerpoint/2010/main" val="311483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74D5BF-5308-4647-93D5-0ED7A188D8CB}"/>
              </a:ext>
            </a:extLst>
          </p:cNvPr>
          <p:cNvSpPr>
            <a:spLocks noGrp="1"/>
          </p:cNvSpPr>
          <p:nvPr>
            <p:ph type="sldNum" sz="quarter" idx="12"/>
          </p:nvPr>
        </p:nvSpPr>
        <p:spPr/>
        <p:txBody>
          <a:bodyPr/>
          <a:lstStyle/>
          <a:p>
            <a:fld id="{FC749032-2A07-4AE8-BA90-74324CAE0C87}" type="slidenum">
              <a:rPr lang="en-US" smtClean="0"/>
              <a:t>62</a:t>
            </a:fld>
            <a:endParaRPr lang="en-US"/>
          </a:p>
        </p:txBody>
      </p:sp>
      <p:sp>
        <p:nvSpPr>
          <p:cNvPr id="3" name="Rectangle 2">
            <a:extLst>
              <a:ext uri="{FF2B5EF4-FFF2-40B4-BE49-F238E27FC236}">
                <a16:creationId xmlns:a16="http://schemas.microsoft.com/office/drawing/2014/main" id="{D924F4B7-5B67-46F0-81EE-216851F508A1}"/>
              </a:ext>
            </a:extLst>
          </p:cNvPr>
          <p:cNvSpPr/>
          <p:nvPr/>
        </p:nvSpPr>
        <p:spPr>
          <a:xfrm>
            <a:off x="0" y="370936"/>
            <a:ext cx="12192000" cy="5572295"/>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Every time you accomplish easily what you have been searching for years unsuccessfully, you will always laugh to see how simple things are coming to you.</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That’s why the name of the child of Sarah is Isaac </a:t>
            </a: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4800" b="1" dirty="0" err="1">
                <a:solidFill>
                  <a:srgbClr val="545454"/>
                </a:solidFill>
                <a:latin typeface="Arial" panose="020B0604020202020204" pitchFamily="34" charset="0"/>
                <a:ea typeface="Calibri" panose="020F0502020204030204" pitchFamily="34" charset="0"/>
              </a:rPr>
              <a:t>יִצְחָק</a:t>
            </a:r>
            <a:r>
              <a:rPr lang="en-US" sz="4800" b="1" dirty="0">
                <a:solidFill>
                  <a:srgbClr val="545454"/>
                </a:solidFill>
                <a:latin typeface="Arial" panose="020B0604020202020204" pitchFamily="34" charset="0"/>
                <a:ea typeface="Calibri" panose="020F0502020204030204" pitchFamily="34" charset="0"/>
              </a:rPr>
              <a:t> </a:t>
            </a:r>
            <a:r>
              <a:rPr lang="en-US" sz="4800" dirty="0">
                <a:solidFill>
                  <a:srgbClr val="545454"/>
                </a:solidFill>
                <a:latin typeface="Arial" panose="020B0604020202020204" pitchFamily="34" charset="0"/>
                <a:ea typeface="Calibri" panose="020F0502020204030204" pitchFamily="34" charset="0"/>
              </a:rPr>
              <a:t>)   </a:t>
            </a:r>
            <a:r>
              <a:rPr lang="en-US" sz="4800" dirty="0">
                <a:solidFill>
                  <a:srgbClr val="545454"/>
                </a:solidFill>
                <a:latin typeface="Palatino Linotype" panose="02040502050505030304" pitchFamily="18" charset="0"/>
                <a:ea typeface="Calibri" panose="020F0502020204030204" pitchFamily="34" charset="0"/>
                <a:cs typeface="Arial" panose="020B0604020202020204" pitchFamily="34" charset="0"/>
              </a:rPr>
              <a:t>Yitzchak = he will laugh, he will rejoice</a:t>
            </a:r>
            <a:endParaRPr lang="en-US" sz="4800" dirty="0"/>
          </a:p>
        </p:txBody>
      </p:sp>
    </p:spTree>
    <p:extLst>
      <p:ext uri="{BB962C8B-B14F-4D97-AF65-F5344CB8AC3E}">
        <p14:creationId xmlns:p14="http://schemas.microsoft.com/office/powerpoint/2010/main" val="1151747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940290-FD85-4718-9251-8970E769B0EF}"/>
              </a:ext>
            </a:extLst>
          </p:cNvPr>
          <p:cNvSpPr>
            <a:spLocks noGrp="1"/>
          </p:cNvSpPr>
          <p:nvPr>
            <p:ph type="sldNum" sz="quarter" idx="12"/>
          </p:nvPr>
        </p:nvSpPr>
        <p:spPr/>
        <p:txBody>
          <a:bodyPr/>
          <a:lstStyle/>
          <a:p>
            <a:fld id="{FC749032-2A07-4AE8-BA90-74324CAE0C87}" type="slidenum">
              <a:rPr lang="en-US" smtClean="0"/>
              <a:t>63</a:t>
            </a:fld>
            <a:endParaRPr lang="en-US"/>
          </a:p>
        </p:txBody>
      </p:sp>
      <p:sp>
        <p:nvSpPr>
          <p:cNvPr id="3" name="Rectangle 2">
            <a:extLst>
              <a:ext uri="{FF2B5EF4-FFF2-40B4-BE49-F238E27FC236}">
                <a16:creationId xmlns:a16="http://schemas.microsoft.com/office/drawing/2014/main" id="{DC79BC43-159A-45C1-A477-5674B4182482}"/>
              </a:ext>
            </a:extLst>
          </p:cNvPr>
          <p:cNvSpPr/>
          <p:nvPr/>
        </p:nvSpPr>
        <p:spPr>
          <a:xfrm>
            <a:off x="0" y="388190"/>
            <a:ext cx="12192000" cy="6093976"/>
          </a:xfrm>
          <a:prstGeom prst="rect">
            <a:avLst/>
          </a:prstGeom>
        </p:spPr>
        <p:txBody>
          <a:bodyPr wrap="square">
            <a:spAutoFit/>
          </a:bodyPr>
          <a:lstStyle/>
          <a:p>
            <a:pPr algn="ctr"/>
            <a:r>
              <a:rPr lang="en-US" sz="4400" dirty="0">
                <a:solidFill>
                  <a:srgbClr val="0070C0"/>
                </a:solidFill>
                <a:latin typeface="Palatino Linotype" panose="02040502050505030304" pitchFamily="18" charset="0"/>
                <a:ea typeface="Calibri" panose="020F0502020204030204" pitchFamily="34" charset="0"/>
                <a:cs typeface="Arial" panose="020B0604020202020204" pitchFamily="34" charset="0"/>
              </a:rPr>
              <a:t>Verse 14 </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Then Yahweh said to Abraham, “Why did Sarah laugh and say, ‘Will I really have a child, now that I am old?’</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en-US" sz="54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14 </a:t>
            </a:r>
            <a:r>
              <a:rPr lang="en-US" sz="60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Is anything too hard for the Creator?-----</a:t>
            </a:r>
            <a:r>
              <a:rPr lang="en-US" sz="6000" b="1" baseline="30000" dirty="0">
                <a:solidFill>
                  <a:srgbClr val="0070C0"/>
                </a:solidFill>
                <a:latin typeface="Verdana" panose="020B0604030504040204" pitchFamily="34" charset="0"/>
                <a:ea typeface="Calibri" panose="020F0502020204030204" pitchFamily="34" charset="0"/>
                <a:cs typeface="Arial" panose="020B0604020202020204" pitchFamily="34" charset="0"/>
              </a:rPr>
              <a:t> </a:t>
            </a:r>
          </a:p>
          <a:p>
            <a:pPr algn="ctr"/>
            <a:r>
              <a:rPr lang="fr-FR" sz="6600" b="1" baseline="30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Yahweh dit à Abraham: Pourquoi donc Sara a-t-elle ri, en disant: Est-ce que vraiment j’aurais un enfant, moi qui suis vieille? 14 Y a-t-il rien qui soit étonnant de la part de Yahweh? </a:t>
            </a:r>
            <a:endParaRPr lang="en-US" sz="6000" dirty="0">
              <a:solidFill>
                <a:srgbClr val="00B050"/>
              </a:solidFill>
            </a:endParaRPr>
          </a:p>
        </p:txBody>
      </p:sp>
    </p:spTree>
    <p:extLst>
      <p:ext uri="{BB962C8B-B14F-4D97-AF65-F5344CB8AC3E}">
        <p14:creationId xmlns:p14="http://schemas.microsoft.com/office/powerpoint/2010/main" val="83049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CE94EB7-B556-4185-99D4-0E7EC89C0CB9}"/>
              </a:ext>
            </a:extLst>
          </p:cNvPr>
          <p:cNvSpPr>
            <a:spLocks noGrp="1"/>
          </p:cNvSpPr>
          <p:nvPr>
            <p:ph type="sldNum" sz="quarter" idx="12"/>
          </p:nvPr>
        </p:nvSpPr>
        <p:spPr/>
        <p:txBody>
          <a:bodyPr/>
          <a:lstStyle/>
          <a:p>
            <a:fld id="{FC749032-2A07-4AE8-BA90-74324CAE0C87}" type="slidenum">
              <a:rPr lang="en-US" smtClean="0"/>
              <a:t>64</a:t>
            </a:fld>
            <a:endParaRPr lang="en-US"/>
          </a:p>
        </p:txBody>
      </p:sp>
      <p:sp>
        <p:nvSpPr>
          <p:cNvPr id="3" name="Rectangle 2">
            <a:extLst>
              <a:ext uri="{FF2B5EF4-FFF2-40B4-BE49-F238E27FC236}">
                <a16:creationId xmlns:a16="http://schemas.microsoft.com/office/drawing/2014/main" id="{D329BB06-7CE7-45B8-B682-630CD3FB7FFF}"/>
              </a:ext>
            </a:extLst>
          </p:cNvPr>
          <p:cNvSpPr/>
          <p:nvPr/>
        </p:nvSpPr>
        <p:spPr>
          <a:xfrm>
            <a:off x="0" y="379562"/>
            <a:ext cx="12192000" cy="5124223"/>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Yahweh was the one showing Abraham that everything is possible to the one who believes.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Doubt is one of the element of the left side that blocks all creation.</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Once you are searching for spirituality, never look back, put one thing and only one thing in your mind that you will be there regardless</a:t>
            </a:r>
            <a:endParaRPr lang="en-US" sz="4400" dirty="0"/>
          </a:p>
        </p:txBody>
      </p:sp>
    </p:spTree>
    <p:extLst>
      <p:ext uri="{BB962C8B-B14F-4D97-AF65-F5344CB8AC3E}">
        <p14:creationId xmlns:p14="http://schemas.microsoft.com/office/powerpoint/2010/main" val="413529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E60B32-83F0-4265-A748-8B351188A403}"/>
              </a:ext>
            </a:extLst>
          </p:cNvPr>
          <p:cNvSpPr>
            <a:spLocks noGrp="1"/>
          </p:cNvSpPr>
          <p:nvPr>
            <p:ph type="sldNum" sz="quarter" idx="12"/>
          </p:nvPr>
        </p:nvSpPr>
        <p:spPr/>
        <p:txBody>
          <a:bodyPr/>
          <a:lstStyle/>
          <a:p>
            <a:fld id="{FC749032-2A07-4AE8-BA90-74324CAE0C87}" type="slidenum">
              <a:rPr lang="en-US" smtClean="0"/>
              <a:t>65</a:t>
            </a:fld>
            <a:endParaRPr lang="en-US"/>
          </a:p>
        </p:txBody>
      </p:sp>
      <p:sp>
        <p:nvSpPr>
          <p:cNvPr id="3" name="Rectangle 2">
            <a:extLst>
              <a:ext uri="{FF2B5EF4-FFF2-40B4-BE49-F238E27FC236}">
                <a16:creationId xmlns:a16="http://schemas.microsoft.com/office/drawing/2014/main" id="{2348BD96-3259-42A2-8914-6FC2F1242993}"/>
              </a:ext>
            </a:extLst>
          </p:cNvPr>
          <p:cNvSpPr/>
          <p:nvPr/>
        </p:nvSpPr>
        <p:spPr>
          <a:xfrm>
            <a:off x="0" y="319176"/>
            <a:ext cx="12191999" cy="5799536"/>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rabicPeriod"/>
            </a:pPr>
            <a:r>
              <a:rPr lang="en-US" sz="60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NO DOUBT AND NO FEAR</a:t>
            </a:r>
            <a:endParaRPr lang="en-US" sz="6000" b="1" u="sng"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Do not doubt yourself, with Yahweh everything is possible and Yahweh is inside of you and me, then everything is possible to us by the One Who strengthens us</a:t>
            </a:r>
            <a:endParaRPr lang="en-US" sz="6000" dirty="0"/>
          </a:p>
        </p:txBody>
      </p:sp>
    </p:spTree>
    <p:extLst>
      <p:ext uri="{BB962C8B-B14F-4D97-AF65-F5344CB8AC3E}">
        <p14:creationId xmlns:p14="http://schemas.microsoft.com/office/powerpoint/2010/main" val="4011208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ED5530C-8305-4198-99CF-9226563DCA15}"/>
              </a:ext>
            </a:extLst>
          </p:cNvPr>
          <p:cNvSpPr>
            <a:spLocks noGrp="1"/>
          </p:cNvSpPr>
          <p:nvPr>
            <p:ph type="sldNum" sz="quarter" idx="12"/>
          </p:nvPr>
        </p:nvSpPr>
        <p:spPr/>
        <p:txBody>
          <a:bodyPr/>
          <a:lstStyle/>
          <a:p>
            <a:fld id="{FC749032-2A07-4AE8-BA90-74324CAE0C87}" type="slidenum">
              <a:rPr lang="en-US" smtClean="0"/>
              <a:t>66</a:t>
            </a:fld>
            <a:endParaRPr lang="en-US"/>
          </a:p>
        </p:txBody>
      </p:sp>
      <p:sp>
        <p:nvSpPr>
          <p:cNvPr id="3" name="Rectangle 2">
            <a:extLst>
              <a:ext uri="{FF2B5EF4-FFF2-40B4-BE49-F238E27FC236}">
                <a16:creationId xmlns:a16="http://schemas.microsoft.com/office/drawing/2014/main" id="{B9F3B262-4BFB-4EE4-9030-61D98729325E}"/>
              </a:ext>
            </a:extLst>
          </p:cNvPr>
          <p:cNvSpPr/>
          <p:nvPr/>
        </p:nvSpPr>
        <p:spPr>
          <a:xfrm>
            <a:off x="0" y="345056"/>
            <a:ext cx="12192000" cy="6001643"/>
          </a:xfrm>
          <a:prstGeom prst="rect">
            <a:avLst/>
          </a:prstGeom>
        </p:spPr>
        <p:txBody>
          <a:bodyPr wrap="square">
            <a:spAutoFit/>
          </a:bodyPr>
          <a:lstStyle/>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Solomon says in </a:t>
            </a: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Proverbs 3:5-6 Trust in Yahweh with all your heart</a:t>
            </a:r>
            <a:r>
              <a:rPr lang="en-US" sz="4800" b="1" dirty="0">
                <a:solidFill>
                  <a:srgbClr val="000000"/>
                </a:solidFill>
                <a:latin typeface="Palatino Linotype" panose="02040502050505030304" pitchFamily="18" charset="0"/>
                <a:ea typeface="Calibri" panose="020F0502020204030204" pitchFamily="34" charset="0"/>
                <a:cs typeface="Courier New" panose="02070309020205020404" pitchFamily="49" charset="0"/>
              </a:rPr>
              <a:t> </a:t>
            </a:r>
            <a:r>
              <a:rPr lang="en-US"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and lean not on your own understanding 6. in all your ways submit to him, and he will make your paths straight----</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Confie-toi</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en</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Yahweh de tout ton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cœur</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Et ne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t’appuie</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pas sur ta </a:t>
            </a:r>
            <a:r>
              <a:rPr lang="en-US" sz="48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sagesse</a:t>
            </a: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6. </a:t>
            </a:r>
            <a:r>
              <a:rPr lang="fr-FR"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Reconnais-le dans toutes tes voies, Et il aplanira tes sentiers</a:t>
            </a:r>
            <a:endParaRPr lang="en-US" sz="4800" dirty="0">
              <a:solidFill>
                <a:srgbClr val="FF0000"/>
              </a:solidFill>
            </a:endParaRPr>
          </a:p>
        </p:txBody>
      </p:sp>
    </p:spTree>
    <p:extLst>
      <p:ext uri="{BB962C8B-B14F-4D97-AF65-F5344CB8AC3E}">
        <p14:creationId xmlns:p14="http://schemas.microsoft.com/office/powerpoint/2010/main" val="57478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86FD90-7F84-4E3D-B1F9-85E31A665D5F}"/>
              </a:ext>
            </a:extLst>
          </p:cNvPr>
          <p:cNvSpPr>
            <a:spLocks noGrp="1"/>
          </p:cNvSpPr>
          <p:nvPr>
            <p:ph type="sldNum" sz="quarter" idx="12"/>
          </p:nvPr>
        </p:nvSpPr>
        <p:spPr/>
        <p:txBody>
          <a:bodyPr/>
          <a:lstStyle/>
          <a:p>
            <a:fld id="{FC749032-2A07-4AE8-BA90-74324CAE0C87}" type="slidenum">
              <a:rPr lang="en-US" smtClean="0"/>
              <a:t>67</a:t>
            </a:fld>
            <a:endParaRPr lang="en-US"/>
          </a:p>
        </p:txBody>
      </p:sp>
      <p:sp>
        <p:nvSpPr>
          <p:cNvPr id="3" name="Rectangle 2">
            <a:extLst>
              <a:ext uri="{FF2B5EF4-FFF2-40B4-BE49-F238E27FC236}">
                <a16:creationId xmlns:a16="http://schemas.microsoft.com/office/drawing/2014/main" id="{D63431DE-72BD-4F3C-8B03-573B7A088D49}"/>
              </a:ext>
            </a:extLst>
          </p:cNvPr>
          <p:cNvSpPr/>
          <p:nvPr/>
        </p:nvSpPr>
        <p:spPr>
          <a:xfrm>
            <a:off x="0" y="379562"/>
            <a:ext cx="12192000" cy="6186309"/>
          </a:xfrm>
          <a:prstGeom prst="rect">
            <a:avLst/>
          </a:prstGeom>
        </p:spPr>
        <p:txBody>
          <a:bodyPr wrap="square">
            <a:spAutoFit/>
          </a:bodyPr>
          <a:lstStyle/>
          <a:p>
            <a:pPr algn="ctr"/>
            <a:r>
              <a:rPr lang="en-US" sz="6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something happens that may make you feel uncomfortable, have faith it is coming together for you. When things seem to be falling apart, instead they are falling together</a:t>
            </a:r>
            <a:endParaRPr lang="en-US" sz="6600" dirty="0"/>
          </a:p>
        </p:txBody>
      </p:sp>
    </p:spTree>
    <p:extLst>
      <p:ext uri="{BB962C8B-B14F-4D97-AF65-F5344CB8AC3E}">
        <p14:creationId xmlns:p14="http://schemas.microsoft.com/office/powerpoint/2010/main" val="4067924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0E0254-B768-4857-B8D9-A114C3BB7F03}"/>
              </a:ext>
            </a:extLst>
          </p:cNvPr>
          <p:cNvSpPr>
            <a:spLocks noGrp="1"/>
          </p:cNvSpPr>
          <p:nvPr>
            <p:ph type="sldNum" sz="quarter" idx="12"/>
          </p:nvPr>
        </p:nvSpPr>
        <p:spPr/>
        <p:txBody>
          <a:bodyPr/>
          <a:lstStyle/>
          <a:p>
            <a:fld id="{FC749032-2A07-4AE8-BA90-74324CAE0C87}" type="slidenum">
              <a:rPr lang="en-US" smtClean="0"/>
              <a:t>68</a:t>
            </a:fld>
            <a:endParaRPr lang="en-US"/>
          </a:p>
        </p:txBody>
      </p:sp>
      <p:sp>
        <p:nvSpPr>
          <p:cNvPr id="3" name="Rectangle 2">
            <a:extLst>
              <a:ext uri="{FF2B5EF4-FFF2-40B4-BE49-F238E27FC236}">
                <a16:creationId xmlns:a16="http://schemas.microsoft.com/office/drawing/2014/main" id="{5B7AFC65-8909-4CE5-8E51-C3C8D1958DF8}"/>
              </a:ext>
            </a:extLst>
          </p:cNvPr>
          <p:cNvSpPr/>
          <p:nvPr/>
        </p:nvSpPr>
        <p:spPr>
          <a:xfrm>
            <a:off x="0" y="379561"/>
            <a:ext cx="12191999" cy="5078313"/>
          </a:xfrm>
          <a:prstGeom prst="rect">
            <a:avLst/>
          </a:prstGeom>
        </p:spPr>
        <p:txBody>
          <a:bodyPr wrap="square">
            <a:spAutoFit/>
          </a:bodyPr>
          <a:lstStyle/>
          <a:p>
            <a:pPr algn="ct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Yahweh tells you </a:t>
            </a: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not to use your left brain, instead use the right brain. The left one is for your intellectualism and the right one is for your spirituality.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Prov. 3:5-6.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Try not to understand, try not to give sense to anything</a:t>
            </a:r>
            <a:endParaRPr lang="en-US" sz="5400" b="1" dirty="0">
              <a:solidFill>
                <a:srgbClr val="0070C0"/>
              </a:solidFill>
            </a:endParaRPr>
          </a:p>
        </p:txBody>
      </p:sp>
    </p:spTree>
    <p:extLst>
      <p:ext uri="{BB962C8B-B14F-4D97-AF65-F5344CB8AC3E}">
        <p14:creationId xmlns:p14="http://schemas.microsoft.com/office/powerpoint/2010/main" val="352216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06C047F-D1B5-4132-963C-5DA5B5055639}"/>
              </a:ext>
            </a:extLst>
          </p:cNvPr>
          <p:cNvSpPr>
            <a:spLocks noGrp="1"/>
          </p:cNvSpPr>
          <p:nvPr>
            <p:ph type="sldNum" sz="quarter" idx="12"/>
          </p:nvPr>
        </p:nvSpPr>
        <p:spPr/>
        <p:txBody>
          <a:bodyPr/>
          <a:lstStyle/>
          <a:p>
            <a:fld id="{FC749032-2A07-4AE8-BA90-74324CAE0C87}" type="slidenum">
              <a:rPr lang="en-US" smtClean="0"/>
              <a:t>69</a:t>
            </a:fld>
            <a:endParaRPr lang="en-US"/>
          </a:p>
        </p:txBody>
      </p:sp>
      <p:sp>
        <p:nvSpPr>
          <p:cNvPr id="3" name="Rectangle 2">
            <a:extLst>
              <a:ext uri="{FF2B5EF4-FFF2-40B4-BE49-F238E27FC236}">
                <a16:creationId xmlns:a16="http://schemas.microsoft.com/office/drawing/2014/main" id="{4C4208B6-0596-4709-A76E-CD6E8A2A0EA9}"/>
              </a:ext>
            </a:extLst>
          </p:cNvPr>
          <p:cNvSpPr/>
          <p:nvPr/>
        </p:nvSpPr>
        <p:spPr>
          <a:xfrm>
            <a:off x="0" y="362309"/>
            <a:ext cx="12191999"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realize how easy and beautiful things are falling together for you, you will laugh. Moreover, laugh with faith and enjoyment but never with fear and doubt</a:t>
            </a:r>
            <a:endParaRPr lang="en-US" sz="6600" dirty="0"/>
          </a:p>
        </p:txBody>
      </p:sp>
    </p:spTree>
    <p:extLst>
      <p:ext uri="{BB962C8B-B14F-4D97-AF65-F5344CB8AC3E}">
        <p14:creationId xmlns:p14="http://schemas.microsoft.com/office/powerpoint/2010/main" val="1127747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5BB94D-5679-4D8A-A92E-DB77D98AF619}"/>
              </a:ext>
            </a:extLst>
          </p:cNvPr>
          <p:cNvSpPr>
            <a:spLocks noGrp="1"/>
          </p:cNvSpPr>
          <p:nvPr>
            <p:ph type="sldNum" sz="quarter" idx="12"/>
          </p:nvPr>
        </p:nvSpPr>
        <p:spPr/>
        <p:txBody>
          <a:bodyPr/>
          <a:lstStyle/>
          <a:p>
            <a:fld id="{FC749032-2A07-4AE8-BA90-74324CAE0C87}" type="slidenum">
              <a:rPr lang="en-US" smtClean="0"/>
              <a:t>7</a:t>
            </a:fld>
            <a:endParaRPr lang="en-US"/>
          </a:p>
        </p:txBody>
      </p:sp>
      <p:sp>
        <p:nvSpPr>
          <p:cNvPr id="3" name="Rectangle 2">
            <a:extLst>
              <a:ext uri="{FF2B5EF4-FFF2-40B4-BE49-F238E27FC236}">
                <a16:creationId xmlns:a16="http://schemas.microsoft.com/office/drawing/2014/main" id="{7C23F8B2-3EA2-44C5-B9CA-62F5847ECAE2}"/>
              </a:ext>
            </a:extLst>
          </p:cNvPr>
          <p:cNvSpPr/>
          <p:nvPr/>
        </p:nvSpPr>
        <p:spPr>
          <a:xfrm>
            <a:off x="0" y="388188"/>
            <a:ext cx="12191999"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he was </a:t>
            </a:r>
            <a:r>
              <a:rPr lang="en-US" sz="6600" b="1" dirty="0">
                <a:solidFill>
                  <a:schemeClr val="accent5">
                    <a:lumMod val="75000"/>
                  </a:schemeClr>
                </a:solidFill>
                <a:latin typeface="Palatino Linotype" panose="02040502050505030304" pitchFamily="18" charset="0"/>
                <a:ea typeface="Calibri" panose="020F0502020204030204" pitchFamily="34" charset="0"/>
                <a:cs typeface="Arial" panose="020B0604020202020204" pitchFamily="34" charset="0"/>
              </a:rPr>
              <a:t>99</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years old, meaning when he reached the high consciousness, again it is all about you, as soon as you reach the high consciousness, Yahweh will come to you</a:t>
            </a:r>
            <a:endParaRPr lang="en-US" sz="6600" dirty="0"/>
          </a:p>
        </p:txBody>
      </p:sp>
    </p:spTree>
    <p:extLst>
      <p:ext uri="{BB962C8B-B14F-4D97-AF65-F5344CB8AC3E}">
        <p14:creationId xmlns:p14="http://schemas.microsoft.com/office/powerpoint/2010/main" val="3135642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EA8A14-E613-4DD0-9ED0-6C469C16F8B5}"/>
              </a:ext>
            </a:extLst>
          </p:cNvPr>
          <p:cNvSpPr>
            <a:spLocks noGrp="1"/>
          </p:cNvSpPr>
          <p:nvPr>
            <p:ph type="sldNum" sz="quarter" idx="12"/>
          </p:nvPr>
        </p:nvSpPr>
        <p:spPr/>
        <p:txBody>
          <a:bodyPr/>
          <a:lstStyle/>
          <a:p>
            <a:fld id="{FC749032-2A07-4AE8-BA90-74324CAE0C87}" type="slidenum">
              <a:rPr lang="en-US" smtClean="0"/>
              <a:t>70</a:t>
            </a:fld>
            <a:endParaRPr lang="en-US"/>
          </a:p>
        </p:txBody>
      </p:sp>
      <p:sp>
        <p:nvSpPr>
          <p:cNvPr id="3" name="Rectangle 2">
            <a:extLst>
              <a:ext uri="{FF2B5EF4-FFF2-40B4-BE49-F238E27FC236}">
                <a16:creationId xmlns:a16="http://schemas.microsoft.com/office/drawing/2014/main" id="{D70102EE-6A95-4EC3-8AE1-88B83D69F16C}"/>
              </a:ext>
            </a:extLst>
          </p:cNvPr>
          <p:cNvSpPr/>
          <p:nvPr/>
        </p:nvSpPr>
        <p:spPr>
          <a:xfrm>
            <a:off x="0" y="370936"/>
            <a:ext cx="12192000" cy="5413533"/>
          </a:xfrm>
          <a:prstGeom prst="rect">
            <a:avLst/>
          </a:prstGeom>
        </p:spPr>
        <p:txBody>
          <a:bodyPr wrap="square">
            <a:spAutoFit/>
          </a:bodyPr>
          <a:lstStyle/>
          <a:p>
            <a:pPr marL="342900" marR="0" lvl="0" indent="-342900" algn="ctr">
              <a:lnSpc>
                <a:spcPct val="107000"/>
              </a:lnSpc>
              <a:spcBef>
                <a:spcPts val="0"/>
              </a:spcBef>
              <a:spcAft>
                <a:spcPts val="800"/>
              </a:spcAft>
              <a:buSzPts val="1400"/>
              <a:buFont typeface="+mj-lt"/>
              <a:buAutoNum type="alphaUcPeriod"/>
            </a:pPr>
            <a:r>
              <a:rPr lang="en-US" sz="5400" dirty="0">
                <a:latin typeface="Palatino Linotype" panose="02040502050505030304" pitchFamily="18" charset="0"/>
                <a:ea typeface="Calibri" panose="020F0502020204030204" pitchFamily="34" charset="0"/>
                <a:cs typeface="Arial" panose="020B0604020202020204" pitchFamily="34" charset="0"/>
              </a:rPr>
              <a:t>Yahweh confronted Sarah when He said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why did you laugh, is it impossible to the most-high to make impossible to become possible?</a:t>
            </a:r>
            <a:endParaRPr lang="en-US" sz="5400"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In short word, do not doubt yourself. If you believe, everything is possible.</a:t>
            </a:r>
            <a:endParaRPr lang="en-US" sz="5400" dirty="0"/>
          </a:p>
        </p:txBody>
      </p:sp>
    </p:spTree>
    <p:extLst>
      <p:ext uri="{BB962C8B-B14F-4D97-AF65-F5344CB8AC3E}">
        <p14:creationId xmlns:p14="http://schemas.microsoft.com/office/powerpoint/2010/main" val="90367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99A472-E704-48E1-B729-FA56E1E2545F}"/>
              </a:ext>
            </a:extLst>
          </p:cNvPr>
          <p:cNvSpPr>
            <a:spLocks noGrp="1"/>
          </p:cNvSpPr>
          <p:nvPr>
            <p:ph type="sldNum" sz="quarter" idx="12"/>
          </p:nvPr>
        </p:nvSpPr>
        <p:spPr/>
        <p:txBody>
          <a:bodyPr/>
          <a:lstStyle/>
          <a:p>
            <a:fld id="{FC749032-2A07-4AE8-BA90-74324CAE0C87}" type="slidenum">
              <a:rPr lang="en-US" smtClean="0"/>
              <a:t>71</a:t>
            </a:fld>
            <a:endParaRPr lang="en-US"/>
          </a:p>
        </p:txBody>
      </p:sp>
      <p:sp>
        <p:nvSpPr>
          <p:cNvPr id="3" name="Rectangle 2">
            <a:extLst>
              <a:ext uri="{FF2B5EF4-FFF2-40B4-BE49-F238E27FC236}">
                <a16:creationId xmlns:a16="http://schemas.microsoft.com/office/drawing/2014/main" id="{A96631B5-A0AD-490F-A4E7-D161BD2D5DE1}"/>
              </a:ext>
            </a:extLst>
          </p:cNvPr>
          <p:cNvSpPr/>
          <p:nvPr/>
        </p:nvSpPr>
        <p:spPr>
          <a:xfrm>
            <a:off x="0" y="345057"/>
            <a:ext cx="12191999" cy="5632311"/>
          </a:xfrm>
          <a:prstGeom prst="rect">
            <a:avLst/>
          </a:prstGeom>
        </p:spPr>
        <p:txBody>
          <a:bodyPr wrap="square">
            <a:spAutoFit/>
          </a:bodyPr>
          <a:lstStyle/>
          <a:p>
            <a:pPr algn="ctr"/>
            <a:r>
              <a:rPr lang="en-US" sz="4000" dirty="0">
                <a:latin typeface="Palatino Linotype" panose="02040502050505030304" pitchFamily="18" charset="0"/>
                <a:ea typeface="Calibri" panose="020F0502020204030204" pitchFamily="34" charset="0"/>
                <a:cs typeface="Arial" panose="020B0604020202020204" pitchFamily="34" charset="0"/>
              </a:rPr>
              <a:t>Mark reported what Yahshua said in </a:t>
            </a:r>
            <a:r>
              <a:rPr lang="en-US" sz="4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Mark 11:23 Truly</a:t>
            </a:r>
            <a:r>
              <a:rPr lang="en-US" sz="4000" b="1" dirty="0">
                <a:solidFill>
                  <a:srgbClr val="0070C0"/>
                </a:solidFill>
              </a:rPr>
              <a:t> I tell you, if anyone says to this mountain, ‘Go, throw yourself into the sea,’ and does not doubt in their heart but believes that what they say will happen, </a:t>
            </a:r>
            <a:r>
              <a:rPr lang="en-US" sz="4000" b="1" u="sng" dirty="0">
                <a:solidFill>
                  <a:srgbClr val="00B050"/>
                </a:solidFill>
              </a:rPr>
              <a:t>it will be done for them</a:t>
            </a:r>
            <a:r>
              <a:rPr lang="en-US" sz="4000" b="1" dirty="0">
                <a:solidFill>
                  <a:srgbClr val="0070C0"/>
                </a:solidFill>
              </a:rPr>
              <a:t>-</a:t>
            </a:r>
            <a:r>
              <a:rPr lang="en-US" sz="4000" b="1" dirty="0"/>
              <a:t>-----</a:t>
            </a:r>
            <a:r>
              <a:rPr lang="en-US" sz="4000" b="1" dirty="0" err="1">
                <a:solidFill>
                  <a:srgbClr val="FF0000"/>
                </a:solidFill>
              </a:rPr>
              <a:t>Je</a:t>
            </a:r>
            <a:r>
              <a:rPr lang="en-US" sz="4000" b="1" dirty="0">
                <a:solidFill>
                  <a:srgbClr val="FF0000"/>
                </a:solidFill>
              </a:rPr>
              <a:t> </a:t>
            </a:r>
            <a:r>
              <a:rPr lang="en-US" sz="4000" b="1" dirty="0" err="1">
                <a:solidFill>
                  <a:srgbClr val="FF0000"/>
                </a:solidFill>
              </a:rPr>
              <a:t>vous</a:t>
            </a:r>
            <a:r>
              <a:rPr lang="en-US" sz="4000" b="1" dirty="0">
                <a:solidFill>
                  <a:srgbClr val="FF0000"/>
                </a:solidFill>
              </a:rPr>
              <a:t> le dis </a:t>
            </a:r>
            <a:r>
              <a:rPr lang="en-US" sz="4000" b="1" dirty="0" err="1">
                <a:solidFill>
                  <a:srgbClr val="FF0000"/>
                </a:solidFill>
              </a:rPr>
              <a:t>en</a:t>
            </a:r>
            <a:r>
              <a:rPr lang="en-US" sz="4000" b="1" dirty="0">
                <a:solidFill>
                  <a:srgbClr val="FF0000"/>
                </a:solidFill>
              </a:rPr>
              <a:t> </a:t>
            </a:r>
            <a:r>
              <a:rPr lang="en-US" sz="4000" b="1" dirty="0" err="1">
                <a:solidFill>
                  <a:srgbClr val="FF0000"/>
                </a:solidFill>
              </a:rPr>
              <a:t>vérité</a:t>
            </a:r>
            <a:r>
              <a:rPr lang="en-US" sz="4000" b="1" dirty="0">
                <a:solidFill>
                  <a:srgbClr val="FF0000"/>
                </a:solidFill>
              </a:rPr>
              <a:t>, </a:t>
            </a:r>
            <a:r>
              <a:rPr lang="en-US" sz="4000" b="1" dirty="0" err="1">
                <a:solidFill>
                  <a:srgbClr val="FF0000"/>
                </a:solidFill>
              </a:rPr>
              <a:t>si</a:t>
            </a:r>
            <a:r>
              <a:rPr lang="en-US" sz="4000" b="1" dirty="0">
                <a:solidFill>
                  <a:srgbClr val="FF0000"/>
                </a:solidFill>
              </a:rPr>
              <a:t> </a:t>
            </a:r>
            <a:r>
              <a:rPr lang="en-US" sz="4000" b="1" dirty="0" err="1">
                <a:solidFill>
                  <a:srgbClr val="FF0000"/>
                </a:solidFill>
              </a:rPr>
              <a:t>quelqu’un</a:t>
            </a:r>
            <a:r>
              <a:rPr lang="en-US" sz="4000" b="1" dirty="0">
                <a:solidFill>
                  <a:srgbClr val="FF0000"/>
                </a:solidFill>
              </a:rPr>
              <a:t> </a:t>
            </a:r>
            <a:r>
              <a:rPr lang="en-US" sz="4000" b="1" dirty="0" err="1">
                <a:solidFill>
                  <a:srgbClr val="FF0000"/>
                </a:solidFill>
              </a:rPr>
              <a:t>dit</a:t>
            </a:r>
            <a:r>
              <a:rPr lang="en-US" sz="4000" b="1" dirty="0">
                <a:solidFill>
                  <a:srgbClr val="FF0000"/>
                </a:solidFill>
              </a:rPr>
              <a:t> à </a:t>
            </a:r>
            <a:r>
              <a:rPr lang="en-US" sz="4000" b="1" dirty="0" err="1">
                <a:solidFill>
                  <a:srgbClr val="FF0000"/>
                </a:solidFill>
              </a:rPr>
              <a:t>cette</a:t>
            </a:r>
            <a:r>
              <a:rPr lang="en-US" sz="4000" b="1" dirty="0">
                <a:solidFill>
                  <a:srgbClr val="FF0000"/>
                </a:solidFill>
              </a:rPr>
              <a:t> </a:t>
            </a:r>
            <a:r>
              <a:rPr lang="en-US" sz="4000" b="1" dirty="0" err="1">
                <a:solidFill>
                  <a:srgbClr val="FF0000"/>
                </a:solidFill>
              </a:rPr>
              <a:t>montagne</a:t>
            </a:r>
            <a:r>
              <a:rPr lang="en-US" sz="4000" b="1" dirty="0">
                <a:solidFill>
                  <a:srgbClr val="FF0000"/>
                </a:solidFill>
              </a:rPr>
              <a:t>: </a:t>
            </a:r>
            <a:r>
              <a:rPr lang="en-US" sz="4000" b="1" dirty="0" err="1">
                <a:solidFill>
                  <a:srgbClr val="FF0000"/>
                </a:solidFill>
              </a:rPr>
              <a:t>Ote-toi</a:t>
            </a:r>
            <a:r>
              <a:rPr lang="en-US" sz="4000" b="1" dirty="0">
                <a:solidFill>
                  <a:srgbClr val="FF0000"/>
                </a:solidFill>
              </a:rPr>
              <a:t> de </a:t>
            </a:r>
            <a:r>
              <a:rPr lang="en-US" sz="4000" b="1" dirty="0" err="1">
                <a:solidFill>
                  <a:srgbClr val="FF0000"/>
                </a:solidFill>
              </a:rPr>
              <a:t>là</a:t>
            </a:r>
            <a:r>
              <a:rPr lang="en-US" sz="4000" b="1" dirty="0">
                <a:solidFill>
                  <a:srgbClr val="FF0000"/>
                </a:solidFill>
              </a:rPr>
              <a:t> et </a:t>
            </a:r>
            <a:r>
              <a:rPr lang="en-US" sz="4000" b="1" dirty="0" err="1">
                <a:solidFill>
                  <a:srgbClr val="FF0000"/>
                </a:solidFill>
              </a:rPr>
              <a:t>jette-toi</a:t>
            </a:r>
            <a:r>
              <a:rPr lang="en-US" sz="4000" b="1" dirty="0">
                <a:solidFill>
                  <a:srgbClr val="FF0000"/>
                </a:solidFill>
              </a:rPr>
              <a:t> </a:t>
            </a:r>
            <a:r>
              <a:rPr lang="en-US" sz="4000" b="1" dirty="0" err="1">
                <a:solidFill>
                  <a:srgbClr val="FF0000"/>
                </a:solidFill>
              </a:rPr>
              <a:t>dans</a:t>
            </a:r>
            <a:r>
              <a:rPr lang="en-US" sz="4000" b="1" dirty="0">
                <a:solidFill>
                  <a:srgbClr val="FF0000"/>
                </a:solidFill>
              </a:rPr>
              <a:t> la </a:t>
            </a:r>
            <a:r>
              <a:rPr lang="en-US" sz="4000" b="1" dirty="0" err="1">
                <a:solidFill>
                  <a:srgbClr val="FF0000"/>
                </a:solidFill>
              </a:rPr>
              <a:t>mer</a:t>
            </a:r>
            <a:r>
              <a:rPr lang="en-US" sz="4000" b="1" dirty="0">
                <a:solidFill>
                  <a:srgbClr val="FF0000"/>
                </a:solidFill>
              </a:rPr>
              <a:t>, et </a:t>
            </a:r>
            <a:r>
              <a:rPr lang="en-US" sz="4000" b="1" dirty="0" err="1">
                <a:solidFill>
                  <a:srgbClr val="FF0000"/>
                </a:solidFill>
              </a:rPr>
              <a:t>s’il</a:t>
            </a:r>
            <a:r>
              <a:rPr lang="en-US" sz="4000" b="1" dirty="0">
                <a:solidFill>
                  <a:srgbClr val="FF0000"/>
                </a:solidFill>
              </a:rPr>
              <a:t> ne </a:t>
            </a:r>
            <a:r>
              <a:rPr lang="en-US" sz="4000" b="1" dirty="0" err="1">
                <a:solidFill>
                  <a:srgbClr val="FF0000"/>
                </a:solidFill>
              </a:rPr>
              <a:t>doute</a:t>
            </a:r>
            <a:r>
              <a:rPr lang="en-US" sz="4000" b="1" dirty="0">
                <a:solidFill>
                  <a:srgbClr val="FF0000"/>
                </a:solidFill>
              </a:rPr>
              <a:t> point </a:t>
            </a:r>
            <a:r>
              <a:rPr lang="en-US" sz="4000" b="1" dirty="0" err="1">
                <a:solidFill>
                  <a:srgbClr val="FF0000"/>
                </a:solidFill>
              </a:rPr>
              <a:t>en</a:t>
            </a:r>
            <a:r>
              <a:rPr lang="en-US" sz="4000" b="1" dirty="0">
                <a:solidFill>
                  <a:srgbClr val="FF0000"/>
                </a:solidFill>
              </a:rPr>
              <a:t> son </a:t>
            </a:r>
            <a:r>
              <a:rPr lang="en-US" sz="4000" b="1" dirty="0" err="1">
                <a:solidFill>
                  <a:srgbClr val="FF0000"/>
                </a:solidFill>
              </a:rPr>
              <a:t>cœur</a:t>
            </a:r>
            <a:r>
              <a:rPr lang="en-US" sz="4000" b="1" dirty="0">
                <a:solidFill>
                  <a:srgbClr val="FF0000"/>
                </a:solidFill>
              </a:rPr>
              <a:t>, </a:t>
            </a:r>
            <a:r>
              <a:rPr lang="en-US" sz="4000" b="1" dirty="0" err="1">
                <a:solidFill>
                  <a:srgbClr val="FF0000"/>
                </a:solidFill>
              </a:rPr>
              <a:t>mais</a:t>
            </a:r>
            <a:r>
              <a:rPr lang="en-US" sz="4000" b="1" dirty="0">
                <a:solidFill>
                  <a:srgbClr val="FF0000"/>
                </a:solidFill>
              </a:rPr>
              <a:t> </a:t>
            </a:r>
            <a:r>
              <a:rPr lang="en-US" sz="4000" b="1" dirty="0" err="1">
                <a:solidFill>
                  <a:srgbClr val="FF0000"/>
                </a:solidFill>
              </a:rPr>
              <a:t>croit</a:t>
            </a:r>
            <a:r>
              <a:rPr lang="en-US" sz="4000" b="1" dirty="0">
                <a:solidFill>
                  <a:srgbClr val="FF0000"/>
                </a:solidFill>
              </a:rPr>
              <a:t> que </a:t>
            </a:r>
            <a:r>
              <a:rPr lang="en-US" sz="4000" b="1" dirty="0" err="1">
                <a:solidFill>
                  <a:srgbClr val="FF0000"/>
                </a:solidFill>
              </a:rPr>
              <a:t>ce</a:t>
            </a:r>
            <a:r>
              <a:rPr lang="en-US" sz="4000" b="1" dirty="0">
                <a:solidFill>
                  <a:srgbClr val="FF0000"/>
                </a:solidFill>
              </a:rPr>
              <a:t> </a:t>
            </a:r>
            <a:r>
              <a:rPr lang="en-US" sz="4000" b="1" dirty="0" err="1">
                <a:solidFill>
                  <a:srgbClr val="FF0000"/>
                </a:solidFill>
              </a:rPr>
              <a:t>qu’il</a:t>
            </a:r>
            <a:r>
              <a:rPr lang="en-US" sz="4000" b="1" dirty="0">
                <a:solidFill>
                  <a:srgbClr val="FF0000"/>
                </a:solidFill>
              </a:rPr>
              <a:t> </a:t>
            </a:r>
            <a:r>
              <a:rPr lang="en-US" sz="4000" b="1" dirty="0" err="1">
                <a:solidFill>
                  <a:srgbClr val="FF0000"/>
                </a:solidFill>
              </a:rPr>
              <a:t>dit</a:t>
            </a:r>
            <a:r>
              <a:rPr lang="en-US" sz="4000" b="1" dirty="0">
                <a:solidFill>
                  <a:srgbClr val="FF0000"/>
                </a:solidFill>
              </a:rPr>
              <a:t> arrive, </a:t>
            </a:r>
            <a:r>
              <a:rPr lang="en-US" sz="4000" b="1" u="sng" dirty="0" err="1">
                <a:solidFill>
                  <a:srgbClr val="00B050"/>
                </a:solidFill>
              </a:rPr>
              <a:t>il</a:t>
            </a:r>
            <a:r>
              <a:rPr lang="en-US" sz="4000" b="1" u="sng" dirty="0">
                <a:solidFill>
                  <a:srgbClr val="00B050"/>
                </a:solidFill>
              </a:rPr>
              <a:t> le </a:t>
            </a:r>
            <a:r>
              <a:rPr lang="en-US" sz="4000" b="1" u="sng" dirty="0" err="1">
                <a:solidFill>
                  <a:srgbClr val="00B050"/>
                </a:solidFill>
              </a:rPr>
              <a:t>verra</a:t>
            </a:r>
            <a:r>
              <a:rPr lang="en-US" sz="4000" b="1" u="sng" dirty="0">
                <a:solidFill>
                  <a:srgbClr val="00B050"/>
                </a:solidFill>
              </a:rPr>
              <a:t> </a:t>
            </a:r>
            <a:r>
              <a:rPr lang="en-US" sz="4000" b="1" u="sng" dirty="0" err="1">
                <a:solidFill>
                  <a:srgbClr val="00B050"/>
                </a:solidFill>
              </a:rPr>
              <a:t>s’accomplir</a:t>
            </a:r>
            <a:endParaRPr lang="en-US" sz="4000" u="sng" dirty="0">
              <a:solidFill>
                <a:srgbClr val="00B050"/>
              </a:solidFill>
            </a:endParaRPr>
          </a:p>
        </p:txBody>
      </p:sp>
    </p:spTree>
    <p:extLst>
      <p:ext uri="{BB962C8B-B14F-4D97-AF65-F5344CB8AC3E}">
        <p14:creationId xmlns:p14="http://schemas.microsoft.com/office/powerpoint/2010/main" val="384789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73852D-B80D-48BD-9BBC-055AA15BA74F}"/>
              </a:ext>
            </a:extLst>
          </p:cNvPr>
          <p:cNvSpPr>
            <a:spLocks noGrp="1"/>
          </p:cNvSpPr>
          <p:nvPr>
            <p:ph type="sldNum" sz="quarter" idx="12"/>
          </p:nvPr>
        </p:nvSpPr>
        <p:spPr/>
        <p:txBody>
          <a:bodyPr/>
          <a:lstStyle/>
          <a:p>
            <a:fld id="{FC749032-2A07-4AE8-BA90-74324CAE0C87}" type="slidenum">
              <a:rPr lang="en-US" smtClean="0"/>
              <a:t>72</a:t>
            </a:fld>
            <a:endParaRPr lang="en-US"/>
          </a:p>
        </p:txBody>
      </p:sp>
      <p:sp>
        <p:nvSpPr>
          <p:cNvPr id="3" name="Rectangle 2">
            <a:extLst>
              <a:ext uri="{FF2B5EF4-FFF2-40B4-BE49-F238E27FC236}">
                <a16:creationId xmlns:a16="http://schemas.microsoft.com/office/drawing/2014/main" id="{66BFE17B-0189-4D20-B104-5E06514A5600}"/>
              </a:ext>
            </a:extLst>
          </p:cNvPr>
          <p:cNvSpPr/>
          <p:nvPr/>
        </p:nvSpPr>
        <p:spPr>
          <a:xfrm>
            <a:off x="0" y="353684"/>
            <a:ext cx="12192000" cy="5632311"/>
          </a:xfrm>
          <a:prstGeom prst="rect">
            <a:avLst/>
          </a:prstGeom>
        </p:spPr>
        <p:txBody>
          <a:bodyPr wrap="square">
            <a:spAutoFit/>
          </a:bodyPr>
          <a:lstStyle/>
          <a:p>
            <a:pPr algn="ctr"/>
            <a:r>
              <a:rPr lang="en-US" sz="6000" b="1" dirty="0">
                <a:solidFill>
                  <a:srgbClr val="F8992B"/>
                </a:solidFill>
                <a:latin typeface="Palatino Linotype" panose="02040502050505030304" pitchFamily="18" charset="0"/>
                <a:ea typeface="Calibri" panose="020F0502020204030204" pitchFamily="34" charset="0"/>
                <a:cs typeface="Arial" panose="020B0604020202020204" pitchFamily="34" charset="0"/>
              </a:rPr>
              <a:t>Metaphysical meaning of mountain                               </a:t>
            </a:r>
            <a:br>
              <a:rPr lang="en-US" sz="6000" dirty="0">
                <a:latin typeface="Palatino Linotype" panose="02040502050505030304" pitchFamily="18" charset="0"/>
                <a:ea typeface="Calibri" panose="020F0502020204030204" pitchFamily="34" charset="0"/>
                <a:cs typeface="Arial" panose="020B0604020202020204" pitchFamily="34" charset="0"/>
              </a:rPr>
            </a:br>
            <a:r>
              <a:rPr lang="en-US" sz="6000" dirty="0">
                <a:latin typeface="Palatino Linotype" panose="02040502050505030304" pitchFamily="18" charset="0"/>
                <a:ea typeface="Calibri" panose="020F0502020204030204" pitchFamily="34" charset="0"/>
                <a:cs typeface="Arial" panose="020B0604020202020204" pitchFamily="34" charset="0"/>
              </a:rPr>
              <a:t>A </a:t>
            </a:r>
            <a:r>
              <a:rPr lang="en-US" sz="60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mountain</a:t>
            </a:r>
            <a:r>
              <a:rPr lang="en-US" sz="6000" dirty="0">
                <a:latin typeface="Palatino Linotype" panose="02040502050505030304" pitchFamily="18" charset="0"/>
                <a:ea typeface="Calibri" panose="020F0502020204030204" pitchFamily="34" charset="0"/>
                <a:cs typeface="Arial" panose="020B0604020202020204" pitchFamily="34" charset="0"/>
              </a:rPr>
              <a:t> represents an exalted state of </a:t>
            </a:r>
            <a:r>
              <a:rPr lang="en-US" sz="6000" u="sng" dirty="0">
                <a:solidFill>
                  <a:srgbClr val="3366CC"/>
                </a:solidFill>
                <a:latin typeface="Palatino Linotype" panose="02040502050505030304" pitchFamily="18" charset="0"/>
                <a:ea typeface="Calibri" panose="020F0502020204030204" pitchFamily="34" charset="0"/>
                <a:cs typeface="Arial" panose="020B0604020202020204" pitchFamily="34" charset="0"/>
              </a:rPr>
              <a:t>mind</a:t>
            </a:r>
            <a:r>
              <a:rPr lang="en-US" sz="6000" dirty="0">
                <a:latin typeface="Palatino Linotype" panose="02040502050505030304" pitchFamily="18" charset="0"/>
                <a:ea typeface="Calibri" panose="020F0502020204030204" pitchFamily="34" charset="0"/>
                <a:cs typeface="Arial" panose="020B0604020202020204" pitchFamily="34" charset="0"/>
              </a:rPr>
              <a:t> where the </a:t>
            </a:r>
            <a:r>
              <a:rPr lang="en-US" sz="6000"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divine</a:t>
            </a:r>
            <a:r>
              <a:rPr lang="en-US" sz="6000" dirty="0">
                <a:latin typeface="Palatino Linotype" panose="02040502050505030304" pitchFamily="18" charset="0"/>
                <a:ea typeface="Calibri" panose="020F0502020204030204" pitchFamily="34" charset="0"/>
                <a:cs typeface="Arial" panose="020B0604020202020204" pitchFamily="34" charset="0"/>
              </a:rPr>
              <a:t> plan may be perceived and unfolded; a state of </a:t>
            </a:r>
            <a:r>
              <a:rPr lang="en-US" sz="6000" u="sng" dirty="0">
                <a:solidFill>
                  <a:srgbClr val="3366CC"/>
                </a:solidFill>
                <a:latin typeface="Palatino Linotype" panose="02040502050505030304" pitchFamily="18" charset="0"/>
                <a:ea typeface="Calibri" panose="020F0502020204030204" pitchFamily="34" charset="0"/>
                <a:cs typeface="Arial" panose="020B0604020202020204" pitchFamily="34" charset="0"/>
              </a:rPr>
              <a:t>spiritual</a:t>
            </a:r>
            <a:r>
              <a:rPr lang="en-US" sz="6000" dirty="0">
                <a:latin typeface="Palatino Linotype" panose="02040502050505030304" pitchFamily="18" charset="0"/>
                <a:ea typeface="Calibri" panose="020F0502020204030204" pitchFamily="34" charset="0"/>
                <a:cs typeface="Arial" panose="020B0604020202020204" pitchFamily="34" charset="0"/>
              </a:rPr>
              <a:t> </a:t>
            </a:r>
            <a:r>
              <a:rPr lang="en-US" sz="6000" u="sng" dirty="0">
                <a:solidFill>
                  <a:srgbClr val="3366CC"/>
                </a:solidFill>
                <a:latin typeface="Palatino Linotype" panose="02040502050505030304" pitchFamily="18" charset="0"/>
                <a:ea typeface="Calibri" panose="020F0502020204030204" pitchFamily="34" charset="0"/>
                <a:cs typeface="Arial" panose="020B0604020202020204" pitchFamily="34" charset="0"/>
              </a:rPr>
              <a:t>realization</a:t>
            </a:r>
            <a:endParaRPr lang="en-US" sz="6000" dirty="0"/>
          </a:p>
        </p:txBody>
      </p:sp>
    </p:spTree>
    <p:extLst>
      <p:ext uri="{BB962C8B-B14F-4D97-AF65-F5344CB8AC3E}">
        <p14:creationId xmlns:p14="http://schemas.microsoft.com/office/powerpoint/2010/main" val="401190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582A33-CF5B-4F61-9639-EF1EAA7E8D84}"/>
              </a:ext>
            </a:extLst>
          </p:cNvPr>
          <p:cNvSpPr>
            <a:spLocks noGrp="1"/>
          </p:cNvSpPr>
          <p:nvPr>
            <p:ph type="sldNum" sz="quarter" idx="12"/>
          </p:nvPr>
        </p:nvSpPr>
        <p:spPr/>
        <p:txBody>
          <a:bodyPr/>
          <a:lstStyle/>
          <a:p>
            <a:fld id="{FC749032-2A07-4AE8-BA90-74324CAE0C87}" type="slidenum">
              <a:rPr lang="en-US" smtClean="0"/>
              <a:t>73</a:t>
            </a:fld>
            <a:endParaRPr lang="en-US"/>
          </a:p>
        </p:txBody>
      </p:sp>
      <p:sp>
        <p:nvSpPr>
          <p:cNvPr id="3" name="Rectangle 2">
            <a:extLst>
              <a:ext uri="{FF2B5EF4-FFF2-40B4-BE49-F238E27FC236}">
                <a16:creationId xmlns:a16="http://schemas.microsoft.com/office/drawing/2014/main" id="{5FAC14E3-FA9E-4206-93CB-0CFC8B208154}"/>
              </a:ext>
            </a:extLst>
          </p:cNvPr>
          <p:cNvSpPr/>
          <p:nvPr/>
        </p:nvSpPr>
        <p:spPr>
          <a:xfrm>
            <a:off x="0" y="345057"/>
            <a:ext cx="12191999" cy="6414320"/>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200"/>
              <a:buFont typeface="+mj-lt"/>
              <a:buAutoNum type="alphaLcParenR"/>
            </a:pPr>
            <a:r>
              <a:rPr lang="en-US" sz="4800" b="1" dirty="0">
                <a:latin typeface="Palatino Linotype" panose="02040502050505030304" pitchFamily="18" charset="0"/>
                <a:ea typeface="Calibri" panose="020F0502020204030204" pitchFamily="34" charset="0"/>
                <a:cs typeface="Arial" panose="020B0604020202020204" pitchFamily="34" charset="0"/>
              </a:rPr>
              <a:t>This</a:t>
            </a:r>
            <a:r>
              <a:rPr lang="en-US" sz="4800" b="1" dirty="0">
                <a:solidFill>
                  <a:srgbClr val="F8992B"/>
                </a:solidFill>
                <a:latin typeface="Palatino Linotype" panose="02040502050505030304" pitchFamily="18" charset="0"/>
                <a:ea typeface="Calibri" panose="020F0502020204030204" pitchFamily="34" charset="0"/>
                <a:cs typeface="Arial" panose="020B0604020202020204" pitchFamily="34" charset="0"/>
              </a:rPr>
              <a:t> </a:t>
            </a:r>
            <a:r>
              <a:rPr lang="en-US" sz="4800" b="1" dirty="0">
                <a:latin typeface="Palatino Linotype" panose="02040502050505030304" pitchFamily="18" charset="0"/>
                <a:ea typeface="Calibri" panose="020F0502020204030204" pitchFamily="34" charset="0"/>
                <a:cs typeface="Arial" panose="020B0604020202020204" pitchFamily="34" charset="0"/>
              </a:rPr>
              <a:t>planet, called earth can become heaven for you if only you fully aware of the tremendous power you have within you.</a:t>
            </a:r>
            <a:endParaRPr lang="en-US" sz="4800" b="1"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1200"/>
              <a:buFont typeface="+mj-lt"/>
              <a:buAutoNum type="alphaLcParenR"/>
            </a:pPr>
            <a:r>
              <a:rPr lang="en-US" sz="4800" b="1" dirty="0">
                <a:latin typeface="Palatino Linotype" panose="02040502050505030304" pitchFamily="18" charset="0"/>
                <a:ea typeface="Calibri" panose="020F0502020204030204" pitchFamily="34" charset="0"/>
                <a:cs typeface="Arial" panose="020B0604020202020204" pitchFamily="34" charset="0"/>
              </a:rPr>
              <a:t>Why are you laughing, why don’t you take it seriously?</a:t>
            </a:r>
            <a:endParaRPr lang="en-US" sz="4800" b="1" dirty="0">
              <a:latin typeface="Calibri" panose="020F0502020204030204" pitchFamily="34" charset="0"/>
              <a:ea typeface="Calibri" panose="020F0502020204030204" pitchFamily="34" charset="0"/>
              <a:cs typeface="Arial" panose="020B0604020202020204" pitchFamily="34" charset="0"/>
            </a:endParaRPr>
          </a:p>
          <a:p>
            <a:pPr algn="ctr"/>
            <a:r>
              <a:rPr lang="en-US" sz="4800" b="1" dirty="0">
                <a:latin typeface="Palatino Linotype" panose="02040502050505030304" pitchFamily="18" charset="0"/>
                <a:ea typeface="Calibri" panose="020F0502020204030204" pitchFamily="34" charset="0"/>
                <a:cs typeface="Arial" panose="020B0604020202020204" pitchFamily="34" charset="0"/>
              </a:rPr>
              <a:t>Yahweh told Sarah: Trust me. Believe that I can do everything</a:t>
            </a:r>
            <a:endParaRPr lang="en-US" sz="4800" b="1" dirty="0"/>
          </a:p>
        </p:txBody>
      </p:sp>
    </p:spTree>
    <p:extLst>
      <p:ext uri="{BB962C8B-B14F-4D97-AF65-F5344CB8AC3E}">
        <p14:creationId xmlns:p14="http://schemas.microsoft.com/office/powerpoint/2010/main" val="178304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646AF9-EDC7-4461-BAA1-101EF4F3B3CF}"/>
              </a:ext>
            </a:extLst>
          </p:cNvPr>
          <p:cNvSpPr>
            <a:spLocks noGrp="1"/>
          </p:cNvSpPr>
          <p:nvPr>
            <p:ph type="sldNum" sz="quarter" idx="12"/>
          </p:nvPr>
        </p:nvSpPr>
        <p:spPr/>
        <p:txBody>
          <a:bodyPr/>
          <a:lstStyle/>
          <a:p>
            <a:fld id="{FC749032-2A07-4AE8-BA90-74324CAE0C87}" type="slidenum">
              <a:rPr lang="en-US" smtClean="0"/>
              <a:t>74</a:t>
            </a:fld>
            <a:endParaRPr lang="en-US"/>
          </a:p>
        </p:txBody>
      </p:sp>
      <p:sp>
        <p:nvSpPr>
          <p:cNvPr id="3" name="Rectangle 2">
            <a:extLst>
              <a:ext uri="{FF2B5EF4-FFF2-40B4-BE49-F238E27FC236}">
                <a16:creationId xmlns:a16="http://schemas.microsoft.com/office/drawing/2014/main" id="{CFBC3C6F-8B1F-4D36-AFCB-4AD5930985FD}"/>
              </a:ext>
            </a:extLst>
          </p:cNvPr>
          <p:cNvSpPr/>
          <p:nvPr/>
        </p:nvSpPr>
        <p:spPr>
          <a:xfrm>
            <a:off x="0" y="1587261"/>
            <a:ext cx="12192000" cy="3046988"/>
          </a:xfrm>
          <a:prstGeom prst="rect">
            <a:avLst/>
          </a:prstGeom>
        </p:spPr>
        <p:txBody>
          <a:bodyPr wrap="square">
            <a:spAutoFit/>
          </a:bodyPr>
          <a:lstStyle/>
          <a:p>
            <a:pPr algn="ctr"/>
            <a:r>
              <a:rPr lang="en-US" sz="9600" dirty="0">
                <a:latin typeface="Palatino Linotype" panose="02040502050505030304" pitchFamily="18" charset="0"/>
                <a:ea typeface="Calibri" panose="020F0502020204030204" pitchFamily="34" charset="0"/>
                <a:cs typeface="Arial" panose="020B0604020202020204" pitchFamily="34" charset="0"/>
              </a:rPr>
              <a:t>Sodom and Gomorrah</a:t>
            </a:r>
            <a:endParaRPr lang="en-US" sz="9600" dirty="0"/>
          </a:p>
        </p:txBody>
      </p:sp>
    </p:spTree>
    <p:extLst>
      <p:ext uri="{BB962C8B-B14F-4D97-AF65-F5344CB8AC3E}">
        <p14:creationId xmlns:p14="http://schemas.microsoft.com/office/powerpoint/2010/main" val="784653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1A34B5F-CE00-4289-B517-6432CEA16F8D}"/>
              </a:ext>
            </a:extLst>
          </p:cNvPr>
          <p:cNvSpPr>
            <a:spLocks noGrp="1"/>
          </p:cNvSpPr>
          <p:nvPr>
            <p:ph type="sldNum" sz="quarter" idx="12"/>
          </p:nvPr>
        </p:nvSpPr>
        <p:spPr/>
        <p:txBody>
          <a:bodyPr/>
          <a:lstStyle/>
          <a:p>
            <a:fld id="{FC749032-2A07-4AE8-BA90-74324CAE0C87}" type="slidenum">
              <a:rPr lang="en-US" smtClean="0"/>
              <a:t>75</a:t>
            </a:fld>
            <a:endParaRPr lang="en-US"/>
          </a:p>
        </p:txBody>
      </p:sp>
      <p:sp>
        <p:nvSpPr>
          <p:cNvPr id="3" name="Rectangle 2">
            <a:extLst>
              <a:ext uri="{FF2B5EF4-FFF2-40B4-BE49-F238E27FC236}">
                <a16:creationId xmlns:a16="http://schemas.microsoft.com/office/drawing/2014/main" id="{9E4801FB-259D-4B32-B55E-E1E888631D4E}"/>
              </a:ext>
            </a:extLst>
          </p:cNvPr>
          <p:cNvSpPr/>
          <p:nvPr/>
        </p:nvSpPr>
        <p:spPr>
          <a:xfrm>
            <a:off x="0" y="379562"/>
            <a:ext cx="12191999" cy="586416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6000" dirty="0">
                <a:latin typeface="Palatino Linotype" panose="02040502050505030304" pitchFamily="18" charset="0"/>
                <a:ea typeface="Calibri" panose="020F0502020204030204" pitchFamily="34" charset="0"/>
                <a:cs typeface="Arial" panose="020B0604020202020204" pitchFamily="34" charset="0"/>
              </a:rPr>
              <a:t>Sodom means </a:t>
            </a:r>
            <a:r>
              <a:rPr lang="en-US" sz="6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burning</a:t>
            </a:r>
            <a:r>
              <a:rPr lang="en-US" sz="6000" dirty="0">
                <a:latin typeface="Palatino Linotype" panose="02040502050505030304" pitchFamily="18" charset="0"/>
                <a:ea typeface="Calibri" panose="020F0502020204030204" pitchFamily="34" charset="0"/>
                <a:cs typeface="Arial" panose="020B0604020202020204" pitchFamily="34" charset="0"/>
              </a:rPr>
              <a:t> and Gomorrah means </a:t>
            </a:r>
            <a:r>
              <a:rPr lang="en-US" sz="6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submerging</a:t>
            </a:r>
            <a:r>
              <a:rPr lang="en-US" sz="6000" dirty="0">
                <a:latin typeface="Palatino Linotype" panose="02040502050505030304" pitchFamily="18" charset="0"/>
                <a:ea typeface="Calibri" panose="020F0502020204030204" pitchFamily="34" charset="0"/>
                <a:cs typeface="Arial" panose="020B0604020202020204" pitchFamily="34" charset="0"/>
              </a:rPr>
              <a:t>.</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Sodom and Gomorrah represent all the passions, desires, weaknesses that stop you from using your right side of the brain</a:t>
            </a:r>
            <a:endParaRPr lang="en-US" sz="6000" dirty="0"/>
          </a:p>
        </p:txBody>
      </p:sp>
    </p:spTree>
    <p:extLst>
      <p:ext uri="{BB962C8B-B14F-4D97-AF65-F5344CB8AC3E}">
        <p14:creationId xmlns:p14="http://schemas.microsoft.com/office/powerpoint/2010/main" val="212821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CF6F95-36ED-4A69-939E-A2E9DCFD46B0}"/>
              </a:ext>
            </a:extLst>
          </p:cNvPr>
          <p:cNvSpPr>
            <a:spLocks noGrp="1"/>
          </p:cNvSpPr>
          <p:nvPr>
            <p:ph type="sldNum" sz="quarter" idx="12"/>
          </p:nvPr>
        </p:nvSpPr>
        <p:spPr/>
        <p:txBody>
          <a:bodyPr/>
          <a:lstStyle/>
          <a:p>
            <a:fld id="{FC749032-2A07-4AE8-BA90-74324CAE0C87}" type="slidenum">
              <a:rPr lang="en-US" smtClean="0"/>
              <a:t>76</a:t>
            </a:fld>
            <a:endParaRPr lang="en-US"/>
          </a:p>
        </p:txBody>
      </p:sp>
      <p:sp>
        <p:nvSpPr>
          <p:cNvPr id="3" name="Rectangle 2">
            <a:extLst>
              <a:ext uri="{FF2B5EF4-FFF2-40B4-BE49-F238E27FC236}">
                <a16:creationId xmlns:a16="http://schemas.microsoft.com/office/drawing/2014/main" id="{FB63DAC8-9996-426A-B1F9-25267740A5F6}"/>
              </a:ext>
            </a:extLst>
          </p:cNvPr>
          <p:cNvSpPr/>
          <p:nvPr/>
        </p:nvSpPr>
        <p:spPr>
          <a:xfrm>
            <a:off x="0" y="336430"/>
            <a:ext cx="12191999" cy="624453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They have to be destroyed</a:t>
            </a:r>
            <a:r>
              <a:rPr lang="en-US" sz="5400" dirty="0">
                <a:latin typeface="Palatino Linotype" panose="02040502050505030304" pitchFamily="18" charset="0"/>
                <a:ea typeface="Calibri" panose="020F0502020204030204" pitchFamily="34" charset="0"/>
                <a:cs typeface="Arial" panose="020B0604020202020204" pitchFamily="34" charset="0"/>
              </a:rPr>
              <a:t>.</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Because they are burning you alive, you are deeply submerged into them.</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They are all have to let go. </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When you let them go, Sarah within you will reach 90 years old and she will give birth to a child</a:t>
            </a:r>
            <a:endParaRPr lang="en-US" sz="5400" dirty="0"/>
          </a:p>
        </p:txBody>
      </p:sp>
    </p:spTree>
    <p:extLst>
      <p:ext uri="{BB962C8B-B14F-4D97-AF65-F5344CB8AC3E}">
        <p14:creationId xmlns:p14="http://schemas.microsoft.com/office/powerpoint/2010/main" val="325774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918DD83-D0A7-4481-99B8-B0A6E214C0A0}"/>
              </a:ext>
            </a:extLst>
          </p:cNvPr>
          <p:cNvSpPr>
            <a:spLocks noGrp="1"/>
          </p:cNvSpPr>
          <p:nvPr>
            <p:ph type="sldNum" sz="quarter" idx="12"/>
          </p:nvPr>
        </p:nvSpPr>
        <p:spPr/>
        <p:txBody>
          <a:bodyPr/>
          <a:lstStyle/>
          <a:p>
            <a:fld id="{FC749032-2A07-4AE8-BA90-74324CAE0C87}" type="slidenum">
              <a:rPr lang="en-US" smtClean="0"/>
              <a:t>77</a:t>
            </a:fld>
            <a:endParaRPr lang="en-US"/>
          </a:p>
        </p:txBody>
      </p:sp>
      <p:sp>
        <p:nvSpPr>
          <p:cNvPr id="3" name="Rectangle 2">
            <a:extLst>
              <a:ext uri="{FF2B5EF4-FFF2-40B4-BE49-F238E27FC236}">
                <a16:creationId xmlns:a16="http://schemas.microsoft.com/office/drawing/2014/main" id="{7F82D014-F621-4D58-9FA7-3A62D4C1AE27}"/>
              </a:ext>
            </a:extLst>
          </p:cNvPr>
          <p:cNvSpPr/>
          <p:nvPr/>
        </p:nvSpPr>
        <p:spPr>
          <a:xfrm>
            <a:off x="0" y="388189"/>
            <a:ext cx="12192000" cy="6186309"/>
          </a:xfrm>
          <a:prstGeom prst="rect">
            <a:avLst/>
          </a:prstGeom>
        </p:spPr>
        <p:txBody>
          <a:bodyPr wrap="square">
            <a:spAutoFit/>
          </a:bodyPr>
          <a:lstStyle/>
          <a:p>
            <a:pPr algn="ctr"/>
            <a:r>
              <a:rPr lang="en-US" sz="4400" b="1" dirty="0">
                <a:latin typeface="Palatino Linotype" panose="02040502050505030304" pitchFamily="18" charset="0"/>
                <a:ea typeface="Calibri" panose="020F0502020204030204" pitchFamily="34" charset="0"/>
                <a:cs typeface="Arial" panose="020B0604020202020204" pitchFamily="34" charset="0"/>
              </a:rPr>
              <a:t>Gen. 18:25 </a:t>
            </a: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Far be it from you to do such a thing—to kill the righteous with the wicked, treating the righteous and the wicked alike. Far be it from you! Will not the Judge of all the earth do right?”------------- </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Faire mourir le juste avec le méchant, en sorte qu’il en soit du juste comme du méchant, loin de toi cette manière d’agir! loin de toi! Celui qui juge toute la terre n’</a:t>
            </a:r>
            <a:r>
              <a:rPr lang="fr-FR"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exercera-t-il</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pas la justice? </a:t>
            </a:r>
            <a:endParaRPr lang="en-US" sz="4400" dirty="0">
              <a:solidFill>
                <a:srgbClr val="0070C0"/>
              </a:solidFill>
            </a:endParaRPr>
          </a:p>
        </p:txBody>
      </p:sp>
    </p:spTree>
    <p:extLst>
      <p:ext uri="{BB962C8B-B14F-4D97-AF65-F5344CB8AC3E}">
        <p14:creationId xmlns:p14="http://schemas.microsoft.com/office/powerpoint/2010/main" val="670592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1C7634-17E1-4F6A-8890-93E815998B7C}"/>
              </a:ext>
            </a:extLst>
          </p:cNvPr>
          <p:cNvSpPr>
            <a:spLocks noGrp="1"/>
          </p:cNvSpPr>
          <p:nvPr>
            <p:ph type="sldNum" sz="quarter" idx="12"/>
          </p:nvPr>
        </p:nvSpPr>
        <p:spPr/>
        <p:txBody>
          <a:bodyPr/>
          <a:lstStyle/>
          <a:p>
            <a:fld id="{FC749032-2A07-4AE8-BA90-74324CAE0C87}" type="slidenum">
              <a:rPr lang="en-US" smtClean="0"/>
              <a:t>78</a:t>
            </a:fld>
            <a:endParaRPr lang="en-US"/>
          </a:p>
        </p:txBody>
      </p:sp>
      <p:sp>
        <p:nvSpPr>
          <p:cNvPr id="3" name="Rectangle 2">
            <a:extLst>
              <a:ext uri="{FF2B5EF4-FFF2-40B4-BE49-F238E27FC236}">
                <a16:creationId xmlns:a16="http://schemas.microsoft.com/office/drawing/2014/main" id="{CF026F83-6F5E-402B-B983-D7989DF0F1DA}"/>
              </a:ext>
            </a:extLst>
          </p:cNvPr>
          <p:cNvSpPr/>
          <p:nvPr/>
        </p:nvSpPr>
        <p:spPr>
          <a:xfrm>
            <a:off x="0" y="379562"/>
            <a:ext cx="12192000" cy="647844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b="1" dirty="0">
                <a:latin typeface="Palatino Linotype" panose="02040502050505030304" pitchFamily="18" charset="0"/>
                <a:ea typeface="Calibri" panose="020F0502020204030204" pitchFamily="34" charset="0"/>
                <a:cs typeface="Arial" panose="020B0604020202020204" pitchFamily="34" charset="0"/>
              </a:rPr>
              <a:t>This </a:t>
            </a:r>
            <a:r>
              <a:rPr lang="en-US" sz="4400" dirty="0">
                <a:latin typeface="Palatino Linotype" panose="02040502050505030304" pitchFamily="18" charset="0"/>
                <a:ea typeface="Calibri" panose="020F0502020204030204" pitchFamily="34" charset="0"/>
                <a:cs typeface="Arial" panose="020B0604020202020204" pitchFamily="34" charset="0"/>
              </a:rPr>
              <a:t>is not about killing wicked and righteous, but your left side of the brain has to be stopped.</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This is the knowledge of good and evil</a:t>
            </a:r>
            <a:r>
              <a:rPr lang="en-US" sz="4400" b="1" dirty="0">
                <a:latin typeface="Palatino Linotype" panose="02040502050505030304" pitchFamily="18" charset="0"/>
                <a:ea typeface="Calibri" panose="020F0502020204030204" pitchFamily="34" charset="0"/>
                <a:cs typeface="Arial" panose="020B0604020202020204" pitchFamily="34" charset="0"/>
              </a:rPr>
              <a:t>.</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From your left brain they are some good things, but with all the bad things that stay there, they are mixed all together and both have to be destroyed to leave it entirely to the right side of the brain</a:t>
            </a:r>
            <a:endParaRPr lang="en-US" sz="4400" dirty="0"/>
          </a:p>
        </p:txBody>
      </p:sp>
    </p:spTree>
    <p:extLst>
      <p:ext uri="{BB962C8B-B14F-4D97-AF65-F5344CB8AC3E}">
        <p14:creationId xmlns:p14="http://schemas.microsoft.com/office/powerpoint/2010/main" val="6564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16CC6E8-1A5B-4640-83BF-74F5BFF54398}"/>
              </a:ext>
            </a:extLst>
          </p:cNvPr>
          <p:cNvSpPr>
            <a:spLocks noGrp="1"/>
          </p:cNvSpPr>
          <p:nvPr>
            <p:ph type="sldNum" sz="quarter" idx="12"/>
          </p:nvPr>
        </p:nvSpPr>
        <p:spPr/>
        <p:txBody>
          <a:bodyPr/>
          <a:lstStyle/>
          <a:p>
            <a:fld id="{FC749032-2A07-4AE8-BA90-74324CAE0C87}" type="slidenum">
              <a:rPr lang="en-US" smtClean="0"/>
              <a:t>79</a:t>
            </a:fld>
            <a:endParaRPr lang="en-US"/>
          </a:p>
        </p:txBody>
      </p:sp>
      <p:sp>
        <p:nvSpPr>
          <p:cNvPr id="3" name="Rectangle 2">
            <a:extLst>
              <a:ext uri="{FF2B5EF4-FFF2-40B4-BE49-F238E27FC236}">
                <a16:creationId xmlns:a16="http://schemas.microsoft.com/office/drawing/2014/main" id="{EF9E3B3C-C0F1-4511-A45A-AF6B35635863}"/>
              </a:ext>
            </a:extLst>
          </p:cNvPr>
          <p:cNvSpPr/>
          <p:nvPr/>
        </p:nvSpPr>
        <p:spPr>
          <a:xfrm>
            <a:off x="0" y="362309"/>
            <a:ext cx="12192000" cy="5415457"/>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600" dirty="0">
                <a:latin typeface="Palatino Linotype" panose="02040502050505030304" pitchFamily="18" charset="0"/>
                <a:ea typeface="Calibri" panose="020F0502020204030204" pitchFamily="34" charset="0"/>
                <a:cs typeface="Arial" panose="020B0604020202020204" pitchFamily="34" charset="0"/>
              </a:rPr>
              <a:t>Every good thing is attached to a bad thing.</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You are my wife because you can make love to me, cook for me, clean my cloths.</a:t>
            </a:r>
            <a:endParaRPr lang="en-US" sz="6600" dirty="0"/>
          </a:p>
        </p:txBody>
      </p:sp>
    </p:spTree>
    <p:extLst>
      <p:ext uri="{BB962C8B-B14F-4D97-AF65-F5344CB8AC3E}">
        <p14:creationId xmlns:p14="http://schemas.microsoft.com/office/powerpoint/2010/main" val="1994688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18A27A-3F26-4358-BE1D-46693988158B}"/>
              </a:ext>
            </a:extLst>
          </p:cNvPr>
          <p:cNvSpPr>
            <a:spLocks noGrp="1"/>
          </p:cNvSpPr>
          <p:nvPr>
            <p:ph type="sldNum" sz="quarter" idx="12"/>
          </p:nvPr>
        </p:nvSpPr>
        <p:spPr/>
        <p:txBody>
          <a:bodyPr/>
          <a:lstStyle/>
          <a:p>
            <a:fld id="{FC749032-2A07-4AE8-BA90-74324CAE0C87}" type="slidenum">
              <a:rPr lang="en-US" smtClean="0"/>
              <a:t>8</a:t>
            </a:fld>
            <a:endParaRPr lang="en-US"/>
          </a:p>
        </p:txBody>
      </p:sp>
      <p:sp>
        <p:nvSpPr>
          <p:cNvPr id="3" name="Rectangle 2">
            <a:extLst>
              <a:ext uri="{FF2B5EF4-FFF2-40B4-BE49-F238E27FC236}">
                <a16:creationId xmlns:a16="http://schemas.microsoft.com/office/drawing/2014/main" id="{0CBF6422-4D46-41A0-95FB-1948D7A420E0}"/>
              </a:ext>
            </a:extLst>
          </p:cNvPr>
          <p:cNvSpPr/>
          <p:nvPr/>
        </p:nvSpPr>
        <p:spPr>
          <a:xfrm>
            <a:off x="0" y="370936"/>
            <a:ext cx="12191999" cy="541353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b="1" dirty="0">
                <a:latin typeface="Palatino Linotype" panose="02040502050505030304" pitchFamily="18" charset="0"/>
                <a:ea typeface="Calibri" panose="020F0502020204030204" pitchFamily="34" charset="0"/>
                <a:cs typeface="Arial" panose="020B0604020202020204" pitchFamily="34" charset="0"/>
              </a:rPr>
              <a:t>Gen. 17:5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Your name is no longer to be Abram.</a:t>
            </a:r>
            <a:r>
              <a:rPr lang="en-US" sz="5400" b="1" dirty="0">
                <a:latin typeface="Palatino Linotype" panose="02040502050505030304" pitchFamily="18" charset="0"/>
                <a:ea typeface="Calibri" panose="020F0502020204030204" pitchFamily="34" charset="0"/>
                <a:cs typeface="Arial" panose="020B0604020202020204" pitchFamily="34" charset="0"/>
              </a:rPr>
              <a:t> Instead your name will be Abraham,</a:t>
            </a:r>
            <a:r>
              <a:rPr lang="en-US" sz="5400" b="1" dirty="0">
                <a:latin typeface="Calibri" panose="020F0502020204030204" pitchFamily="34" charset="0"/>
                <a:ea typeface="Calibri" panose="020F0502020204030204" pitchFamily="34" charset="0"/>
                <a:cs typeface="Arial" panose="020B0604020202020204" pitchFamily="34" charset="0"/>
              </a:rPr>
              <a:t> since I’ll make you the father of many nations.</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But when it was Abram, his name means exalted father</a:t>
            </a:r>
            <a:endParaRPr lang="en-US" sz="5400" dirty="0"/>
          </a:p>
        </p:txBody>
      </p:sp>
    </p:spTree>
    <p:extLst>
      <p:ext uri="{BB962C8B-B14F-4D97-AF65-F5344CB8AC3E}">
        <p14:creationId xmlns:p14="http://schemas.microsoft.com/office/powerpoint/2010/main" val="285750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8E332B5-4882-472F-84DA-4374A7721105}"/>
              </a:ext>
            </a:extLst>
          </p:cNvPr>
          <p:cNvSpPr>
            <a:spLocks noGrp="1"/>
          </p:cNvSpPr>
          <p:nvPr>
            <p:ph type="sldNum" sz="quarter" idx="12"/>
          </p:nvPr>
        </p:nvSpPr>
        <p:spPr/>
        <p:txBody>
          <a:bodyPr/>
          <a:lstStyle/>
          <a:p>
            <a:fld id="{FC749032-2A07-4AE8-BA90-74324CAE0C87}" type="slidenum">
              <a:rPr lang="en-US" smtClean="0"/>
              <a:t>80</a:t>
            </a:fld>
            <a:endParaRPr lang="en-US"/>
          </a:p>
        </p:txBody>
      </p:sp>
      <p:sp>
        <p:nvSpPr>
          <p:cNvPr id="3" name="Rectangle 2">
            <a:extLst>
              <a:ext uri="{FF2B5EF4-FFF2-40B4-BE49-F238E27FC236}">
                <a16:creationId xmlns:a16="http://schemas.microsoft.com/office/drawing/2014/main" id="{2B075A9A-19D2-4B6D-9592-4569A4BB08FC}"/>
              </a:ext>
            </a:extLst>
          </p:cNvPr>
          <p:cNvSpPr/>
          <p:nvPr/>
        </p:nvSpPr>
        <p:spPr>
          <a:xfrm>
            <a:off x="0" y="353683"/>
            <a:ext cx="12192000" cy="6186374"/>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You are my friend because you are educated and one day you might help me with something.</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I am giving you this loan because tomorrow you might be the one giving me a loan. All those are evil, negative energy. They have to be destroyed</a:t>
            </a:r>
            <a:endParaRPr lang="en-US" sz="5400" dirty="0"/>
          </a:p>
        </p:txBody>
      </p:sp>
    </p:spTree>
    <p:extLst>
      <p:ext uri="{BB962C8B-B14F-4D97-AF65-F5344CB8AC3E}">
        <p14:creationId xmlns:p14="http://schemas.microsoft.com/office/powerpoint/2010/main" val="1959150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7EFC3D-6BBB-4BBD-AD68-CE4CE5AC8967}"/>
              </a:ext>
            </a:extLst>
          </p:cNvPr>
          <p:cNvSpPr>
            <a:spLocks noGrp="1"/>
          </p:cNvSpPr>
          <p:nvPr>
            <p:ph type="sldNum" sz="quarter" idx="12"/>
          </p:nvPr>
        </p:nvSpPr>
        <p:spPr/>
        <p:txBody>
          <a:bodyPr/>
          <a:lstStyle/>
          <a:p>
            <a:fld id="{FC749032-2A07-4AE8-BA90-74324CAE0C87}" type="slidenum">
              <a:rPr lang="en-US" smtClean="0"/>
              <a:t>81</a:t>
            </a:fld>
            <a:endParaRPr lang="en-US"/>
          </a:p>
        </p:txBody>
      </p:sp>
      <p:sp>
        <p:nvSpPr>
          <p:cNvPr id="3" name="Rectangle 2">
            <a:extLst>
              <a:ext uri="{FF2B5EF4-FFF2-40B4-BE49-F238E27FC236}">
                <a16:creationId xmlns:a16="http://schemas.microsoft.com/office/drawing/2014/main" id="{623176C3-80BF-4C48-A862-A6EC1335F56F}"/>
              </a:ext>
            </a:extLst>
          </p:cNvPr>
          <p:cNvSpPr/>
          <p:nvPr/>
        </p:nvSpPr>
        <p:spPr>
          <a:xfrm>
            <a:off x="0" y="336430"/>
            <a:ext cx="12192000" cy="60201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b="1" dirty="0">
                <a:latin typeface="Palatino Linotype" panose="02040502050505030304" pitchFamily="18" charset="0"/>
                <a:ea typeface="Calibri" panose="020F0502020204030204" pitchFamily="34" charset="0"/>
                <a:cs typeface="Arial" panose="020B0604020202020204" pitchFamily="34" charset="0"/>
              </a:rPr>
              <a:t>This is the knowledge of good and evil</a:t>
            </a:r>
            <a:r>
              <a:rPr lang="en-US" sz="4000" dirty="0">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Good does not stand by itself, it immerses with bad. </a:t>
            </a:r>
            <a:r>
              <a:rPr lang="en-US" sz="40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They are together</a:t>
            </a:r>
            <a:r>
              <a:rPr lang="en-US" sz="4000" dirty="0">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Every side has it opposite.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Left and right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Up and down.</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In and out.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Good and bad.</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Male and female.</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776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C92D9D-F5C9-47B9-8092-00F3CA30516F}"/>
              </a:ext>
            </a:extLst>
          </p:cNvPr>
          <p:cNvSpPr>
            <a:spLocks noGrp="1"/>
          </p:cNvSpPr>
          <p:nvPr>
            <p:ph type="sldNum" sz="quarter" idx="12"/>
          </p:nvPr>
        </p:nvSpPr>
        <p:spPr/>
        <p:txBody>
          <a:bodyPr/>
          <a:lstStyle/>
          <a:p>
            <a:fld id="{FC749032-2A07-4AE8-BA90-74324CAE0C87}" type="slidenum">
              <a:rPr lang="en-US" smtClean="0"/>
              <a:t>82</a:t>
            </a:fld>
            <a:endParaRPr lang="en-US"/>
          </a:p>
        </p:txBody>
      </p:sp>
      <p:sp>
        <p:nvSpPr>
          <p:cNvPr id="3" name="Rectangle 2">
            <a:extLst>
              <a:ext uri="{FF2B5EF4-FFF2-40B4-BE49-F238E27FC236}">
                <a16:creationId xmlns:a16="http://schemas.microsoft.com/office/drawing/2014/main" id="{E97B2A7A-D9D3-4996-9757-07B404A390AB}"/>
              </a:ext>
            </a:extLst>
          </p:cNvPr>
          <p:cNvSpPr/>
          <p:nvPr/>
        </p:nvSpPr>
        <p:spPr>
          <a:xfrm>
            <a:off x="0" y="370936"/>
            <a:ext cx="12192000" cy="603652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They are together</a:t>
            </a:r>
            <a:r>
              <a:rPr lang="en-US" sz="4000" b="1" dirty="0">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romanUcPeriod"/>
            </a:pPr>
            <a:r>
              <a:rPr lang="en-US" sz="4000" dirty="0">
                <a:latin typeface="Palatino Linotype" panose="02040502050505030304" pitchFamily="18" charset="0"/>
                <a:ea typeface="Calibri" panose="020F0502020204030204" pitchFamily="34" charset="0"/>
                <a:cs typeface="Arial" panose="020B0604020202020204" pitchFamily="34" charset="0"/>
              </a:rPr>
              <a:t>Gen. 18:24; 28; 29; 32 Abraham continued his effort to have Yahweh spare Sodom and Gomorrah, but unsuccessfully.</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UcPeriod"/>
            </a:pPr>
            <a:r>
              <a:rPr lang="en-US" sz="4000" dirty="0">
                <a:latin typeface="Palatino Linotype" panose="02040502050505030304" pitchFamily="18" charset="0"/>
                <a:ea typeface="Calibri" panose="020F0502020204030204" pitchFamily="34" charset="0"/>
                <a:cs typeface="Arial" panose="020B0604020202020204" pitchFamily="34" charset="0"/>
              </a:rPr>
              <a:t>It is simply a story, what you need to understand, it is all about your left and right hemisphere of your brain.</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There is nothing from the left side of your brain that can bring you to Elohim</a:t>
            </a:r>
            <a:endParaRPr lang="en-US" sz="4000" dirty="0"/>
          </a:p>
        </p:txBody>
      </p:sp>
    </p:spTree>
    <p:extLst>
      <p:ext uri="{BB962C8B-B14F-4D97-AF65-F5344CB8AC3E}">
        <p14:creationId xmlns:p14="http://schemas.microsoft.com/office/powerpoint/2010/main" val="282853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A0FC55-E6A6-4750-8110-569376FC0102}"/>
              </a:ext>
            </a:extLst>
          </p:cNvPr>
          <p:cNvSpPr>
            <a:spLocks noGrp="1"/>
          </p:cNvSpPr>
          <p:nvPr>
            <p:ph type="sldNum" sz="quarter" idx="12"/>
          </p:nvPr>
        </p:nvSpPr>
        <p:spPr/>
        <p:txBody>
          <a:bodyPr/>
          <a:lstStyle/>
          <a:p>
            <a:fld id="{FC749032-2A07-4AE8-BA90-74324CAE0C87}" type="slidenum">
              <a:rPr lang="en-US" smtClean="0"/>
              <a:t>83</a:t>
            </a:fld>
            <a:endParaRPr lang="en-US"/>
          </a:p>
        </p:txBody>
      </p:sp>
      <p:sp>
        <p:nvSpPr>
          <p:cNvPr id="3" name="Rectangle 2">
            <a:extLst>
              <a:ext uri="{FF2B5EF4-FFF2-40B4-BE49-F238E27FC236}">
                <a16:creationId xmlns:a16="http://schemas.microsoft.com/office/drawing/2014/main" id="{C1C1CB74-5978-4A8E-A638-EFD849D50FB8}"/>
              </a:ext>
            </a:extLst>
          </p:cNvPr>
          <p:cNvSpPr/>
          <p:nvPr/>
        </p:nvSpPr>
        <p:spPr>
          <a:xfrm>
            <a:off x="0" y="353683"/>
            <a:ext cx="12191999" cy="599343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Yes, you may be doing some good things, but not enough to bring you to Him.</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You can go to church, share your assets with everyone, go to church services regularly, pray multiple times daily. </a:t>
            </a:r>
            <a:r>
              <a:rPr lang="en-US" sz="40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IT IS NOT ENOUGH AND IT NEVER WILL</a:t>
            </a:r>
            <a:r>
              <a:rPr lang="en-US" sz="4000" dirty="0">
                <a:latin typeface="Palatino Linotype" panose="02040502050505030304" pitchFamily="18" charset="0"/>
                <a:ea typeface="Calibri" panose="020F0502020204030204" pitchFamily="34" charset="0"/>
                <a:cs typeface="Arial" panose="020B0604020202020204" pitchFamily="34" charset="0"/>
              </a:rPr>
              <a:t>.</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Sodom and Gomorrah have to be destroyed entirely, and they sit in your left brain. You have to switch to your right side of your brain to meet with Yahweh</a:t>
            </a:r>
            <a:endParaRPr lang="en-US" sz="4000" dirty="0"/>
          </a:p>
        </p:txBody>
      </p:sp>
    </p:spTree>
    <p:extLst>
      <p:ext uri="{BB962C8B-B14F-4D97-AF65-F5344CB8AC3E}">
        <p14:creationId xmlns:p14="http://schemas.microsoft.com/office/powerpoint/2010/main" val="169954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EF52FD-832A-4BCD-8AE3-7FD139428ADC}"/>
              </a:ext>
            </a:extLst>
          </p:cNvPr>
          <p:cNvSpPr>
            <a:spLocks noGrp="1"/>
          </p:cNvSpPr>
          <p:nvPr>
            <p:ph type="sldNum" sz="quarter" idx="12"/>
          </p:nvPr>
        </p:nvSpPr>
        <p:spPr/>
        <p:txBody>
          <a:bodyPr/>
          <a:lstStyle/>
          <a:p>
            <a:fld id="{FC749032-2A07-4AE8-BA90-74324CAE0C87}" type="slidenum">
              <a:rPr lang="en-US" smtClean="0"/>
              <a:t>84</a:t>
            </a:fld>
            <a:endParaRPr lang="en-US"/>
          </a:p>
        </p:txBody>
      </p:sp>
      <p:sp>
        <p:nvSpPr>
          <p:cNvPr id="3" name="Rectangle 2">
            <a:extLst>
              <a:ext uri="{FF2B5EF4-FFF2-40B4-BE49-F238E27FC236}">
                <a16:creationId xmlns:a16="http://schemas.microsoft.com/office/drawing/2014/main" id="{754B052E-108B-4D57-B383-34299CE94555}"/>
              </a:ext>
            </a:extLst>
          </p:cNvPr>
          <p:cNvSpPr/>
          <p:nvPr/>
        </p:nvSpPr>
        <p:spPr>
          <a:xfrm>
            <a:off x="0" y="345057"/>
            <a:ext cx="12192000" cy="641432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No one on this planet can help you to meet with Yahweh with your left brain.</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Your left brain is the seat of your five senses.</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To meet with Yahweh, your five senses have to be completely out of the picture.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Only and only by meditation that will happen</a:t>
            </a:r>
            <a:endParaRPr lang="en-US" sz="4800" dirty="0"/>
          </a:p>
        </p:txBody>
      </p:sp>
    </p:spTree>
    <p:extLst>
      <p:ext uri="{BB962C8B-B14F-4D97-AF65-F5344CB8AC3E}">
        <p14:creationId xmlns:p14="http://schemas.microsoft.com/office/powerpoint/2010/main" val="55014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CD384F-8735-4F02-AD77-6BBAA4886E9D}"/>
              </a:ext>
            </a:extLst>
          </p:cNvPr>
          <p:cNvSpPr>
            <a:spLocks noGrp="1"/>
          </p:cNvSpPr>
          <p:nvPr>
            <p:ph type="sldNum" sz="quarter" idx="12"/>
          </p:nvPr>
        </p:nvSpPr>
        <p:spPr/>
        <p:txBody>
          <a:bodyPr/>
          <a:lstStyle/>
          <a:p>
            <a:fld id="{FC749032-2A07-4AE8-BA90-74324CAE0C87}" type="slidenum">
              <a:rPr lang="en-US" smtClean="0"/>
              <a:t>85</a:t>
            </a:fld>
            <a:endParaRPr lang="en-US"/>
          </a:p>
        </p:txBody>
      </p:sp>
      <p:sp>
        <p:nvSpPr>
          <p:cNvPr id="4" name="Rectangle 3">
            <a:extLst>
              <a:ext uri="{FF2B5EF4-FFF2-40B4-BE49-F238E27FC236}">
                <a16:creationId xmlns:a16="http://schemas.microsoft.com/office/drawing/2014/main" id="{22986A37-22F3-4080-B93F-E31B256D67E4}"/>
              </a:ext>
            </a:extLst>
          </p:cNvPr>
          <p:cNvSpPr/>
          <p:nvPr/>
        </p:nvSpPr>
        <p:spPr>
          <a:xfrm>
            <a:off x="0" y="362309"/>
            <a:ext cx="12192000" cy="5632311"/>
          </a:xfrm>
          <a:prstGeom prst="rect">
            <a:avLst/>
          </a:prstGeom>
        </p:spPr>
        <p:txBody>
          <a:bodyPr wrap="square">
            <a:spAutoFit/>
          </a:bodyPr>
          <a:lstStyle/>
          <a:p>
            <a:pPr algn="ctr"/>
            <a:r>
              <a:rPr lang="en-US" sz="7200" b="1" dirty="0">
                <a:latin typeface="Palatino Linotype" panose="02040502050505030304" pitchFamily="18" charset="0"/>
                <a:ea typeface="Calibri" panose="020F0502020204030204" pitchFamily="34" charset="0"/>
                <a:cs typeface="Arial" panose="020B0604020202020204" pitchFamily="34" charset="0"/>
              </a:rPr>
              <a:t>This story shows </a:t>
            </a:r>
            <a:r>
              <a:rPr lang="en-US" sz="7200" dirty="0">
                <a:latin typeface="Palatino Linotype" panose="02040502050505030304" pitchFamily="18" charset="0"/>
                <a:ea typeface="Calibri" panose="020F0502020204030204" pitchFamily="34" charset="0"/>
                <a:cs typeface="Arial" panose="020B0604020202020204" pitchFamily="34" charset="0"/>
              </a:rPr>
              <a:t>that </a:t>
            </a:r>
            <a:r>
              <a:rPr lang="en-US" sz="7200" b="1" dirty="0">
                <a:latin typeface="Palatino Linotype" panose="02040502050505030304" pitchFamily="18" charset="0"/>
                <a:ea typeface="Calibri" panose="020F0502020204030204" pitchFamily="34" charset="0"/>
                <a:cs typeface="Arial" panose="020B0604020202020204" pitchFamily="34" charset="0"/>
              </a:rPr>
              <a:t>Yahweh </a:t>
            </a:r>
            <a:r>
              <a:rPr lang="en-US" sz="7200" dirty="0">
                <a:latin typeface="Palatino Linotype" panose="02040502050505030304" pitchFamily="18" charset="0"/>
                <a:ea typeface="Calibri" panose="020F0502020204030204" pitchFamily="34" charset="0"/>
                <a:cs typeface="Arial" panose="020B0604020202020204" pitchFamily="34" charset="0"/>
              </a:rPr>
              <a:t>did not find not even one righteous person in Sodom and Gomorrah except Lot the cousin of Abraham</a:t>
            </a:r>
            <a:endParaRPr lang="en-US" sz="7200" dirty="0"/>
          </a:p>
        </p:txBody>
      </p:sp>
    </p:spTree>
    <p:extLst>
      <p:ext uri="{BB962C8B-B14F-4D97-AF65-F5344CB8AC3E}">
        <p14:creationId xmlns:p14="http://schemas.microsoft.com/office/powerpoint/2010/main" val="2102992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D2FBE80-C1EC-4007-BAC8-596A7BFC36A6}"/>
              </a:ext>
            </a:extLst>
          </p:cNvPr>
          <p:cNvSpPr>
            <a:spLocks noGrp="1"/>
          </p:cNvSpPr>
          <p:nvPr>
            <p:ph type="sldNum" sz="quarter" idx="12"/>
          </p:nvPr>
        </p:nvSpPr>
        <p:spPr/>
        <p:txBody>
          <a:bodyPr/>
          <a:lstStyle/>
          <a:p>
            <a:fld id="{FC749032-2A07-4AE8-BA90-74324CAE0C87}" type="slidenum">
              <a:rPr lang="en-US" smtClean="0"/>
              <a:t>86</a:t>
            </a:fld>
            <a:endParaRPr lang="en-US"/>
          </a:p>
        </p:txBody>
      </p:sp>
      <p:sp>
        <p:nvSpPr>
          <p:cNvPr id="5" name="Rectangle 4">
            <a:extLst>
              <a:ext uri="{FF2B5EF4-FFF2-40B4-BE49-F238E27FC236}">
                <a16:creationId xmlns:a16="http://schemas.microsoft.com/office/drawing/2014/main" id="{0C308F90-0EE8-4F22-B52B-0A87318B825B}"/>
              </a:ext>
            </a:extLst>
          </p:cNvPr>
          <p:cNvSpPr/>
          <p:nvPr/>
        </p:nvSpPr>
        <p:spPr>
          <a:xfrm>
            <a:off x="-60385" y="345057"/>
            <a:ext cx="12252385" cy="6186309"/>
          </a:xfrm>
          <a:prstGeom prst="rect">
            <a:avLst/>
          </a:prstGeom>
        </p:spPr>
        <p:txBody>
          <a:bodyPr wrap="square">
            <a:spAutoFit/>
          </a:bodyPr>
          <a:lstStyle/>
          <a:p>
            <a:pPr algn="ctr"/>
            <a:r>
              <a:rPr lang="en-US" sz="3600" dirty="0">
                <a:solidFill>
                  <a:srgbClr val="FF0000"/>
                </a:solidFill>
              </a:rPr>
              <a:t>Isaiah 64:6-7 All of us have become like one who is unclean,</a:t>
            </a:r>
          </a:p>
          <a:p>
            <a:pPr algn="ctr"/>
            <a:r>
              <a:rPr lang="en-US" sz="3600" dirty="0">
                <a:solidFill>
                  <a:srgbClr val="FF0000"/>
                </a:solidFill>
              </a:rPr>
              <a:t>    and all our righteous acts are like filthy rags; we all shrivel up like a leaf, and like the wind our sins sweep us away.7 No one calls on our name or strives to lay hold of you; for you have hidden your face from us and have given us over to our sins-</a:t>
            </a:r>
            <a:r>
              <a:rPr lang="en-US" sz="3600" dirty="0"/>
              <a:t>----</a:t>
            </a:r>
            <a:r>
              <a:rPr lang="en-US" sz="3600" dirty="0">
                <a:solidFill>
                  <a:srgbClr val="0070C0"/>
                </a:solidFill>
              </a:rPr>
              <a:t>Il </a:t>
            </a:r>
            <a:r>
              <a:rPr lang="en-US" sz="3600" dirty="0" err="1">
                <a:solidFill>
                  <a:srgbClr val="0070C0"/>
                </a:solidFill>
              </a:rPr>
              <a:t>n’y</a:t>
            </a:r>
            <a:r>
              <a:rPr lang="en-US" sz="3600" dirty="0">
                <a:solidFill>
                  <a:srgbClr val="0070C0"/>
                </a:solidFill>
              </a:rPr>
              <a:t> a </a:t>
            </a:r>
            <a:r>
              <a:rPr lang="en-US" sz="3600" dirty="0" err="1">
                <a:solidFill>
                  <a:srgbClr val="0070C0"/>
                </a:solidFill>
              </a:rPr>
              <a:t>personne</a:t>
            </a:r>
            <a:r>
              <a:rPr lang="en-US" sz="3600" dirty="0">
                <a:solidFill>
                  <a:srgbClr val="0070C0"/>
                </a:solidFill>
              </a:rPr>
              <a:t> qui </a:t>
            </a:r>
            <a:r>
              <a:rPr lang="en-US" sz="3600" dirty="0" err="1">
                <a:solidFill>
                  <a:srgbClr val="0070C0"/>
                </a:solidFill>
              </a:rPr>
              <a:t>invoque</a:t>
            </a:r>
            <a:r>
              <a:rPr lang="en-US" sz="3600" dirty="0">
                <a:solidFill>
                  <a:srgbClr val="0070C0"/>
                </a:solidFill>
              </a:rPr>
              <a:t> ton nom, Qui se </a:t>
            </a:r>
            <a:r>
              <a:rPr lang="en-US" sz="3600" dirty="0" err="1">
                <a:solidFill>
                  <a:srgbClr val="0070C0"/>
                </a:solidFill>
              </a:rPr>
              <a:t>réveille</a:t>
            </a:r>
            <a:r>
              <a:rPr lang="en-US" sz="3600" dirty="0">
                <a:solidFill>
                  <a:srgbClr val="0070C0"/>
                </a:solidFill>
              </a:rPr>
              <a:t> pour </a:t>
            </a:r>
            <a:r>
              <a:rPr lang="en-US" sz="3600" dirty="0" err="1">
                <a:solidFill>
                  <a:srgbClr val="0070C0"/>
                </a:solidFill>
              </a:rPr>
              <a:t>s’attacher</a:t>
            </a:r>
            <a:r>
              <a:rPr lang="en-US" sz="3600" dirty="0">
                <a:solidFill>
                  <a:srgbClr val="0070C0"/>
                </a:solidFill>
              </a:rPr>
              <a:t> à </a:t>
            </a:r>
            <a:r>
              <a:rPr lang="en-US" sz="3600" dirty="0" err="1">
                <a:solidFill>
                  <a:srgbClr val="0070C0"/>
                </a:solidFill>
              </a:rPr>
              <a:t>toi</a:t>
            </a:r>
            <a:r>
              <a:rPr lang="en-US" sz="3600" dirty="0">
                <a:solidFill>
                  <a:srgbClr val="0070C0"/>
                </a:solidFill>
              </a:rPr>
              <a:t>: </a:t>
            </a:r>
            <a:r>
              <a:rPr lang="en-US" sz="3600" dirty="0" err="1">
                <a:solidFill>
                  <a:srgbClr val="0070C0"/>
                </a:solidFill>
              </a:rPr>
              <a:t>Aussi</a:t>
            </a:r>
            <a:r>
              <a:rPr lang="en-US" sz="3600" dirty="0">
                <a:solidFill>
                  <a:srgbClr val="0070C0"/>
                </a:solidFill>
              </a:rPr>
              <a:t> nous as-</a:t>
            </a:r>
            <a:r>
              <a:rPr lang="en-US" sz="3600" dirty="0" err="1">
                <a:solidFill>
                  <a:srgbClr val="0070C0"/>
                </a:solidFill>
              </a:rPr>
              <a:t>tu</a:t>
            </a:r>
            <a:r>
              <a:rPr lang="en-US" sz="3600" dirty="0">
                <a:solidFill>
                  <a:srgbClr val="0070C0"/>
                </a:solidFill>
              </a:rPr>
              <a:t> </a:t>
            </a:r>
            <a:r>
              <a:rPr lang="en-US" sz="3600" dirty="0" err="1">
                <a:solidFill>
                  <a:srgbClr val="0070C0"/>
                </a:solidFill>
              </a:rPr>
              <a:t>caché</a:t>
            </a:r>
            <a:r>
              <a:rPr lang="en-US" sz="3600" dirty="0">
                <a:solidFill>
                  <a:srgbClr val="0070C0"/>
                </a:solidFill>
              </a:rPr>
              <a:t> ta face, Et nous laisses-</a:t>
            </a:r>
            <a:r>
              <a:rPr lang="en-US" sz="3600" dirty="0" err="1">
                <a:solidFill>
                  <a:srgbClr val="0070C0"/>
                </a:solidFill>
              </a:rPr>
              <a:t>tu</a:t>
            </a:r>
            <a:r>
              <a:rPr lang="en-US" sz="3600" dirty="0">
                <a:solidFill>
                  <a:srgbClr val="0070C0"/>
                </a:solidFill>
              </a:rPr>
              <a:t> </a:t>
            </a:r>
            <a:r>
              <a:rPr lang="en-US" sz="3600" dirty="0" err="1">
                <a:solidFill>
                  <a:srgbClr val="0070C0"/>
                </a:solidFill>
              </a:rPr>
              <a:t>périr</a:t>
            </a:r>
            <a:r>
              <a:rPr lang="en-US" sz="3600" dirty="0">
                <a:solidFill>
                  <a:srgbClr val="0070C0"/>
                </a:solidFill>
              </a:rPr>
              <a:t> par </a:t>
            </a:r>
            <a:r>
              <a:rPr lang="en-US" sz="3600" dirty="0" err="1">
                <a:solidFill>
                  <a:srgbClr val="0070C0"/>
                </a:solidFill>
              </a:rPr>
              <a:t>l’effet</a:t>
            </a:r>
            <a:r>
              <a:rPr lang="en-US" sz="3600" dirty="0">
                <a:solidFill>
                  <a:srgbClr val="0070C0"/>
                </a:solidFill>
              </a:rPr>
              <a:t> de </a:t>
            </a:r>
            <a:r>
              <a:rPr lang="en-US" sz="3600" dirty="0" err="1">
                <a:solidFill>
                  <a:srgbClr val="0070C0"/>
                </a:solidFill>
              </a:rPr>
              <a:t>nos</a:t>
            </a:r>
            <a:r>
              <a:rPr lang="en-US" sz="3600" dirty="0">
                <a:solidFill>
                  <a:srgbClr val="0070C0"/>
                </a:solidFill>
              </a:rPr>
              <a:t> crimes.7 </a:t>
            </a:r>
            <a:r>
              <a:rPr lang="en-US" sz="3600" dirty="0" err="1">
                <a:solidFill>
                  <a:srgbClr val="0070C0"/>
                </a:solidFill>
              </a:rPr>
              <a:t>Cependant</a:t>
            </a:r>
            <a:r>
              <a:rPr lang="en-US" sz="3600" dirty="0">
                <a:solidFill>
                  <a:srgbClr val="0070C0"/>
                </a:solidFill>
              </a:rPr>
              <a:t>, ô Yahweh, </a:t>
            </a:r>
            <a:r>
              <a:rPr lang="en-US" sz="3600" dirty="0" err="1">
                <a:solidFill>
                  <a:srgbClr val="0070C0"/>
                </a:solidFill>
              </a:rPr>
              <a:t>tu</a:t>
            </a:r>
            <a:r>
              <a:rPr lang="en-US" sz="3600" dirty="0">
                <a:solidFill>
                  <a:srgbClr val="0070C0"/>
                </a:solidFill>
              </a:rPr>
              <a:t> </a:t>
            </a:r>
            <a:r>
              <a:rPr lang="en-US" sz="3600" dirty="0" err="1">
                <a:solidFill>
                  <a:srgbClr val="0070C0"/>
                </a:solidFill>
              </a:rPr>
              <a:t>es</a:t>
            </a:r>
            <a:r>
              <a:rPr lang="en-US" sz="3600" dirty="0">
                <a:solidFill>
                  <a:srgbClr val="0070C0"/>
                </a:solidFill>
              </a:rPr>
              <a:t> </a:t>
            </a:r>
            <a:r>
              <a:rPr lang="en-US" sz="3600" dirty="0" err="1">
                <a:solidFill>
                  <a:srgbClr val="0070C0"/>
                </a:solidFill>
              </a:rPr>
              <a:t>notre</a:t>
            </a:r>
            <a:r>
              <a:rPr lang="en-US" sz="3600" dirty="0">
                <a:solidFill>
                  <a:srgbClr val="0070C0"/>
                </a:solidFill>
              </a:rPr>
              <a:t> </a:t>
            </a:r>
            <a:r>
              <a:rPr lang="en-US" sz="3600" dirty="0" err="1">
                <a:solidFill>
                  <a:srgbClr val="0070C0"/>
                </a:solidFill>
              </a:rPr>
              <a:t>père</a:t>
            </a:r>
            <a:r>
              <a:rPr lang="en-US" sz="3600" dirty="0">
                <a:solidFill>
                  <a:srgbClr val="0070C0"/>
                </a:solidFill>
              </a:rPr>
              <a:t>; Nous </a:t>
            </a:r>
            <a:r>
              <a:rPr lang="en-US" sz="3600" dirty="0" err="1">
                <a:solidFill>
                  <a:srgbClr val="0070C0"/>
                </a:solidFill>
              </a:rPr>
              <a:t>sommes</a:t>
            </a:r>
            <a:r>
              <a:rPr lang="en-US" sz="3600" dirty="0">
                <a:solidFill>
                  <a:srgbClr val="0070C0"/>
                </a:solidFill>
              </a:rPr>
              <a:t> </a:t>
            </a:r>
            <a:r>
              <a:rPr lang="en-US" sz="3600" dirty="0" err="1">
                <a:solidFill>
                  <a:srgbClr val="0070C0"/>
                </a:solidFill>
              </a:rPr>
              <a:t>l’argile</a:t>
            </a:r>
            <a:r>
              <a:rPr lang="en-US" sz="3600" dirty="0">
                <a:solidFill>
                  <a:srgbClr val="0070C0"/>
                </a:solidFill>
              </a:rPr>
              <a:t>, et </a:t>
            </a:r>
            <a:r>
              <a:rPr lang="en-US" sz="3600" dirty="0" err="1">
                <a:solidFill>
                  <a:srgbClr val="0070C0"/>
                </a:solidFill>
              </a:rPr>
              <a:t>c’est</a:t>
            </a:r>
            <a:r>
              <a:rPr lang="en-US" sz="3600" dirty="0">
                <a:solidFill>
                  <a:srgbClr val="0070C0"/>
                </a:solidFill>
              </a:rPr>
              <a:t> </a:t>
            </a:r>
            <a:r>
              <a:rPr lang="en-US" sz="3600" dirty="0" err="1">
                <a:solidFill>
                  <a:srgbClr val="0070C0"/>
                </a:solidFill>
              </a:rPr>
              <a:t>toi</a:t>
            </a:r>
            <a:r>
              <a:rPr lang="en-US" sz="3600" dirty="0">
                <a:solidFill>
                  <a:srgbClr val="0070C0"/>
                </a:solidFill>
              </a:rPr>
              <a:t> qui nous as </a:t>
            </a:r>
            <a:r>
              <a:rPr lang="en-US" sz="3600" dirty="0" err="1">
                <a:solidFill>
                  <a:srgbClr val="0070C0"/>
                </a:solidFill>
              </a:rPr>
              <a:t>formés</a:t>
            </a:r>
            <a:r>
              <a:rPr lang="en-US" sz="3600" dirty="0">
                <a:solidFill>
                  <a:srgbClr val="0070C0"/>
                </a:solidFill>
              </a:rPr>
              <a:t>, Nous </a:t>
            </a:r>
            <a:r>
              <a:rPr lang="en-US" sz="3600" dirty="0" err="1">
                <a:solidFill>
                  <a:srgbClr val="0070C0"/>
                </a:solidFill>
              </a:rPr>
              <a:t>sommes</a:t>
            </a:r>
            <a:r>
              <a:rPr lang="en-US" sz="3600" dirty="0">
                <a:solidFill>
                  <a:srgbClr val="0070C0"/>
                </a:solidFill>
              </a:rPr>
              <a:t> </a:t>
            </a:r>
            <a:r>
              <a:rPr lang="en-US" sz="3600" dirty="0" err="1">
                <a:solidFill>
                  <a:srgbClr val="0070C0"/>
                </a:solidFill>
              </a:rPr>
              <a:t>tous</a:t>
            </a:r>
            <a:r>
              <a:rPr lang="en-US" sz="3600" dirty="0">
                <a:solidFill>
                  <a:srgbClr val="0070C0"/>
                </a:solidFill>
              </a:rPr>
              <a:t> </a:t>
            </a:r>
            <a:r>
              <a:rPr lang="en-US" sz="3600" dirty="0" err="1">
                <a:solidFill>
                  <a:srgbClr val="0070C0"/>
                </a:solidFill>
              </a:rPr>
              <a:t>l’ouvrage</a:t>
            </a:r>
            <a:r>
              <a:rPr lang="en-US" sz="3600" dirty="0">
                <a:solidFill>
                  <a:srgbClr val="0070C0"/>
                </a:solidFill>
              </a:rPr>
              <a:t> de </a:t>
            </a:r>
            <a:r>
              <a:rPr lang="en-US" sz="3600" dirty="0" err="1">
                <a:solidFill>
                  <a:srgbClr val="0070C0"/>
                </a:solidFill>
              </a:rPr>
              <a:t>tes</a:t>
            </a:r>
            <a:r>
              <a:rPr lang="en-US" sz="3600" dirty="0">
                <a:solidFill>
                  <a:srgbClr val="0070C0"/>
                </a:solidFill>
              </a:rPr>
              <a:t> mains</a:t>
            </a:r>
          </a:p>
        </p:txBody>
      </p:sp>
    </p:spTree>
    <p:extLst>
      <p:ext uri="{BB962C8B-B14F-4D97-AF65-F5344CB8AC3E}">
        <p14:creationId xmlns:p14="http://schemas.microsoft.com/office/powerpoint/2010/main" val="398130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AED818C-0793-4985-B0C6-D53F9F6C536F}"/>
              </a:ext>
            </a:extLst>
          </p:cNvPr>
          <p:cNvSpPr>
            <a:spLocks noGrp="1"/>
          </p:cNvSpPr>
          <p:nvPr>
            <p:ph type="sldNum" sz="quarter" idx="12"/>
          </p:nvPr>
        </p:nvSpPr>
        <p:spPr/>
        <p:txBody>
          <a:bodyPr/>
          <a:lstStyle/>
          <a:p>
            <a:fld id="{FC749032-2A07-4AE8-BA90-74324CAE0C87}" type="slidenum">
              <a:rPr lang="en-US" smtClean="0"/>
              <a:t>87</a:t>
            </a:fld>
            <a:endParaRPr lang="en-US"/>
          </a:p>
        </p:txBody>
      </p:sp>
      <p:sp>
        <p:nvSpPr>
          <p:cNvPr id="3" name="Rectangle 2">
            <a:extLst>
              <a:ext uri="{FF2B5EF4-FFF2-40B4-BE49-F238E27FC236}">
                <a16:creationId xmlns:a16="http://schemas.microsoft.com/office/drawing/2014/main" id="{D5D8477E-2572-4867-991E-E0DBF737D358}"/>
              </a:ext>
            </a:extLst>
          </p:cNvPr>
          <p:cNvSpPr/>
          <p:nvPr/>
        </p:nvSpPr>
        <p:spPr>
          <a:xfrm>
            <a:off x="-86264" y="284790"/>
            <a:ext cx="12278264"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In metaphysical language, </a:t>
            </a:r>
            <a:r>
              <a:rPr lang="en-US" sz="44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name</a:t>
            </a:r>
            <a:r>
              <a:rPr lang="en-US" sz="4400" dirty="0">
                <a:latin typeface="Palatino Linotype" panose="02040502050505030304" pitchFamily="18" charset="0"/>
                <a:ea typeface="Calibri" panose="020F0502020204030204" pitchFamily="34" charset="0"/>
                <a:cs typeface="Arial" panose="020B0604020202020204" pitchFamily="34" charset="0"/>
              </a:rPr>
              <a:t> means way.</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Yahweh has His way to follow before letting anyone to see His face.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With your physical senses, that won’t happen.</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To see His face, we have to go to the right side of the brain in meditation.</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When people can go to the right side of the brain to receive instructions from Yahweh, all violence, all evil will end</a:t>
            </a:r>
            <a:endParaRPr lang="en-US" sz="4400" dirty="0"/>
          </a:p>
        </p:txBody>
      </p:sp>
    </p:spTree>
    <p:extLst>
      <p:ext uri="{BB962C8B-B14F-4D97-AF65-F5344CB8AC3E}">
        <p14:creationId xmlns:p14="http://schemas.microsoft.com/office/powerpoint/2010/main" val="1846836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52C68D-E7B5-44F4-8F93-ECCD5122E87F}"/>
              </a:ext>
            </a:extLst>
          </p:cNvPr>
          <p:cNvSpPr>
            <a:spLocks noGrp="1"/>
          </p:cNvSpPr>
          <p:nvPr>
            <p:ph type="sldNum" sz="quarter" idx="12"/>
          </p:nvPr>
        </p:nvSpPr>
        <p:spPr/>
        <p:txBody>
          <a:bodyPr/>
          <a:lstStyle/>
          <a:p>
            <a:fld id="{FC749032-2A07-4AE8-BA90-74324CAE0C87}" type="slidenum">
              <a:rPr lang="en-US" smtClean="0"/>
              <a:t>88</a:t>
            </a:fld>
            <a:endParaRPr lang="en-US"/>
          </a:p>
        </p:txBody>
      </p:sp>
      <p:sp>
        <p:nvSpPr>
          <p:cNvPr id="3" name="Rectangle 2">
            <a:extLst>
              <a:ext uri="{FF2B5EF4-FFF2-40B4-BE49-F238E27FC236}">
                <a16:creationId xmlns:a16="http://schemas.microsoft.com/office/drawing/2014/main" id="{2C16AE98-AB51-4B3E-9362-055DDEDCC547}"/>
              </a:ext>
            </a:extLst>
          </p:cNvPr>
          <p:cNvSpPr/>
          <p:nvPr/>
        </p:nvSpPr>
        <p:spPr>
          <a:xfrm>
            <a:off x="0" y="310550"/>
            <a:ext cx="12192000"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b="1" dirty="0">
                <a:latin typeface="Palatino Linotype" panose="02040502050505030304" pitchFamily="18" charset="0"/>
                <a:ea typeface="Calibri" panose="020F0502020204030204" pitchFamily="34" charset="0"/>
                <a:cs typeface="Arial" panose="020B0604020202020204" pitchFamily="34" charset="0"/>
              </a:rPr>
              <a:t>Don’t you see in the book, everyone who follow Yahshua, Yahweh, they became automatically non-violent, non-evil.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Because once you get there, The Spirit of Yahweh takes control of you and show you the true meaning of reality.</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Human is violent in thoughts, words and actions because of their ignorance of the true meaning of life</a:t>
            </a:r>
            <a:endParaRPr lang="en-US" sz="4400" dirty="0"/>
          </a:p>
        </p:txBody>
      </p:sp>
    </p:spTree>
    <p:extLst>
      <p:ext uri="{BB962C8B-B14F-4D97-AF65-F5344CB8AC3E}">
        <p14:creationId xmlns:p14="http://schemas.microsoft.com/office/powerpoint/2010/main" val="1919566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94FEB8-B0D9-4B35-BAE7-A11AA6721BE1}"/>
              </a:ext>
            </a:extLst>
          </p:cNvPr>
          <p:cNvSpPr>
            <a:spLocks noGrp="1"/>
          </p:cNvSpPr>
          <p:nvPr>
            <p:ph type="sldNum" sz="quarter" idx="12"/>
          </p:nvPr>
        </p:nvSpPr>
        <p:spPr/>
        <p:txBody>
          <a:bodyPr/>
          <a:lstStyle/>
          <a:p>
            <a:fld id="{FC749032-2A07-4AE8-BA90-74324CAE0C87}" type="slidenum">
              <a:rPr lang="en-US" smtClean="0"/>
              <a:t>89</a:t>
            </a:fld>
            <a:endParaRPr lang="en-US"/>
          </a:p>
        </p:txBody>
      </p:sp>
      <p:sp>
        <p:nvSpPr>
          <p:cNvPr id="3" name="Rectangle 2">
            <a:extLst>
              <a:ext uri="{FF2B5EF4-FFF2-40B4-BE49-F238E27FC236}">
                <a16:creationId xmlns:a16="http://schemas.microsoft.com/office/drawing/2014/main" id="{E3AA1014-46CB-4D29-861B-2CE925FC24F0}"/>
              </a:ext>
            </a:extLst>
          </p:cNvPr>
          <p:cNvSpPr/>
          <p:nvPr/>
        </p:nvSpPr>
        <p:spPr>
          <a:xfrm>
            <a:off x="0" y="310551"/>
            <a:ext cx="12191999" cy="6186309"/>
          </a:xfrm>
          <a:prstGeom prst="rect">
            <a:avLst/>
          </a:prstGeom>
        </p:spPr>
        <p:txBody>
          <a:bodyPr wrap="square">
            <a:spAutoFit/>
          </a:bodyPr>
          <a:lstStyle/>
          <a:p>
            <a:pPr algn="ct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Gen. 19:1, The two angels arrived at Sodom in the evening, and Lot was sitting in the gateway of the city. When he saw them, he got up to meet them and bowed down with his face to the ground</a:t>
            </a: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19 Les deux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anges</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arrivèrent</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à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Sodome</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sur le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soir</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et Lot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était</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assis</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à la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porte</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de </a:t>
            </a:r>
            <a:r>
              <a:rPr lang="en-US" sz="4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Sodome</a:t>
            </a:r>
            <a:r>
              <a:rPr lang="en-US"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Quand Lot les vit, il se leva pour aller au-devant d’eux, et se prosterna la face contre terre</a:t>
            </a:r>
            <a:endParaRPr lang="en-US" sz="4400" dirty="0">
              <a:solidFill>
                <a:srgbClr val="00B050"/>
              </a:solidFill>
            </a:endParaRPr>
          </a:p>
        </p:txBody>
      </p:sp>
    </p:spTree>
    <p:extLst>
      <p:ext uri="{BB962C8B-B14F-4D97-AF65-F5344CB8AC3E}">
        <p14:creationId xmlns:p14="http://schemas.microsoft.com/office/powerpoint/2010/main" val="29131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0B53971-7581-498F-8D74-5B6DE2B38A9D}"/>
              </a:ext>
            </a:extLst>
          </p:cNvPr>
          <p:cNvSpPr>
            <a:spLocks noGrp="1"/>
          </p:cNvSpPr>
          <p:nvPr>
            <p:ph type="sldNum" sz="quarter" idx="12"/>
          </p:nvPr>
        </p:nvSpPr>
        <p:spPr/>
        <p:txBody>
          <a:bodyPr/>
          <a:lstStyle/>
          <a:p>
            <a:fld id="{FC749032-2A07-4AE8-BA90-74324CAE0C87}" type="slidenum">
              <a:rPr lang="en-US" smtClean="0"/>
              <a:t>9</a:t>
            </a:fld>
            <a:endParaRPr lang="en-US"/>
          </a:p>
        </p:txBody>
      </p:sp>
      <p:sp>
        <p:nvSpPr>
          <p:cNvPr id="3" name="Rectangle 2">
            <a:extLst>
              <a:ext uri="{FF2B5EF4-FFF2-40B4-BE49-F238E27FC236}">
                <a16:creationId xmlns:a16="http://schemas.microsoft.com/office/drawing/2014/main" id="{9C01E544-E332-4F8A-B239-292363F90DFF}"/>
              </a:ext>
            </a:extLst>
          </p:cNvPr>
          <p:cNvSpPr/>
          <p:nvPr/>
        </p:nvSpPr>
        <p:spPr>
          <a:xfrm>
            <a:off x="60385" y="1268084"/>
            <a:ext cx="12192000" cy="3785652"/>
          </a:xfrm>
          <a:prstGeom prst="rect">
            <a:avLst/>
          </a:prstGeom>
        </p:spPr>
        <p:txBody>
          <a:bodyPr wrap="square">
            <a:spAutoFit/>
          </a:bodyPr>
          <a:lstStyle/>
          <a:p>
            <a:pPr algn="ct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Notice that the name changed is simply the letter </a:t>
            </a:r>
            <a:r>
              <a:rPr lang="en-US" sz="8000" dirty="0">
                <a:solidFill>
                  <a:schemeClr val="accent3">
                    <a:lumMod val="75000"/>
                  </a:schemeClr>
                </a:solidFill>
                <a:latin typeface="Palatino Linotype" panose="02040502050505030304" pitchFamily="18" charset="0"/>
                <a:ea typeface="Calibri" panose="020F0502020204030204" pitchFamily="34" charset="0"/>
                <a:cs typeface="Arial" panose="020B0604020202020204" pitchFamily="34" charset="0"/>
              </a:rPr>
              <a:t>“H”</a:t>
            </a: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added to it</a:t>
            </a:r>
            <a:endParaRPr lang="en-US" sz="8000" dirty="0"/>
          </a:p>
        </p:txBody>
      </p:sp>
    </p:spTree>
    <p:extLst>
      <p:ext uri="{BB962C8B-B14F-4D97-AF65-F5344CB8AC3E}">
        <p14:creationId xmlns:p14="http://schemas.microsoft.com/office/powerpoint/2010/main" val="2601401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C9C6F1-7764-4FCC-A33A-CE0A10557BCC}"/>
              </a:ext>
            </a:extLst>
          </p:cNvPr>
          <p:cNvSpPr>
            <a:spLocks noGrp="1"/>
          </p:cNvSpPr>
          <p:nvPr>
            <p:ph type="sldNum" sz="quarter" idx="12"/>
          </p:nvPr>
        </p:nvSpPr>
        <p:spPr/>
        <p:txBody>
          <a:bodyPr/>
          <a:lstStyle/>
          <a:p>
            <a:fld id="{FC749032-2A07-4AE8-BA90-74324CAE0C87}" type="slidenum">
              <a:rPr lang="en-US" smtClean="0"/>
              <a:t>90</a:t>
            </a:fld>
            <a:endParaRPr lang="en-US"/>
          </a:p>
        </p:txBody>
      </p:sp>
      <p:sp>
        <p:nvSpPr>
          <p:cNvPr id="3" name="Rectangle 2">
            <a:extLst>
              <a:ext uri="{FF2B5EF4-FFF2-40B4-BE49-F238E27FC236}">
                <a16:creationId xmlns:a16="http://schemas.microsoft.com/office/drawing/2014/main" id="{007C1252-B0C4-4D25-ADFB-B03249490A53}"/>
              </a:ext>
            </a:extLst>
          </p:cNvPr>
          <p:cNvSpPr/>
          <p:nvPr/>
        </p:nvSpPr>
        <p:spPr>
          <a:xfrm>
            <a:off x="0" y="370937"/>
            <a:ext cx="12191999" cy="478195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Number </a:t>
            </a:r>
            <a:r>
              <a:rPr lang="en-US" sz="48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2</a:t>
            </a:r>
            <a:r>
              <a:rPr lang="en-US" sz="4800" dirty="0">
                <a:latin typeface="Palatino Linotype" panose="02040502050505030304" pitchFamily="18" charset="0"/>
                <a:ea typeface="Calibri" panose="020F0502020204030204" pitchFamily="34" charset="0"/>
                <a:cs typeface="Arial" panose="020B0604020202020204" pitchFamily="34" charset="0"/>
              </a:rPr>
              <a:t> in metaphysical language and numerology means </a:t>
            </a:r>
            <a:r>
              <a:rPr lang="en-US" sz="48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duality</a:t>
            </a:r>
            <a:r>
              <a:rPr lang="en-US" sz="4800" dirty="0">
                <a:latin typeface="Palatino Linotype" panose="02040502050505030304" pitchFamily="18" charset="0"/>
                <a:ea typeface="Calibri" panose="020F0502020204030204" pitchFamily="34" charset="0"/>
                <a:cs typeface="Arial" panose="020B0604020202020204" pitchFamily="34" charset="0"/>
              </a:rPr>
              <a:t>, </a:t>
            </a:r>
            <a:r>
              <a:rPr lang="en-US" sz="48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union</a:t>
            </a:r>
            <a:r>
              <a:rPr lang="en-US" sz="4800" dirty="0">
                <a:latin typeface="Palatino Linotype" panose="02040502050505030304" pitchFamily="18" charset="0"/>
                <a:ea typeface="Calibri" panose="020F0502020204030204" pitchFamily="34" charset="0"/>
                <a:cs typeface="Arial" panose="020B0604020202020204" pitchFamily="34" charset="0"/>
              </a:rPr>
              <a:t> between human and the Spirit of Elohim.</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The word angel means a message that comes from The Higher power. </a:t>
            </a:r>
            <a:r>
              <a:rPr lang="en-US"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ANG-EL</a:t>
            </a:r>
            <a:r>
              <a:rPr lang="en-US" sz="4800" dirty="0">
                <a:latin typeface="Palatino Linotype" panose="02040502050505030304" pitchFamily="18" charset="0"/>
                <a:ea typeface="Calibri" panose="020F0502020204030204" pitchFamily="34" charset="0"/>
                <a:cs typeface="Arial" panose="020B0604020202020204" pitchFamily="34" charset="0"/>
              </a:rPr>
              <a:t> (</a:t>
            </a: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ANG= Agent, EL= Elohim, super power</a:t>
            </a:r>
            <a:r>
              <a:rPr lang="en-US" sz="4800" dirty="0">
                <a:latin typeface="Palatino Linotype" panose="02040502050505030304" pitchFamily="18" charset="0"/>
                <a:ea typeface="Calibri" panose="020F0502020204030204" pitchFamily="34" charset="0"/>
                <a:cs typeface="Arial" panose="020B0604020202020204" pitchFamily="34" charset="0"/>
              </a:rPr>
              <a:t>)</a:t>
            </a:r>
            <a:endParaRPr lang="en-US" sz="4800" dirty="0"/>
          </a:p>
        </p:txBody>
      </p:sp>
    </p:spTree>
    <p:extLst>
      <p:ext uri="{BB962C8B-B14F-4D97-AF65-F5344CB8AC3E}">
        <p14:creationId xmlns:p14="http://schemas.microsoft.com/office/powerpoint/2010/main" val="599893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A23641-BAB0-4EE4-96B2-E7A9C31E4D08}"/>
              </a:ext>
            </a:extLst>
          </p:cNvPr>
          <p:cNvSpPr>
            <a:spLocks noGrp="1"/>
          </p:cNvSpPr>
          <p:nvPr>
            <p:ph type="sldNum" sz="quarter" idx="12"/>
          </p:nvPr>
        </p:nvSpPr>
        <p:spPr/>
        <p:txBody>
          <a:bodyPr/>
          <a:lstStyle/>
          <a:p>
            <a:fld id="{FC749032-2A07-4AE8-BA90-74324CAE0C87}" type="slidenum">
              <a:rPr lang="en-US" smtClean="0"/>
              <a:t>91</a:t>
            </a:fld>
            <a:endParaRPr lang="en-US"/>
          </a:p>
        </p:txBody>
      </p:sp>
      <p:sp>
        <p:nvSpPr>
          <p:cNvPr id="3" name="Rectangle 2">
            <a:extLst>
              <a:ext uri="{FF2B5EF4-FFF2-40B4-BE49-F238E27FC236}">
                <a16:creationId xmlns:a16="http://schemas.microsoft.com/office/drawing/2014/main" id="{9A33F2A7-6587-43EE-BEC4-75683E18DF3D}"/>
              </a:ext>
            </a:extLst>
          </p:cNvPr>
          <p:cNvSpPr/>
          <p:nvPr/>
        </p:nvSpPr>
        <p:spPr>
          <a:xfrm>
            <a:off x="0" y="362308"/>
            <a:ext cx="12191999" cy="589610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Israel comes from 3 words in Ancient metaphysical language.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IS-RA-EL, IS=Isis, the spirit, RA= mind, EL= power in the flesh.</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That is why all angels have their suffixes ending with EL.</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fr-FR" sz="4400" dirty="0">
                <a:latin typeface="Palatino Linotype" panose="02040502050505030304" pitchFamily="18" charset="0"/>
                <a:ea typeface="Calibri" panose="020F0502020204030204" pitchFamily="34" charset="0"/>
                <a:cs typeface="Arial" panose="020B0604020202020204" pitchFamily="34" charset="0"/>
              </a:rPr>
              <a:t>GABRIEL, RAPHAEL, URIEL, MICHAEL, JOPHIEL, ETC..</a:t>
            </a:r>
            <a:endParaRPr lang="en-US" sz="4400" dirty="0"/>
          </a:p>
        </p:txBody>
      </p:sp>
    </p:spTree>
    <p:extLst>
      <p:ext uri="{BB962C8B-B14F-4D97-AF65-F5344CB8AC3E}">
        <p14:creationId xmlns:p14="http://schemas.microsoft.com/office/powerpoint/2010/main" val="1261694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05662C-F84E-4A88-B97E-57C334E9179D}"/>
              </a:ext>
            </a:extLst>
          </p:cNvPr>
          <p:cNvSpPr>
            <a:spLocks noGrp="1"/>
          </p:cNvSpPr>
          <p:nvPr>
            <p:ph type="sldNum" sz="quarter" idx="12"/>
          </p:nvPr>
        </p:nvSpPr>
        <p:spPr/>
        <p:txBody>
          <a:bodyPr/>
          <a:lstStyle/>
          <a:p>
            <a:fld id="{FC749032-2A07-4AE8-BA90-74324CAE0C87}" type="slidenum">
              <a:rPr lang="en-US" smtClean="0"/>
              <a:t>92</a:t>
            </a:fld>
            <a:endParaRPr lang="en-US"/>
          </a:p>
        </p:txBody>
      </p:sp>
      <p:sp>
        <p:nvSpPr>
          <p:cNvPr id="3" name="Rectangle 2">
            <a:extLst>
              <a:ext uri="{FF2B5EF4-FFF2-40B4-BE49-F238E27FC236}">
                <a16:creationId xmlns:a16="http://schemas.microsoft.com/office/drawing/2014/main" id="{E87DF653-469B-4871-9736-50D28684AB4E}"/>
              </a:ext>
            </a:extLst>
          </p:cNvPr>
          <p:cNvSpPr/>
          <p:nvPr/>
        </p:nvSpPr>
        <p:spPr>
          <a:xfrm>
            <a:off x="-146649" y="162834"/>
            <a:ext cx="12338649" cy="669516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The EL specifically related to the power of Elohim inside of us.</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It is an electromagnetic power that sits at the bottom of your spine between your roof chakra and your navel that is waiting for you to wake him up to bring you to Elohim.</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000" b="1" dirty="0">
                <a:latin typeface="Palatino Linotype" panose="02040502050505030304" pitchFamily="18" charset="0"/>
                <a:ea typeface="Calibri" panose="020F0502020204030204" pitchFamily="34" charset="0"/>
                <a:cs typeface="Arial" panose="020B0604020202020204" pitchFamily="34" charset="0"/>
              </a:rPr>
              <a:t>Verse </a:t>
            </a:r>
            <a:r>
              <a:rPr lang="en-US" sz="4000" dirty="0">
                <a:latin typeface="Palatino Linotype" panose="02040502050505030304" pitchFamily="18" charset="0"/>
                <a:ea typeface="Calibri" panose="020F0502020204030204" pitchFamily="34" charset="0"/>
                <a:cs typeface="Arial" panose="020B0604020202020204" pitchFamily="34" charset="0"/>
              </a:rPr>
              <a:t>1 chapter 19, The word </a:t>
            </a:r>
            <a:r>
              <a:rPr lang="en-US" sz="40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Lot</a:t>
            </a:r>
            <a:r>
              <a:rPr lang="en-US" sz="4000" dirty="0">
                <a:latin typeface="Palatino Linotype" panose="02040502050505030304" pitchFamily="18" charset="0"/>
                <a:ea typeface="Calibri" panose="020F0502020204030204" pitchFamily="34" charset="0"/>
                <a:cs typeface="Arial" panose="020B0604020202020204" pitchFamily="34" charset="0"/>
              </a:rPr>
              <a:t> means covering, veil.</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Bear in mind that Lot recognized that, the two men were angels of Elohim</a:t>
            </a:r>
            <a:endParaRPr lang="en-US" sz="4000" dirty="0"/>
          </a:p>
        </p:txBody>
      </p:sp>
    </p:spTree>
    <p:extLst>
      <p:ext uri="{BB962C8B-B14F-4D97-AF65-F5344CB8AC3E}">
        <p14:creationId xmlns:p14="http://schemas.microsoft.com/office/powerpoint/2010/main" val="235559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60F134-514F-4D1C-B4C1-888F302DB125}"/>
              </a:ext>
            </a:extLst>
          </p:cNvPr>
          <p:cNvSpPr>
            <a:spLocks noGrp="1"/>
          </p:cNvSpPr>
          <p:nvPr>
            <p:ph type="sldNum" sz="quarter" idx="12"/>
          </p:nvPr>
        </p:nvSpPr>
        <p:spPr/>
        <p:txBody>
          <a:bodyPr/>
          <a:lstStyle/>
          <a:p>
            <a:fld id="{FC749032-2A07-4AE8-BA90-74324CAE0C87}" type="slidenum">
              <a:rPr lang="en-US" smtClean="0"/>
              <a:t>93</a:t>
            </a:fld>
            <a:endParaRPr lang="en-US"/>
          </a:p>
        </p:txBody>
      </p:sp>
      <p:sp>
        <p:nvSpPr>
          <p:cNvPr id="3" name="Rectangle 2">
            <a:extLst>
              <a:ext uri="{FF2B5EF4-FFF2-40B4-BE49-F238E27FC236}">
                <a16:creationId xmlns:a16="http://schemas.microsoft.com/office/drawing/2014/main" id="{86886BF2-6DDC-4A32-94D2-67ADE04FB897}"/>
              </a:ext>
            </a:extLst>
          </p:cNvPr>
          <p:cNvSpPr/>
          <p:nvPr/>
        </p:nvSpPr>
        <p:spPr>
          <a:xfrm>
            <a:off x="0" y="327803"/>
            <a:ext cx="12192000" cy="669516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Lot invited them with insistence and they refused. Verse 3 after all the insistence and pressure of Lot, they accepted to go in his house.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This is all about you, it is not by singing, reading the so-called bible that will make Yahweh to come to you, you have to be completely decisive, you have to say that’s what you want and be completely relentless. </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That’s when Yahweh will show you how to get to Him</a:t>
            </a:r>
            <a:endParaRPr lang="en-US" sz="4000" dirty="0"/>
          </a:p>
        </p:txBody>
      </p:sp>
    </p:spTree>
    <p:extLst>
      <p:ext uri="{BB962C8B-B14F-4D97-AF65-F5344CB8AC3E}">
        <p14:creationId xmlns:p14="http://schemas.microsoft.com/office/powerpoint/2010/main" val="4258410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E10592-E1C3-4C78-8854-0C3AAB226B5E}"/>
              </a:ext>
            </a:extLst>
          </p:cNvPr>
          <p:cNvSpPr>
            <a:spLocks noGrp="1"/>
          </p:cNvSpPr>
          <p:nvPr>
            <p:ph type="sldNum" sz="quarter" idx="12"/>
          </p:nvPr>
        </p:nvSpPr>
        <p:spPr/>
        <p:txBody>
          <a:bodyPr/>
          <a:lstStyle/>
          <a:p>
            <a:fld id="{FC749032-2A07-4AE8-BA90-74324CAE0C87}" type="slidenum">
              <a:rPr lang="en-US" smtClean="0"/>
              <a:t>94</a:t>
            </a:fld>
            <a:endParaRPr lang="en-US"/>
          </a:p>
        </p:txBody>
      </p:sp>
      <p:sp>
        <p:nvSpPr>
          <p:cNvPr id="3" name="Rectangle 2">
            <a:extLst>
              <a:ext uri="{FF2B5EF4-FFF2-40B4-BE49-F238E27FC236}">
                <a16:creationId xmlns:a16="http://schemas.microsoft.com/office/drawing/2014/main" id="{1E330D22-1CCD-4532-82D6-F312CCA3170C}"/>
              </a:ext>
            </a:extLst>
          </p:cNvPr>
          <p:cNvSpPr/>
          <p:nvPr/>
        </p:nvSpPr>
        <p:spPr>
          <a:xfrm>
            <a:off x="0" y="267419"/>
            <a:ext cx="12192000" cy="6186309"/>
          </a:xfrm>
          <a:prstGeom prst="rect">
            <a:avLst/>
          </a:prstGeom>
        </p:spPr>
        <p:txBody>
          <a:bodyPr wrap="square">
            <a:spAutoFit/>
          </a:bodyPr>
          <a:lstStyle/>
          <a:p>
            <a:pPr algn="ctr"/>
            <a:r>
              <a:rPr lang="en-US"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Gen. 19:4 Before they had gone to bed, all the men from every part of the city of Sodom—both young and old—surrounded the house. </a:t>
            </a:r>
            <a:r>
              <a:rPr lang="en-US" sz="36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5 </a:t>
            </a:r>
            <a:r>
              <a:rPr lang="en-US"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They called to Lot, “Where are the men who came to you tonight?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Bring</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them</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out to us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so</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that</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we</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can have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sex</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with</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a:t>
            </a:r>
            <a:r>
              <a:rPr lang="fr-FR" sz="36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them</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t>
            </a:r>
            <a:r>
              <a:rPr lang="fr-FR" sz="3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fr-FR" sz="3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Ils n’étaient pas encore couchés que les gens de la ville, les gens de Sodome, entourèrent la maison, depuis les enfants jusqu’aux vieillards; toute la population était accourue. </a:t>
            </a:r>
            <a:r>
              <a:rPr lang="fr-FR" sz="3600" b="1" baseline="30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5 </a:t>
            </a:r>
            <a:r>
              <a:rPr lang="fr-FR" sz="3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Ils appelèrent Lot, et lui dirent: Où sont les hommes qui sont entrés chez toi cette nuit? Fais-les sortir vers nous, pour que nous les connaissions</a:t>
            </a:r>
            <a:r>
              <a:rPr lang="fr-FR" sz="3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3600" dirty="0"/>
          </a:p>
        </p:txBody>
      </p:sp>
    </p:spTree>
    <p:extLst>
      <p:ext uri="{BB962C8B-B14F-4D97-AF65-F5344CB8AC3E}">
        <p14:creationId xmlns:p14="http://schemas.microsoft.com/office/powerpoint/2010/main" val="404505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A524D64-9C18-4E39-86B0-B3277A86CB7E}"/>
              </a:ext>
            </a:extLst>
          </p:cNvPr>
          <p:cNvSpPr>
            <a:spLocks noGrp="1"/>
          </p:cNvSpPr>
          <p:nvPr>
            <p:ph type="sldNum" sz="quarter" idx="12"/>
          </p:nvPr>
        </p:nvSpPr>
        <p:spPr/>
        <p:txBody>
          <a:bodyPr/>
          <a:lstStyle/>
          <a:p>
            <a:fld id="{FC749032-2A07-4AE8-BA90-74324CAE0C87}" type="slidenum">
              <a:rPr lang="en-US" smtClean="0"/>
              <a:t>95</a:t>
            </a:fld>
            <a:endParaRPr lang="en-US"/>
          </a:p>
        </p:txBody>
      </p:sp>
      <p:sp>
        <p:nvSpPr>
          <p:cNvPr id="3" name="Rectangle 2">
            <a:extLst>
              <a:ext uri="{FF2B5EF4-FFF2-40B4-BE49-F238E27FC236}">
                <a16:creationId xmlns:a16="http://schemas.microsoft.com/office/drawing/2014/main" id="{D6BF69F0-E215-4DAA-AF78-0753B2EBFBC1}"/>
              </a:ext>
            </a:extLst>
          </p:cNvPr>
          <p:cNvSpPr/>
          <p:nvPr/>
        </p:nvSpPr>
        <p:spPr>
          <a:xfrm>
            <a:off x="0" y="362310"/>
            <a:ext cx="12191999" cy="5928803"/>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latin typeface="Palatino Linotype" panose="02040502050505030304" pitchFamily="18" charset="0"/>
                <a:ea typeface="Calibri" panose="020F0502020204030204" pitchFamily="34" charset="0"/>
                <a:cs typeface="Arial" panose="020B0604020202020204" pitchFamily="34" charset="0"/>
              </a:rPr>
              <a:t>That has nothing to do with sex, homosexuality it is a cover up, a toss away from the truth.</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How can human have sex with angel, angels have no human sensation. They are spiritual beings</a:t>
            </a:r>
            <a:endParaRPr lang="en-US" sz="6000" dirty="0"/>
          </a:p>
        </p:txBody>
      </p:sp>
    </p:spTree>
    <p:extLst>
      <p:ext uri="{BB962C8B-B14F-4D97-AF65-F5344CB8AC3E}">
        <p14:creationId xmlns:p14="http://schemas.microsoft.com/office/powerpoint/2010/main" val="788896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B07C3E7-0314-4CF0-AB4B-025D50216CED}"/>
              </a:ext>
            </a:extLst>
          </p:cNvPr>
          <p:cNvSpPr>
            <a:spLocks noGrp="1"/>
          </p:cNvSpPr>
          <p:nvPr>
            <p:ph type="sldNum" sz="quarter" idx="12"/>
          </p:nvPr>
        </p:nvSpPr>
        <p:spPr/>
        <p:txBody>
          <a:bodyPr/>
          <a:lstStyle/>
          <a:p>
            <a:fld id="{FC749032-2A07-4AE8-BA90-74324CAE0C87}" type="slidenum">
              <a:rPr lang="en-US" smtClean="0"/>
              <a:t>96</a:t>
            </a:fld>
            <a:endParaRPr lang="en-US"/>
          </a:p>
        </p:txBody>
      </p:sp>
      <p:sp>
        <p:nvSpPr>
          <p:cNvPr id="3" name="Rectangle 2">
            <a:extLst>
              <a:ext uri="{FF2B5EF4-FFF2-40B4-BE49-F238E27FC236}">
                <a16:creationId xmlns:a16="http://schemas.microsoft.com/office/drawing/2014/main" id="{39783FB2-3BC3-46F9-85F3-D6C2E8D0ED6A}"/>
              </a:ext>
            </a:extLst>
          </p:cNvPr>
          <p:cNvSpPr/>
          <p:nvPr/>
        </p:nvSpPr>
        <p:spPr>
          <a:xfrm>
            <a:off x="0" y="310551"/>
            <a:ext cx="12191999" cy="5509200"/>
          </a:xfrm>
          <a:prstGeom prst="rect">
            <a:avLst/>
          </a:prstGeom>
        </p:spPr>
        <p:txBody>
          <a:bodyPr wrap="square">
            <a:spAutoFit/>
          </a:bodyPr>
          <a:lstStyle/>
          <a:p>
            <a:pPr algn="ctr"/>
            <a:r>
              <a:rPr lang="en-US" sz="4400" dirty="0">
                <a:latin typeface="Palatino Linotype" panose="02040502050505030304" pitchFamily="18" charset="0"/>
                <a:ea typeface="Calibri" panose="020F0502020204030204" pitchFamily="34" charset="0"/>
                <a:cs typeface="Arial" panose="020B0604020202020204" pitchFamily="34" charset="0"/>
              </a:rPr>
              <a:t>Read verse </a:t>
            </a:r>
            <a:r>
              <a:rPr lang="en-US" sz="4400" b="1" dirty="0">
                <a:latin typeface="Palatino Linotype" panose="02040502050505030304" pitchFamily="18" charset="0"/>
                <a:ea typeface="Calibri" panose="020F0502020204030204" pitchFamily="34" charset="0"/>
                <a:cs typeface="Arial" panose="020B0604020202020204" pitchFamily="34" charset="0"/>
              </a:rPr>
              <a:t>6 to </a:t>
            </a:r>
            <a:r>
              <a:rPr lang="en-US" sz="4400" b="1" i="1" dirty="0">
                <a:latin typeface="Palatino Linotype" panose="02040502050505030304" pitchFamily="18" charset="0"/>
                <a:ea typeface="Calibri" panose="020F0502020204030204" pitchFamily="34" charset="0"/>
                <a:cs typeface="Arial" panose="020B0604020202020204" pitchFamily="34" charset="0"/>
              </a:rPr>
              <a:t>8. </a:t>
            </a:r>
            <a:r>
              <a:rPr lang="en-US" sz="4400" b="1" i="1" dirty="0">
                <a:solidFill>
                  <a:srgbClr val="000000"/>
                </a:solidFill>
                <a:latin typeface="Palatino Linotype" panose="02040502050505030304" pitchFamily="18" charset="0"/>
                <a:ea typeface="Calibri" panose="020F0502020204030204" pitchFamily="34" charset="0"/>
                <a:cs typeface="Arial" panose="020B0604020202020204" pitchFamily="34" charset="0"/>
              </a:rPr>
              <a:t>Lot went outside to meet them and shut the door behind him </a:t>
            </a:r>
            <a:r>
              <a:rPr lang="en-US" sz="4400" b="1" i="1" baseline="30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7 </a:t>
            </a:r>
            <a:r>
              <a:rPr lang="en-US" sz="4400" b="1" i="1" dirty="0">
                <a:solidFill>
                  <a:srgbClr val="000000"/>
                </a:solidFill>
                <a:latin typeface="Palatino Linotype" panose="02040502050505030304" pitchFamily="18" charset="0"/>
                <a:ea typeface="Calibri" panose="020F0502020204030204" pitchFamily="34" charset="0"/>
                <a:cs typeface="Arial" panose="020B0604020202020204" pitchFamily="34" charset="0"/>
              </a:rPr>
              <a:t>and said, “No, my friends. Don’t do this wicked thing.</a:t>
            </a:r>
            <a:r>
              <a:rPr lang="en-US" sz="4400" b="1" i="1" baseline="30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8 </a:t>
            </a:r>
            <a:r>
              <a:rPr lang="en-US" sz="4400" b="1" i="1" dirty="0">
                <a:solidFill>
                  <a:srgbClr val="000000"/>
                </a:solidFill>
                <a:latin typeface="Palatino Linotype" panose="02040502050505030304" pitchFamily="18" charset="0"/>
                <a:ea typeface="Calibri" panose="020F0502020204030204" pitchFamily="34" charset="0"/>
                <a:cs typeface="Arial" panose="020B0604020202020204" pitchFamily="34" charset="0"/>
              </a:rPr>
              <a:t>Look, I have two daughters who have never slept with a man. Let me bring them out to you, and you can do what you like with them. But don’t do anything to these men, for they have come under the protection of my roof</a:t>
            </a:r>
            <a:endParaRPr lang="en-US" sz="4400" dirty="0"/>
          </a:p>
        </p:txBody>
      </p:sp>
    </p:spTree>
    <p:extLst>
      <p:ext uri="{BB962C8B-B14F-4D97-AF65-F5344CB8AC3E}">
        <p14:creationId xmlns:p14="http://schemas.microsoft.com/office/powerpoint/2010/main" val="4111319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C701928-1BA6-4DF9-A580-B93DFCBCF8D1}"/>
              </a:ext>
            </a:extLst>
          </p:cNvPr>
          <p:cNvSpPr>
            <a:spLocks noGrp="1"/>
          </p:cNvSpPr>
          <p:nvPr>
            <p:ph type="sldNum" sz="quarter" idx="12"/>
          </p:nvPr>
        </p:nvSpPr>
        <p:spPr/>
        <p:txBody>
          <a:bodyPr/>
          <a:lstStyle/>
          <a:p>
            <a:fld id="{FC749032-2A07-4AE8-BA90-74324CAE0C87}" type="slidenum">
              <a:rPr lang="en-US" smtClean="0"/>
              <a:t>97</a:t>
            </a:fld>
            <a:endParaRPr lang="en-US"/>
          </a:p>
        </p:txBody>
      </p:sp>
      <p:sp>
        <p:nvSpPr>
          <p:cNvPr id="3" name="Rectangle 2">
            <a:extLst>
              <a:ext uri="{FF2B5EF4-FFF2-40B4-BE49-F238E27FC236}">
                <a16:creationId xmlns:a16="http://schemas.microsoft.com/office/drawing/2014/main" id="{D8932420-EEED-4581-87FC-EF29507CDA6E}"/>
              </a:ext>
            </a:extLst>
          </p:cNvPr>
          <p:cNvSpPr/>
          <p:nvPr/>
        </p:nvSpPr>
        <p:spPr>
          <a:xfrm>
            <a:off x="0" y="336430"/>
            <a:ext cx="12192000" cy="557229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Do you believe a father will give his two daughters to hundreds or thousands of men to have sex in order to protect two strangers?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In metaphysic, </a:t>
            </a:r>
            <a:r>
              <a:rPr lang="en-US" sz="48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angel</a:t>
            </a:r>
            <a:r>
              <a:rPr lang="en-US" sz="4800" dirty="0">
                <a:latin typeface="Palatino Linotype" panose="02040502050505030304" pitchFamily="18" charset="0"/>
                <a:ea typeface="Calibri" panose="020F0502020204030204" pitchFamily="34" charset="0"/>
                <a:cs typeface="Arial" panose="020B0604020202020204" pitchFamily="34" charset="0"/>
              </a:rPr>
              <a:t> means the </a:t>
            </a:r>
            <a:r>
              <a:rPr lang="en-US" sz="4800" b="1" u="sng" dirty="0">
                <a:solidFill>
                  <a:srgbClr val="00B050"/>
                </a:solidFill>
                <a:latin typeface="Palatino Linotype" panose="02040502050505030304" pitchFamily="18" charset="0"/>
                <a:ea typeface="Calibri" panose="020F0502020204030204" pitchFamily="34" charset="0"/>
                <a:cs typeface="Arial" panose="020B0604020202020204" pitchFamily="34" charset="0"/>
              </a:rPr>
              <a:t>divine impulse</a:t>
            </a:r>
            <a:r>
              <a:rPr lang="en-US" sz="4800" dirty="0">
                <a:latin typeface="Palatino Linotype" panose="02040502050505030304" pitchFamily="18" charset="0"/>
                <a:ea typeface="Calibri" panose="020F0502020204030204" pitchFamily="34" charset="0"/>
                <a:cs typeface="Arial" panose="020B0604020202020204" pitchFamily="34" charset="0"/>
              </a:rPr>
              <a:t> and </a:t>
            </a:r>
            <a:r>
              <a:rPr lang="en-US" sz="48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daughters</a:t>
            </a:r>
            <a:r>
              <a:rPr lang="en-US" sz="4800" dirty="0">
                <a:latin typeface="Palatino Linotype" panose="02040502050505030304" pitchFamily="18" charset="0"/>
                <a:ea typeface="Calibri" panose="020F0502020204030204" pitchFamily="34" charset="0"/>
                <a:cs typeface="Arial" panose="020B0604020202020204" pitchFamily="34" charset="0"/>
              </a:rPr>
              <a:t> in metaphysics mean the </a:t>
            </a:r>
            <a:r>
              <a:rPr lang="en-US" sz="48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desires of the emotions</a:t>
            </a:r>
            <a:endParaRPr lang="en-US" sz="4800" b="1" u="sng" dirty="0">
              <a:solidFill>
                <a:srgbClr val="0070C0"/>
              </a:solidFill>
            </a:endParaRPr>
          </a:p>
        </p:txBody>
      </p:sp>
    </p:spTree>
    <p:extLst>
      <p:ext uri="{BB962C8B-B14F-4D97-AF65-F5344CB8AC3E}">
        <p14:creationId xmlns:p14="http://schemas.microsoft.com/office/powerpoint/2010/main" val="333874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727B77-3232-47D0-960B-C7631EF59831}"/>
              </a:ext>
            </a:extLst>
          </p:cNvPr>
          <p:cNvSpPr>
            <a:spLocks noGrp="1"/>
          </p:cNvSpPr>
          <p:nvPr>
            <p:ph type="sldNum" sz="quarter" idx="12"/>
          </p:nvPr>
        </p:nvSpPr>
        <p:spPr/>
        <p:txBody>
          <a:bodyPr/>
          <a:lstStyle/>
          <a:p>
            <a:fld id="{FC749032-2A07-4AE8-BA90-74324CAE0C87}" type="slidenum">
              <a:rPr lang="en-US" smtClean="0"/>
              <a:t>98</a:t>
            </a:fld>
            <a:endParaRPr lang="en-US"/>
          </a:p>
        </p:txBody>
      </p:sp>
      <p:sp>
        <p:nvSpPr>
          <p:cNvPr id="3" name="Rectangle 2">
            <a:extLst>
              <a:ext uri="{FF2B5EF4-FFF2-40B4-BE49-F238E27FC236}">
                <a16:creationId xmlns:a16="http://schemas.microsoft.com/office/drawing/2014/main" id="{E945D5A5-C1B7-4E58-8397-129604DA83F9}"/>
              </a:ext>
            </a:extLst>
          </p:cNvPr>
          <p:cNvSpPr/>
          <p:nvPr/>
        </p:nvSpPr>
        <p:spPr>
          <a:xfrm>
            <a:off x="0" y="345057"/>
            <a:ext cx="12192000" cy="631095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You are willing to keep the divine impulse (angels) that is within you and let go the desires of the emotions (daughters) to get to Yahweh, when you notice it.</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To get to Yahweh, you have to protect the divine impulse, your 7 chakras and let go your daughters, your desires of the emotions</a:t>
            </a:r>
            <a:endParaRPr lang="en-US" sz="4800" dirty="0"/>
          </a:p>
        </p:txBody>
      </p:sp>
    </p:spTree>
    <p:extLst>
      <p:ext uri="{BB962C8B-B14F-4D97-AF65-F5344CB8AC3E}">
        <p14:creationId xmlns:p14="http://schemas.microsoft.com/office/powerpoint/2010/main" val="329974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5FD24A-A125-40CB-94D9-E91B24D4E955}"/>
              </a:ext>
            </a:extLst>
          </p:cNvPr>
          <p:cNvSpPr>
            <a:spLocks noGrp="1"/>
          </p:cNvSpPr>
          <p:nvPr>
            <p:ph type="sldNum" sz="quarter" idx="12"/>
          </p:nvPr>
        </p:nvSpPr>
        <p:spPr/>
        <p:txBody>
          <a:bodyPr/>
          <a:lstStyle/>
          <a:p>
            <a:fld id="{FC749032-2A07-4AE8-BA90-74324CAE0C87}" type="slidenum">
              <a:rPr lang="en-US" smtClean="0"/>
              <a:t>99</a:t>
            </a:fld>
            <a:endParaRPr lang="en-US"/>
          </a:p>
        </p:txBody>
      </p:sp>
      <p:sp>
        <p:nvSpPr>
          <p:cNvPr id="3" name="Rectangle 2">
            <a:extLst>
              <a:ext uri="{FF2B5EF4-FFF2-40B4-BE49-F238E27FC236}">
                <a16:creationId xmlns:a16="http://schemas.microsoft.com/office/drawing/2014/main" id="{B232C207-2B3B-4404-8F9C-D5B7FA7F1DC9}"/>
              </a:ext>
            </a:extLst>
          </p:cNvPr>
          <p:cNvSpPr/>
          <p:nvPr/>
        </p:nvSpPr>
        <p:spPr>
          <a:xfrm>
            <a:off x="0" y="293298"/>
            <a:ext cx="12191999" cy="662059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Lot finally left with his wife, he had to let everything go and moved away from there.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Once you make that commitment, do not look back.</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You will get hurt.</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In verse 26, his wife looked back and she became a pillar of salt.</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Salt</a:t>
            </a:r>
            <a:r>
              <a:rPr lang="en-US" sz="4400" dirty="0">
                <a:latin typeface="Palatino Linotype" panose="02040502050505030304" pitchFamily="18" charset="0"/>
                <a:ea typeface="Calibri" panose="020F0502020204030204" pitchFamily="34" charset="0"/>
                <a:cs typeface="Arial" panose="020B0604020202020204" pitchFamily="34" charset="0"/>
              </a:rPr>
              <a:t> means </a:t>
            </a:r>
            <a:r>
              <a:rPr lang="en-US" sz="44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truth</a:t>
            </a:r>
            <a:r>
              <a:rPr lang="en-US" sz="4400" dirty="0">
                <a:latin typeface="Palatino Linotype" panose="02040502050505030304" pitchFamily="18" charset="0"/>
                <a:ea typeface="Calibri" panose="020F0502020204030204" pitchFamily="34" charset="0"/>
                <a:cs typeface="Arial" panose="020B0604020202020204" pitchFamily="34" charset="0"/>
              </a:rPr>
              <a:t> in metaphysics and </a:t>
            </a:r>
            <a:r>
              <a:rPr lang="en-US" sz="44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Pillar</a:t>
            </a:r>
            <a:r>
              <a:rPr lang="en-US" sz="4400" dirty="0">
                <a:latin typeface="Palatino Linotype" panose="02040502050505030304" pitchFamily="18" charset="0"/>
                <a:ea typeface="Calibri" panose="020F0502020204030204" pitchFamily="34" charset="0"/>
                <a:cs typeface="Arial" panose="020B0604020202020204" pitchFamily="34" charset="0"/>
              </a:rPr>
              <a:t> means </a:t>
            </a:r>
            <a:r>
              <a:rPr lang="en-US" sz="4400" b="1" u="sng" dirty="0">
                <a:solidFill>
                  <a:srgbClr val="0070C0"/>
                </a:solidFill>
                <a:latin typeface="Palatino Linotype" panose="02040502050505030304" pitchFamily="18" charset="0"/>
                <a:ea typeface="Calibri" panose="020F0502020204030204" pitchFamily="34" charset="0"/>
                <a:cs typeface="Arial" panose="020B0604020202020204" pitchFamily="34" charset="0"/>
              </a:rPr>
              <a:t>foundation</a:t>
            </a:r>
            <a:r>
              <a:rPr lang="en-US" sz="4400" dirty="0">
                <a:latin typeface="Palatino Linotype" panose="02040502050505030304" pitchFamily="18" charset="0"/>
                <a:ea typeface="Calibri" panose="020F0502020204030204" pitchFamily="34" charset="0"/>
                <a:cs typeface="Arial" panose="020B0604020202020204" pitchFamily="34" charset="0"/>
              </a:rPr>
              <a:t>.</a:t>
            </a:r>
            <a:endParaRPr lang="en-US" sz="4400" dirty="0"/>
          </a:p>
        </p:txBody>
      </p:sp>
    </p:spTree>
    <p:extLst>
      <p:ext uri="{BB962C8B-B14F-4D97-AF65-F5344CB8AC3E}">
        <p14:creationId xmlns:p14="http://schemas.microsoft.com/office/powerpoint/2010/main" val="191992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Yellow banded design presentation (widescreen)</Template>
  <TotalTime>0</TotalTime>
  <Words>4697</Words>
  <Application>Microsoft Office PowerPoint</Application>
  <PresentationFormat>Widescreen</PresentationFormat>
  <Paragraphs>331</Paragraphs>
  <Slides>106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106</vt:i4>
      </vt:variant>
    </vt:vector>
  </HeadingPairs>
  <TitlesOfParts>
    <vt:vector size="113" baseType="lpstr">
      <vt:lpstr>Arial</vt:lpstr>
      <vt:lpstr>Book Antiqua</vt:lpstr>
      <vt:lpstr>Calibri</vt:lpstr>
      <vt:lpstr>Courier New</vt:lpstr>
      <vt:lpstr>Palatino Linotype</vt:lpstr>
      <vt:lpstr>Verdana</vt:lpstr>
      <vt:lpstr>Banded Design Yellow 16x9</vt:lpstr>
      <vt:lpstr>Abraham, Sarah  Isaac and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2017-11-12T10:08:59Z</dcterms:created>
  <dcterms:modified xsi:type="dcterms:W3CDTF">2017-12-10T09:41:06Z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