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298" y="8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3/5/2017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3/5/2017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3/5/2017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3/5/2017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3/5/2017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eliyah.com/compref.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eliyah.com/3rdcom.htm"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www.eliyah.com/truth.html"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biblehub.com/hebrew/baggoyim_1471.htm"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biblegateway.com/passage/?search=Acts+9:15&amp;version=NIVUK;NEG1979#ffr-NEG1979-27299a"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aintebible.com/greek/ethno_n_1484.htm"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6543" y="1302589"/>
            <a:ext cx="10041148" cy="3886680"/>
          </a:xfrm>
        </p:spPr>
        <p:txBody>
          <a:bodyPr/>
          <a:lstStyle/>
          <a:p>
            <a:r>
              <a:rPr lang="en-US" b="1" dirty="0"/>
              <a:t>Why people of all languages must </a:t>
            </a:r>
            <a:br>
              <a:rPr lang="en-US" b="1" dirty="0"/>
            </a:br>
            <a:r>
              <a:rPr lang="en-US" b="1" dirty="0"/>
              <a:t>call upon the name of Yahweh</a:t>
            </a:r>
            <a:endParaRPr lang="en-US" dirty="0"/>
          </a:p>
        </p:txBody>
      </p:sp>
    </p:spTree>
    <p:extLst>
      <p:ext uri="{BB962C8B-B14F-4D97-AF65-F5344CB8AC3E}">
        <p14:creationId xmlns:p14="http://schemas.microsoft.com/office/powerpoint/2010/main" val="1262491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367" y="394692"/>
            <a:ext cx="11484633" cy="6463308"/>
          </a:xfrm>
          <a:prstGeom prst="rect">
            <a:avLst/>
          </a:prstGeom>
        </p:spPr>
        <p:txBody>
          <a:bodyPr wrap="square">
            <a:spAutoFit/>
          </a:bodyPr>
          <a:lstStyle/>
          <a:p>
            <a:pPr algn="ctr"/>
            <a:r>
              <a:rPr lang="en-US" sz="13800" dirty="0">
                <a:solidFill>
                  <a:srgbClr val="000000"/>
                </a:solidFill>
                <a:latin typeface="Verdana" panose="020B0604030504040204" pitchFamily="34" charset="0"/>
                <a:ea typeface="Calibri" panose="020F0502020204030204" pitchFamily="34" charset="0"/>
                <a:cs typeface="Arial" panose="020B0604020202020204" pitchFamily="34" charset="0"/>
              </a:rPr>
              <a:t>Definition is Yahweh saves</a:t>
            </a:r>
            <a:endParaRPr lang="en-US" sz="13800" dirty="0"/>
          </a:p>
        </p:txBody>
      </p:sp>
    </p:spTree>
    <p:extLst>
      <p:ext uri="{BB962C8B-B14F-4D97-AF65-F5344CB8AC3E}">
        <p14:creationId xmlns:p14="http://schemas.microsoft.com/office/powerpoint/2010/main" val="2136045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4618" y="142219"/>
            <a:ext cx="11467381" cy="5170646"/>
          </a:xfrm>
          <a:prstGeom prst="rect">
            <a:avLst/>
          </a:prstGeom>
        </p:spPr>
        <p:txBody>
          <a:bodyPr wrap="square">
            <a:spAutoFit/>
          </a:bodyPr>
          <a:lstStyle/>
          <a:p>
            <a:pPr algn="ctr"/>
            <a:r>
              <a:rPr lang="en-US" sz="6600" dirty="0">
                <a:solidFill>
                  <a:srgbClr val="000000"/>
                </a:solidFill>
                <a:latin typeface="Verdana" panose="020B0604030504040204" pitchFamily="34" charset="0"/>
                <a:ea typeface="Calibri" panose="020F0502020204030204" pitchFamily="34" charset="0"/>
                <a:cs typeface="Arial" panose="020B0604020202020204" pitchFamily="34" charset="0"/>
              </a:rPr>
              <a:t>What about Jesus, does anyone know, because it is not a transliteration and certainly not a Definition of </a:t>
            </a:r>
            <a:endParaRPr lang="en-US" sz="6600" dirty="0"/>
          </a:p>
        </p:txBody>
      </p:sp>
      <p:pic>
        <p:nvPicPr>
          <p:cNvPr id="3" name="Picture 2" descr="C:\Users\owner\Desktop\Jesus 3.png"/>
          <p:cNvPicPr/>
          <p:nvPr/>
        </p:nvPicPr>
        <p:blipFill>
          <a:blip r:embed="rId2">
            <a:extLst>
              <a:ext uri="{28A0092B-C50C-407E-A947-70E740481C1C}">
                <a14:useLocalDpi xmlns:a14="http://schemas.microsoft.com/office/drawing/2010/main" val="0"/>
              </a:ext>
            </a:extLst>
          </a:blip>
          <a:srcRect/>
          <a:stretch>
            <a:fillRect/>
          </a:stretch>
        </p:blipFill>
        <p:spPr bwMode="auto">
          <a:xfrm>
            <a:off x="4987649" y="5312865"/>
            <a:ext cx="2941320" cy="1356360"/>
          </a:xfrm>
          <a:prstGeom prst="rect">
            <a:avLst/>
          </a:prstGeom>
          <a:noFill/>
          <a:ln>
            <a:noFill/>
          </a:ln>
        </p:spPr>
      </p:pic>
    </p:spTree>
    <p:extLst>
      <p:ext uri="{BB962C8B-B14F-4D97-AF65-F5344CB8AC3E}">
        <p14:creationId xmlns:p14="http://schemas.microsoft.com/office/powerpoint/2010/main" val="3006966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4619" y="0"/>
            <a:ext cx="11467381" cy="5005473"/>
          </a:xfrm>
          <a:prstGeom prst="rect">
            <a:avLst/>
          </a:prstGeom>
        </p:spPr>
        <p:txBody>
          <a:bodyPr wrap="square">
            <a:spAutoFit/>
          </a:bodyPr>
          <a:lstStyle/>
          <a:p>
            <a:pPr algn="ctr">
              <a:lnSpc>
                <a:spcPct val="107000"/>
              </a:lnSpc>
              <a:spcAft>
                <a:spcPts val="800"/>
              </a:spcAft>
            </a:pPr>
            <a:r>
              <a:rPr lang="en-US" sz="60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Even so, "The LORD" is not even a Definition of the name "Yahweh", it is a </a:t>
            </a:r>
            <a:r>
              <a:rPr lang="en-US" sz="6000" b="1" i="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direct replacement</a:t>
            </a:r>
            <a:r>
              <a:rPr lang="en-US" sz="60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solidFill>
                  <a:srgbClr val="000000"/>
                </a:solidFill>
                <a:latin typeface="Times New Roman" panose="02020603050405020304" pitchFamily="18" charset="0"/>
                <a:ea typeface="Times New Roman" panose="02020603050405020304" pitchFamily="18" charset="0"/>
              </a:rPr>
              <a:t>There is a curse on people who do not call on the name of Yahweh </a:t>
            </a:r>
            <a:endParaRPr lang="en-US" sz="6000" dirty="0"/>
          </a:p>
        </p:txBody>
      </p:sp>
    </p:spTree>
    <p:extLst>
      <p:ext uri="{BB962C8B-B14F-4D97-AF65-F5344CB8AC3E}">
        <p14:creationId xmlns:p14="http://schemas.microsoft.com/office/powerpoint/2010/main" val="3156967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4619" y="301925"/>
            <a:ext cx="11404121" cy="6278642"/>
          </a:xfrm>
          <a:prstGeom prst="rect">
            <a:avLst/>
          </a:prstGeom>
        </p:spPr>
        <p:txBody>
          <a:bodyPr wrap="square">
            <a:spAutoFit/>
          </a:bodyPr>
          <a:lstStyle/>
          <a:p>
            <a:pPr algn="ctr"/>
            <a:r>
              <a:rPr lang="en-US" sz="6600" b="1" dirty="0" err="1">
                <a:solidFill>
                  <a:srgbClr val="000000"/>
                </a:solidFill>
                <a:latin typeface="Times New Roman" panose="02020603050405020304" pitchFamily="18" charset="0"/>
                <a:ea typeface="Times New Roman" panose="02020603050405020304" pitchFamily="18" charset="0"/>
              </a:rPr>
              <a:t>Yirmeyah</a:t>
            </a:r>
            <a:r>
              <a:rPr lang="en-US" sz="6600" b="1" dirty="0">
                <a:solidFill>
                  <a:srgbClr val="000000"/>
                </a:solidFill>
                <a:latin typeface="Times New Roman" panose="02020603050405020304" pitchFamily="18" charset="0"/>
                <a:ea typeface="Times New Roman" panose="02020603050405020304" pitchFamily="18" charset="0"/>
              </a:rPr>
              <a:t>=May Yahweh be exalted (Jeremiah) 10:25</a:t>
            </a:r>
            <a:r>
              <a:rPr lang="en-US" sz="6600" dirty="0">
                <a:solidFill>
                  <a:srgbClr val="000000"/>
                </a:solidFill>
                <a:latin typeface="Times New Roman" panose="02020603050405020304" pitchFamily="18" charset="0"/>
                <a:ea typeface="Times New Roman" panose="02020603050405020304" pitchFamily="18" charset="0"/>
              </a:rPr>
              <a:t> </a:t>
            </a:r>
            <a:r>
              <a:rPr lang="en-US" sz="5400" b="1" dirty="0">
                <a:solidFill>
                  <a:srgbClr val="000000"/>
                </a:solidFill>
                <a:latin typeface="Verdana" panose="020B0604030504040204" pitchFamily="34" charset="0"/>
                <a:ea typeface="Calibri" panose="020F0502020204030204" pitchFamily="34" charset="0"/>
                <a:cs typeface="Arial" panose="020B0604020202020204" pitchFamily="34" charset="0"/>
              </a:rPr>
              <a:t>Pour out your wrath on the nations</a:t>
            </a:r>
            <a:r>
              <a:rPr lang="en-US" sz="2400" b="1" dirty="0">
                <a:solidFill>
                  <a:srgbClr val="000000"/>
                </a:solidFill>
                <a:latin typeface="Courier New" panose="02070309020205020404" pitchFamily="49" charset="0"/>
                <a:ea typeface="Calibri" panose="020F0502020204030204" pitchFamily="34" charset="0"/>
              </a:rPr>
              <a:t> </a:t>
            </a:r>
            <a:r>
              <a:rPr lang="en-US" sz="5400" b="1" dirty="0">
                <a:solidFill>
                  <a:srgbClr val="000000"/>
                </a:solidFill>
                <a:latin typeface="Verdana" panose="020B0604030504040204" pitchFamily="34" charset="0"/>
                <a:ea typeface="Calibri" panose="020F0502020204030204" pitchFamily="34" charset="0"/>
                <a:cs typeface="Arial" panose="020B0604020202020204" pitchFamily="34" charset="0"/>
              </a:rPr>
              <a:t>that do not acknowledge you,</a:t>
            </a:r>
            <a:r>
              <a:rPr lang="en-US" sz="2400" b="1" dirty="0">
                <a:solidFill>
                  <a:srgbClr val="000000"/>
                </a:solidFill>
                <a:latin typeface="Courier New" panose="02070309020205020404" pitchFamily="49" charset="0"/>
                <a:ea typeface="Calibri" panose="020F0502020204030204" pitchFamily="34" charset="0"/>
              </a:rPr>
              <a:t> </a:t>
            </a:r>
            <a:r>
              <a:rPr lang="en-US" sz="5400" b="1" dirty="0">
                <a:solidFill>
                  <a:srgbClr val="000000"/>
                </a:solidFill>
                <a:latin typeface="Verdana" panose="020B0604030504040204" pitchFamily="34" charset="0"/>
                <a:ea typeface="Calibri" panose="020F0502020204030204" pitchFamily="34" charset="0"/>
                <a:cs typeface="Arial" panose="020B0604020202020204" pitchFamily="34" charset="0"/>
              </a:rPr>
              <a:t>on the peoples who do not call on your name</a:t>
            </a:r>
            <a:endParaRPr lang="en-US" sz="5400" dirty="0"/>
          </a:p>
        </p:txBody>
      </p:sp>
    </p:spTree>
    <p:extLst>
      <p:ext uri="{BB962C8B-B14F-4D97-AF65-F5344CB8AC3E}">
        <p14:creationId xmlns:p14="http://schemas.microsoft.com/office/powerpoint/2010/main" val="258386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366" y="258792"/>
            <a:ext cx="11484634" cy="6186309"/>
          </a:xfrm>
          <a:prstGeom prst="rect">
            <a:avLst/>
          </a:prstGeom>
        </p:spPr>
        <p:txBody>
          <a:bodyPr wrap="square">
            <a:spAutoFit/>
          </a:bodyPr>
          <a:lstStyle/>
          <a:p>
            <a:pPr algn="ctr"/>
            <a:r>
              <a:rPr lang="fr-FR" sz="6600" b="1" dirty="0">
                <a:solidFill>
                  <a:srgbClr val="000000"/>
                </a:solidFill>
                <a:latin typeface="Verdana" panose="020B0604030504040204" pitchFamily="34" charset="0"/>
                <a:ea typeface="Calibri" panose="020F0502020204030204" pitchFamily="34" charset="0"/>
                <a:cs typeface="Arial" panose="020B0604020202020204" pitchFamily="34" charset="0"/>
              </a:rPr>
              <a:t>Répands ta fureur sur les nations qui ne te connaissent pas,</a:t>
            </a:r>
            <a:br>
              <a:rPr lang="fr-FR" sz="6600" b="1" dirty="0">
                <a:solidFill>
                  <a:srgbClr val="000000"/>
                </a:solidFill>
                <a:latin typeface="Verdana" panose="020B0604030504040204" pitchFamily="34" charset="0"/>
                <a:ea typeface="Calibri" panose="020F0502020204030204" pitchFamily="34" charset="0"/>
                <a:cs typeface="Arial" panose="020B0604020202020204" pitchFamily="34" charset="0"/>
              </a:rPr>
            </a:br>
            <a:r>
              <a:rPr lang="fr-FR" sz="6600" b="1" dirty="0">
                <a:solidFill>
                  <a:srgbClr val="000000"/>
                </a:solidFill>
                <a:latin typeface="Verdana" panose="020B0604030504040204" pitchFamily="34" charset="0"/>
                <a:ea typeface="Calibri" panose="020F0502020204030204" pitchFamily="34" charset="0"/>
                <a:cs typeface="Arial" panose="020B0604020202020204" pitchFamily="34" charset="0"/>
              </a:rPr>
              <a:t>Et sur les peuples qui n’invoquent pas ton nom</a:t>
            </a:r>
            <a:endParaRPr lang="en-US" sz="6600" dirty="0"/>
          </a:p>
        </p:txBody>
      </p:sp>
    </p:spTree>
    <p:extLst>
      <p:ext uri="{BB962C8B-B14F-4D97-AF65-F5344CB8AC3E}">
        <p14:creationId xmlns:p14="http://schemas.microsoft.com/office/powerpoint/2010/main" val="181446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117693"/>
            <a:ext cx="11476008" cy="6740307"/>
          </a:xfrm>
          <a:prstGeom prst="rect">
            <a:avLst/>
          </a:prstGeom>
        </p:spPr>
        <p:txBody>
          <a:bodyPr wrap="square">
            <a:spAutoFit/>
          </a:bodyPr>
          <a:lstStyle/>
          <a:p>
            <a:pPr algn="ctr"/>
            <a:r>
              <a:rPr lang="en-US" sz="5400" dirty="0">
                <a:solidFill>
                  <a:srgbClr val="000000"/>
                </a:solidFill>
                <a:latin typeface="Times New Roman" panose="02020603050405020304" pitchFamily="18" charset="0"/>
                <a:ea typeface="Times New Roman" panose="02020603050405020304" pitchFamily="18" charset="0"/>
              </a:rPr>
              <a:t>Put simply, the </a:t>
            </a:r>
            <a:r>
              <a:rPr lang="en-US" sz="5400" b="1" dirty="0">
                <a:latin typeface="Times New Roman" panose="02020603050405020304" pitchFamily="18" charset="0"/>
                <a:ea typeface="Times New Roman" panose="02020603050405020304" pitchFamily="18" charset="0"/>
                <a:hlinkClick r:id="rId2"/>
              </a:rPr>
              <a:t>translators admit they substituted Yahweh's name for a title</a:t>
            </a:r>
            <a:r>
              <a:rPr lang="en-US" sz="5400" dirty="0">
                <a:solidFill>
                  <a:srgbClr val="000000"/>
                </a:solidFill>
                <a:latin typeface="Times New Roman" panose="02020603050405020304" pitchFamily="18" charset="0"/>
                <a:ea typeface="Times New Roman" panose="02020603050405020304" pitchFamily="18" charset="0"/>
              </a:rPr>
              <a:t>. All for the sake of a tradition. Yahweh's name is in scripture nearly 7000 times. And nearly 7000 times they replaced it (not translated it) with "the LORD", or "GOD". Imagine that? They took His name out of His own book</a:t>
            </a:r>
            <a:endParaRPr lang="en-US" sz="5400" dirty="0"/>
          </a:p>
        </p:txBody>
      </p:sp>
    </p:spTree>
    <p:extLst>
      <p:ext uri="{BB962C8B-B14F-4D97-AF65-F5344CB8AC3E}">
        <p14:creationId xmlns:p14="http://schemas.microsoft.com/office/powerpoint/2010/main" val="2596839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40" y="-1"/>
            <a:ext cx="11493260" cy="6376104"/>
          </a:xfrm>
          <a:prstGeom prst="rect">
            <a:avLst/>
          </a:prstGeom>
        </p:spPr>
        <p:txBody>
          <a:bodyPr wrap="square">
            <a:spAutoFit/>
          </a:bodyPr>
          <a:lstStyle/>
          <a:p>
            <a:pPr algn="ctr">
              <a:lnSpc>
                <a:spcPct val="107000"/>
              </a:lnSpc>
              <a:spcAft>
                <a:spcPts val="800"/>
              </a:spcAft>
            </a:pPr>
            <a:r>
              <a:rPr lang="en-US" sz="4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I wouldn't want someone to change my name unless it was Yahweh, and it is clear that according to the </a:t>
            </a:r>
            <a:r>
              <a:rPr lang="en-US" sz="4800" dirty="0">
                <a:solidFill>
                  <a:srgbClr val="0000FF"/>
                </a:solidFill>
                <a:latin typeface="Times New Roman" panose="02020603050405020304" pitchFamily="18" charset="0"/>
                <a:ea typeface="Times New Roman" panose="02020603050405020304" pitchFamily="18" charset="0"/>
                <a:cs typeface="Arial" panose="020B0604020202020204" pitchFamily="34" charset="0"/>
                <a:hlinkClick r:id="rId2"/>
              </a:rPr>
              <a:t>third commandment</a:t>
            </a:r>
            <a:r>
              <a:rPr lang="en-US" sz="4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 Yahweh doesn't want anyone to change or falsify His name either. </a:t>
            </a:r>
            <a:r>
              <a:rPr lang="en-US" sz="4800" dirty="0">
                <a:solidFill>
                  <a:srgbClr val="EA0000"/>
                </a:solidFill>
                <a:latin typeface="Times New Roman" panose="02020603050405020304" pitchFamily="18" charset="0"/>
                <a:ea typeface="Times New Roman" panose="02020603050405020304" pitchFamily="18" charset="0"/>
                <a:cs typeface="Arial" panose="020B0604020202020204" pitchFamily="34" charset="0"/>
              </a:rPr>
              <a:t>Deuteronomy 5:11 "Thou shalt not take the name of Yahweh thy Elohim in vain: for Yahweh will not hold [him] guiltless that taketh his name in vain</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2643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1"/>
            <a:ext cx="11476008" cy="7075527"/>
          </a:xfrm>
          <a:prstGeom prst="rect">
            <a:avLst/>
          </a:prstGeom>
        </p:spPr>
        <p:txBody>
          <a:bodyPr wrap="square">
            <a:spAutoFit/>
          </a:bodyPr>
          <a:lstStyle/>
          <a:p>
            <a:pPr algn="ctr">
              <a:lnSpc>
                <a:spcPct val="107000"/>
              </a:lnSpc>
              <a:spcAft>
                <a:spcPts val="800"/>
              </a:spcAft>
            </a:pPr>
            <a:r>
              <a:rPr lang="en-US" sz="54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Think about this for a moment. What makes man think he has the authority to change the name of the one who created him, and who created all things? </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0000"/>
                </a:solidFill>
                <a:latin typeface="Times New Roman" panose="02020603050405020304" pitchFamily="18" charset="0"/>
                <a:ea typeface="Times New Roman" panose="02020603050405020304" pitchFamily="18" charset="0"/>
              </a:rPr>
              <a:t>We don't have that right! For instance, in the scriptures we see that one who changes the name of another is always in authority over them</a:t>
            </a:r>
            <a:endParaRPr lang="en-US" sz="5400" dirty="0"/>
          </a:p>
        </p:txBody>
      </p:sp>
    </p:spTree>
    <p:extLst>
      <p:ext uri="{BB962C8B-B14F-4D97-AF65-F5344CB8AC3E}">
        <p14:creationId xmlns:p14="http://schemas.microsoft.com/office/powerpoint/2010/main" val="1906766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2860" y="0"/>
            <a:ext cx="11519140" cy="5909310"/>
          </a:xfrm>
          <a:prstGeom prst="rect">
            <a:avLst/>
          </a:prstGeom>
        </p:spPr>
        <p:txBody>
          <a:bodyPr wrap="square">
            <a:spAutoFit/>
          </a:bodyPr>
          <a:lstStyle/>
          <a:p>
            <a:pPr algn="ctr"/>
            <a:r>
              <a:rPr lang="en-US" sz="5400" dirty="0">
                <a:solidFill>
                  <a:srgbClr val="000000"/>
                </a:solidFill>
                <a:latin typeface="Times New Roman" panose="02020603050405020304" pitchFamily="18" charset="0"/>
                <a:ea typeface="Times New Roman" panose="02020603050405020304" pitchFamily="18" charset="0"/>
              </a:rPr>
              <a:t>The Messiah renamed Simon. Yahweh renamed Abram to Abraham. He renamed Jacob to Israel. Adam named the animals. Even we name our children, not the other way around. Yahweh, our Heavenly Father, named His Son 'Yahshua' in Matt 1:22</a:t>
            </a:r>
            <a:endParaRPr lang="en-US" sz="5400" dirty="0"/>
          </a:p>
        </p:txBody>
      </p:sp>
    </p:spTree>
    <p:extLst>
      <p:ext uri="{BB962C8B-B14F-4D97-AF65-F5344CB8AC3E}">
        <p14:creationId xmlns:p14="http://schemas.microsoft.com/office/powerpoint/2010/main" val="3934145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40" y="1"/>
            <a:ext cx="11493260" cy="6310958"/>
          </a:xfrm>
          <a:prstGeom prst="rect">
            <a:avLst/>
          </a:prstGeom>
        </p:spPr>
        <p:txBody>
          <a:bodyPr wrap="square">
            <a:spAutoFit/>
          </a:bodyPr>
          <a:lstStyle/>
          <a:p>
            <a:pPr algn="ctr">
              <a:lnSpc>
                <a:spcPct val="107000"/>
              </a:lnSpc>
              <a:spcAft>
                <a:spcPts val="800"/>
              </a:spcAft>
            </a:pPr>
            <a:r>
              <a:rPr lang="en-US" sz="4800" dirty="0">
                <a:solidFill>
                  <a:srgbClr val="C10000"/>
                </a:solidFill>
                <a:latin typeface="Times New Roman" panose="02020603050405020304" pitchFamily="18" charset="0"/>
                <a:ea typeface="Times New Roman" panose="02020603050405020304" pitchFamily="18" charset="0"/>
                <a:cs typeface="Arial" panose="020B0604020202020204" pitchFamily="34" charset="0"/>
              </a:rPr>
              <a:t>Matthew 1:21 - "And she will bring forth a Son, and you shall call His name Yahshua, </a:t>
            </a:r>
            <a:r>
              <a:rPr lang="en-US" sz="4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a name meaning, "Yahweh saves"</a:t>
            </a:r>
            <a:r>
              <a:rPr lang="en-US" sz="4800" dirty="0">
                <a:solidFill>
                  <a:srgbClr val="C10000"/>
                </a:solidFill>
                <a:latin typeface="Times New Roman" panose="02020603050405020304" pitchFamily="18" charset="0"/>
                <a:ea typeface="Times New Roman" panose="02020603050405020304" pitchFamily="18" charset="0"/>
                <a:cs typeface="Arial" panose="020B0604020202020204" pitchFamily="34" charset="0"/>
              </a:rPr>
              <a:t>, for He will save His people from their sins."</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Times New Roman" panose="02020603050405020304" pitchFamily="18" charset="0"/>
                <a:ea typeface="Times New Roman" panose="02020603050405020304" pitchFamily="18" charset="0"/>
              </a:rPr>
              <a:t>Yahweh named His son after Himself. Every time we use His original name we are declaring that "Yahweh saves" us. The name "Jesus" has no such meaning</a:t>
            </a:r>
            <a:endParaRPr lang="en-US" sz="4800" dirty="0"/>
          </a:p>
        </p:txBody>
      </p:sp>
    </p:spTree>
    <p:extLst>
      <p:ext uri="{BB962C8B-B14F-4D97-AF65-F5344CB8AC3E}">
        <p14:creationId xmlns:p14="http://schemas.microsoft.com/office/powerpoint/2010/main" val="1785433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1"/>
            <a:ext cx="11476008" cy="6613734"/>
          </a:xfrm>
          <a:prstGeom prst="rect">
            <a:avLst/>
          </a:prstGeom>
        </p:spPr>
        <p:txBody>
          <a:bodyPr wrap="square">
            <a:spAutoFit/>
          </a:bodyPr>
          <a:lstStyle/>
          <a:p>
            <a:pPr algn="ctr">
              <a:lnSpc>
                <a:spcPct val="107000"/>
              </a:lnSpc>
              <a:spcAft>
                <a:spcPts val="800"/>
              </a:spcAft>
            </a:pPr>
            <a:r>
              <a:rPr lang="en-US" sz="80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This is a question that is often asked. Why should an English speaking person call on the Hebrew names of Yahweh and Yahshua?</a:t>
            </a:r>
            <a:endParaRPr lang="en-US" sz="6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8787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4619" y="1"/>
            <a:ext cx="11467381" cy="6310958"/>
          </a:xfrm>
          <a:prstGeom prst="rect">
            <a:avLst/>
          </a:prstGeom>
        </p:spPr>
        <p:txBody>
          <a:bodyPr wrap="square">
            <a:spAutoFit/>
          </a:bodyPr>
          <a:lstStyle/>
          <a:p>
            <a:pPr algn="ctr">
              <a:lnSpc>
                <a:spcPct val="107000"/>
              </a:lnSpc>
              <a:spcAft>
                <a:spcPts val="800"/>
              </a:spcAft>
            </a:pPr>
            <a:r>
              <a:rPr lang="en-US" sz="4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The bottom line is we have no authority to rename or alter the Messiah's name, or the name of Yahweh the Father. We need to leave things just as He inspired it.</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Times New Roman" panose="02020603050405020304" pitchFamily="18" charset="0"/>
                <a:ea typeface="Times New Roman" panose="02020603050405020304" pitchFamily="18" charset="0"/>
              </a:rPr>
              <a:t>For any who might say, "Well I don't speak Hebrew so I'll use an English name" consider this: If you don't speak Hebrew to say Yahweh and His son name’s Yahshua</a:t>
            </a:r>
            <a:endParaRPr lang="en-US" sz="4800" dirty="0"/>
          </a:p>
        </p:txBody>
      </p:sp>
    </p:spTree>
    <p:extLst>
      <p:ext uri="{BB962C8B-B14F-4D97-AF65-F5344CB8AC3E}">
        <p14:creationId xmlns:p14="http://schemas.microsoft.com/office/powerpoint/2010/main" val="1696474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40" y="0"/>
            <a:ext cx="11493260" cy="6644448"/>
          </a:xfrm>
          <a:prstGeom prst="rect">
            <a:avLst/>
          </a:prstGeom>
        </p:spPr>
        <p:txBody>
          <a:bodyPr wrap="square">
            <a:spAutoFit/>
          </a:bodyPr>
          <a:lstStyle/>
          <a:p>
            <a:pPr algn="ctr">
              <a:lnSpc>
                <a:spcPct val="107000"/>
              </a:lnSpc>
              <a:spcAft>
                <a:spcPts val="800"/>
              </a:spcAft>
            </a:pPr>
            <a:r>
              <a:rPr lang="en-US" sz="66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You don’t speak Japanese, but you say Toyota, Mitsubishi, you don’t speak German, you say Mercedes Benz, you don’t translate them.</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solidFill>
                  <a:srgbClr val="000000"/>
                </a:solidFill>
                <a:latin typeface="Times New Roman" panose="02020603050405020304" pitchFamily="18" charset="0"/>
                <a:ea typeface="Times New Roman" panose="02020603050405020304" pitchFamily="18" charset="0"/>
              </a:rPr>
              <a:t>The answer is simple: Tradition</a:t>
            </a:r>
            <a:endParaRPr lang="en-US" sz="6600" dirty="0"/>
          </a:p>
        </p:txBody>
      </p:sp>
    </p:spTree>
    <p:extLst>
      <p:ext uri="{BB962C8B-B14F-4D97-AF65-F5344CB8AC3E}">
        <p14:creationId xmlns:p14="http://schemas.microsoft.com/office/powerpoint/2010/main" val="25530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0"/>
            <a:ext cx="11476008" cy="6555641"/>
          </a:xfrm>
          <a:prstGeom prst="rect">
            <a:avLst/>
          </a:prstGeom>
        </p:spPr>
        <p:txBody>
          <a:bodyPr wrap="square">
            <a:spAutoFit/>
          </a:bodyPr>
          <a:lstStyle/>
          <a:p>
            <a:pPr algn="ctr"/>
            <a:r>
              <a:rPr lang="en-US" sz="6000" dirty="0">
                <a:solidFill>
                  <a:srgbClr val="000000"/>
                </a:solidFill>
                <a:latin typeface="Times New Roman" panose="02020603050405020304" pitchFamily="18" charset="0"/>
                <a:ea typeface="Times New Roman" panose="02020603050405020304" pitchFamily="18" charset="0"/>
              </a:rPr>
              <a:t>Does it matter? Yes, because truth always matters to a believer. The apostles were preaching and teaching and baptizing and doing all things in the name of Yahshua. This is what He is called in heaven, never "Jesus.</a:t>
            </a:r>
            <a:endParaRPr lang="en-US" sz="6000" dirty="0"/>
          </a:p>
        </p:txBody>
      </p:sp>
    </p:spTree>
    <p:extLst>
      <p:ext uri="{BB962C8B-B14F-4D97-AF65-F5344CB8AC3E}">
        <p14:creationId xmlns:p14="http://schemas.microsoft.com/office/powerpoint/2010/main" val="3561234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4234" y="0"/>
            <a:ext cx="11527766" cy="6186309"/>
          </a:xfrm>
          <a:prstGeom prst="rect">
            <a:avLst/>
          </a:prstGeom>
        </p:spPr>
        <p:txBody>
          <a:bodyPr wrap="square">
            <a:spAutoFit/>
          </a:bodyPr>
          <a:lstStyle/>
          <a:p>
            <a:pPr algn="ctr"/>
            <a:r>
              <a:rPr lang="en-US" sz="6600" dirty="0">
                <a:solidFill>
                  <a:srgbClr val="000000"/>
                </a:solidFill>
                <a:latin typeface="Times New Roman" panose="02020603050405020304" pitchFamily="18" charset="0"/>
                <a:ea typeface="Times New Roman" panose="02020603050405020304" pitchFamily="18" charset="0"/>
              </a:rPr>
              <a:t>And if we go back to Yahshua’s time and looking for Jesus asking any of the disciple for Jesus, they will ask you who is that? Because that name has only about 500 years’ existence</a:t>
            </a:r>
            <a:endParaRPr lang="en-US" sz="6600" dirty="0"/>
          </a:p>
        </p:txBody>
      </p:sp>
    </p:spTree>
    <p:extLst>
      <p:ext uri="{BB962C8B-B14F-4D97-AF65-F5344CB8AC3E}">
        <p14:creationId xmlns:p14="http://schemas.microsoft.com/office/powerpoint/2010/main" val="1014254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40" y="155275"/>
            <a:ext cx="11493260" cy="6555641"/>
          </a:xfrm>
          <a:prstGeom prst="rect">
            <a:avLst/>
          </a:prstGeom>
        </p:spPr>
        <p:txBody>
          <a:bodyPr wrap="square">
            <a:spAutoFit/>
          </a:bodyPr>
          <a:lstStyle/>
          <a:p>
            <a:pPr algn="ctr"/>
            <a:r>
              <a:rPr lang="en-US" sz="6000" dirty="0">
                <a:solidFill>
                  <a:srgbClr val="000000"/>
                </a:solidFill>
                <a:latin typeface="Times New Roman" panose="02020603050405020304" pitchFamily="18" charset="0"/>
                <a:ea typeface="Times New Roman" panose="02020603050405020304" pitchFamily="18" charset="0"/>
              </a:rPr>
              <a:t>Yahweh's Name IS </a:t>
            </a:r>
            <a:r>
              <a:rPr lang="en-US" sz="6000" b="1" dirty="0">
                <a:solidFill>
                  <a:srgbClr val="0000FF"/>
                </a:solidFill>
                <a:latin typeface="Times New Roman" panose="02020603050405020304" pitchFamily="18" charset="0"/>
                <a:ea typeface="Times New Roman" panose="02020603050405020304" pitchFamily="18" charset="0"/>
                <a:hlinkClick r:id="rId2"/>
              </a:rPr>
              <a:t>truth</a:t>
            </a:r>
            <a:r>
              <a:rPr lang="en-US" sz="6000" dirty="0">
                <a:solidFill>
                  <a:srgbClr val="000000"/>
                </a:solidFill>
                <a:latin typeface="Times New Roman" panose="02020603050405020304" pitchFamily="18" charset="0"/>
                <a:ea typeface="Times New Roman" panose="02020603050405020304" pitchFamily="18" charset="0"/>
              </a:rPr>
              <a:t>. Yahshua's Name IS </a:t>
            </a:r>
            <a:r>
              <a:rPr lang="en-US" sz="6000" b="1" dirty="0">
                <a:solidFill>
                  <a:srgbClr val="000000"/>
                </a:solidFill>
                <a:latin typeface="Times New Roman" panose="02020603050405020304" pitchFamily="18" charset="0"/>
                <a:ea typeface="Times New Roman" panose="02020603050405020304" pitchFamily="18" charset="0"/>
              </a:rPr>
              <a:t>truth</a:t>
            </a:r>
            <a:r>
              <a:rPr lang="en-US" sz="6000" dirty="0">
                <a:solidFill>
                  <a:srgbClr val="000000"/>
                </a:solidFill>
                <a:latin typeface="Times New Roman" panose="02020603050405020304" pitchFamily="18" charset="0"/>
                <a:ea typeface="Times New Roman" panose="02020603050405020304" pitchFamily="18" charset="0"/>
              </a:rPr>
              <a:t>. Substitutions and alterations are </a:t>
            </a:r>
            <a:r>
              <a:rPr lang="en-US" sz="6000" b="1" dirty="0">
                <a:solidFill>
                  <a:srgbClr val="000000"/>
                </a:solidFill>
                <a:latin typeface="Times New Roman" panose="02020603050405020304" pitchFamily="18" charset="0"/>
                <a:ea typeface="Times New Roman" panose="02020603050405020304" pitchFamily="18" charset="0"/>
              </a:rPr>
              <a:t>not truth</a:t>
            </a:r>
            <a:r>
              <a:rPr lang="en-US" sz="6000" dirty="0">
                <a:solidFill>
                  <a:srgbClr val="000000"/>
                </a:solidFill>
                <a:latin typeface="Times New Roman" panose="02020603050405020304" pitchFamily="18" charset="0"/>
                <a:ea typeface="Times New Roman" panose="02020603050405020304" pitchFamily="18" charset="0"/>
              </a:rPr>
              <a:t>. Yahweh is seeking those who worship Him in spirit and in </a:t>
            </a:r>
            <a:r>
              <a:rPr lang="en-US" sz="6000" b="1" dirty="0">
                <a:solidFill>
                  <a:srgbClr val="0000FF"/>
                </a:solidFill>
                <a:latin typeface="Times New Roman" panose="02020603050405020304" pitchFamily="18" charset="0"/>
                <a:ea typeface="Times New Roman" panose="02020603050405020304" pitchFamily="18" charset="0"/>
                <a:hlinkClick r:id="rId2"/>
              </a:rPr>
              <a:t>truth.</a:t>
            </a:r>
            <a:r>
              <a:rPr lang="en-US" sz="6000" dirty="0">
                <a:solidFill>
                  <a:srgbClr val="000000"/>
                </a:solidFill>
                <a:latin typeface="Times New Roman" panose="02020603050405020304" pitchFamily="18" charset="0"/>
                <a:ea typeface="Times New Roman" panose="02020603050405020304" pitchFamily="18" charset="0"/>
              </a:rPr>
              <a:t> When call upon His true name, we are worshipping Him in </a:t>
            </a:r>
            <a:r>
              <a:rPr lang="en-US" sz="6000" b="1" dirty="0">
                <a:solidFill>
                  <a:srgbClr val="0000FF"/>
                </a:solidFill>
                <a:latin typeface="Times New Roman" panose="02020603050405020304" pitchFamily="18" charset="0"/>
                <a:ea typeface="Times New Roman" panose="02020603050405020304" pitchFamily="18" charset="0"/>
                <a:hlinkClick r:id="rId2"/>
              </a:rPr>
              <a:t>truth</a:t>
            </a:r>
            <a:endParaRPr lang="en-US" sz="6000" dirty="0"/>
          </a:p>
        </p:txBody>
      </p:sp>
    </p:spTree>
    <p:extLst>
      <p:ext uri="{BB962C8B-B14F-4D97-AF65-F5344CB8AC3E}">
        <p14:creationId xmlns:p14="http://schemas.microsoft.com/office/powerpoint/2010/main" val="1754343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2860" y="250167"/>
            <a:ext cx="11519140" cy="5520614"/>
          </a:xfrm>
          <a:prstGeom prst="rect">
            <a:avLst/>
          </a:prstGeom>
        </p:spPr>
        <p:txBody>
          <a:bodyPr wrap="square">
            <a:spAutoFit/>
          </a:bodyPr>
          <a:lstStyle/>
          <a:p>
            <a:pPr algn="ctr">
              <a:lnSpc>
                <a:spcPct val="107000"/>
              </a:lnSpc>
              <a:spcAft>
                <a:spcPts val="800"/>
              </a:spcAft>
            </a:pPr>
            <a:r>
              <a:rPr lang="en-US" sz="4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So if we know that "the Lord" and "Jesus" are not truth, why would we continue in error?? Aren't we supposed to love the truth?</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Times New Roman" panose="02020603050405020304" pitchFamily="18" charset="0"/>
                <a:ea typeface="Times New Roman" panose="02020603050405020304" pitchFamily="18" charset="0"/>
              </a:rPr>
              <a:t>But maybe you are thinking, "Okay so do you have any scriptures that show that Gentiles should be calling on His name?" I am glad you asked</a:t>
            </a:r>
            <a:endParaRPr lang="en-US" sz="4800" dirty="0"/>
          </a:p>
        </p:txBody>
      </p:sp>
    </p:spTree>
    <p:extLst>
      <p:ext uri="{BB962C8B-B14F-4D97-AF65-F5344CB8AC3E}">
        <p14:creationId xmlns:p14="http://schemas.microsoft.com/office/powerpoint/2010/main" val="1558371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69011"/>
            <a:ext cx="11476008" cy="6740307"/>
          </a:xfrm>
          <a:prstGeom prst="rect">
            <a:avLst/>
          </a:prstGeom>
        </p:spPr>
        <p:txBody>
          <a:bodyPr wrap="square">
            <a:spAutoFit/>
          </a:bodyPr>
          <a:lstStyle/>
          <a:p>
            <a:pPr algn="ctr"/>
            <a:r>
              <a:rPr lang="en-US" sz="5400" dirty="0">
                <a:solidFill>
                  <a:srgbClr val="C10000"/>
                </a:solidFill>
                <a:latin typeface="Times New Roman" panose="02020603050405020304" pitchFamily="18" charset="0"/>
                <a:ea typeface="Times New Roman" panose="02020603050405020304" pitchFamily="18" charset="0"/>
              </a:rPr>
              <a:t>Malachi 1:11 For from the rising of the sun even unto the going down of the same</a:t>
            </a:r>
            <a:r>
              <a:rPr lang="en-US" sz="5400" b="1" dirty="0">
                <a:solidFill>
                  <a:srgbClr val="C10000"/>
                </a:solidFill>
                <a:latin typeface="Times New Roman" panose="02020603050405020304" pitchFamily="18" charset="0"/>
                <a:ea typeface="Times New Roman" panose="02020603050405020304" pitchFamily="18" charset="0"/>
              </a:rPr>
              <a:t> my name shall be great among the Gentiles;</a:t>
            </a:r>
            <a:r>
              <a:rPr lang="en-US" sz="5400" dirty="0">
                <a:solidFill>
                  <a:srgbClr val="C10000"/>
                </a:solidFill>
                <a:latin typeface="Times New Roman" panose="02020603050405020304" pitchFamily="18" charset="0"/>
                <a:ea typeface="Times New Roman" panose="02020603050405020304" pitchFamily="18" charset="0"/>
              </a:rPr>
              <a:t> and in every place incense shall be offered unto my name, and a pure offering: for my name shall be great among the heathen (Heb. Gentiles), </a:t>
            </a:r>
            <a:r>
              <a:rPr lang="en-US" sz="5400" dirty="0" err="1">
                <a:solidFill>
                  <a:srgbClr val="C10000"/>
                </a:solidFill>
                <a:latin typeface="Times New Roman" panose="02020603050405020304" pitchFamily="18" charset="0"/>
                <a:ea typeface="Times New Roman" panose="02020603050405020304" pitchFamily="18" charset="0"/>
              </a:rPr>
              <a:t>saith</a:t>
            </a:r>
            <a:r>
              <a:rPr lang="en-US" sz="5400" dirty="0">
                <a:solidFill>
                  <a:srgbClr val="C10000"/>
                </a:solidFill>
                <a:latin typeface="Times New Roman" panose="02020603050405020304" pitchFamily="18" charset="0"/>
                <a:ea typeface="Times New Roman" panose="02020603050405020304" pitchFamily="18" charset="0"/>
              </a:rPr>
              <a:t> Yahweh of hosts</a:t>
            </a:r>
            <a:endParaRPr lang="en-US" sz="5400" dirty="0"/>
          </a:p>
        </p:txBody>
      </p:sp>
    </p:spTree>
    <p:extLst>
      <p:ext uri="{BB962C8B-B14F-4D97-AF65-F5344CB8AC3E}">
        <p14:creationId xmlns:p14="http://schemas.microsoft.com/office/powerpoint/2010/main" val="1932215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86263"/>
            <a:ext cx="11476008" cy="6740307"/>
          </a:xfrm>
          <a:prstGeom prst="rect">
            <a:avLst/>
          </a:prstGeom>
        </p:spPr>
        <p:txBody>
          <a:bodyPr wrap="square">
            <a:spAutoFit/>
          </a:bodyPr>
          <a:lstStyle/>
          <a:p>
            <a:pPr algn="ctr"/>
            <a:r>
              <a:rPr lang="fr-FR" sz="4800" dirty="0">
                <a:solidFill>
                  <a:srgbClr val="000000"/>
                </a:solidFill>
                <a:latin typeface="Helvetica Neue"/>
              </a:rPr>
              <a:t>Car depuis le lever du soleil jusqu’à son couchant,</a:t>
            </a:r>
            <a:br>
              <a:rPr lang="fr-FR" sz="4800" dirty="0"/>
            </a:br>
            <a:r>
              <a:rPr lang="fr-FR" sz="4800" dirty="0">
                <a:solidFill>
                  <a:srgbClr val="000000"/>
                </a:solidFill>
                <a:latin typeface="Helvetica Neue"/>
              </a:rPr>
              <a:t>Mon nom est grand parmi les nations,</a:t>
            </a:r>
            <a:br>
              <a:rPr lang="fr-FR" sz="4800" dirty="0"/>
            </a:br>
            <a:r>
              <a:rPr lang="fr-FR" sz="4800" dirty="0">
                <a:solidFill>
                  <a:srgbClr val="000000"/>
                </a:solidFill>
                <a:latin typeface="Helvetica Neue"/>
              </a:rPr>
              <a:t>Et en tout lieu on brûle de l’encens en l’honneur de mon nom</a:t>
            </a:r>
            <a:br>
              <a:rPr lang="fr-FR" sz="4800" dirty="0"/>
            </a:br>
            <a:r>
              <a:rPr lang="fr-FR" sz="4800" dirty="0">
                <a:solidFill>
                  <a:srgbClr val="000000"/>
                </a:solidFill>
                <a:latin typeface="Helvetica Neue"/>
              </a:rPr>
              <a:t>Et l’on présente des offrandes pures;</a:t>
            </a:r>
            <a:br>
              <a:rPr lang="fr-FR" sz="4800" dirty="0"/>
            </a:br>
            <a:r>
              <a:rPr lang="fr-FR" sz="4800" dirty="0">
                <a:solidFill>
                  <a:srgbClr val="000000"/>
                </a:solidFill>
                <a:latin typeface="Helvetica Neue"/>
              </a:rPr>
              <a:t>Car grand est mon nom parmi les nations,</a:t>
            </a:r>
            <a:br>
              <a:rPr lang="fr-FR" sz="4800" dirty="0"/>
            </a:br>
            <a:r>
              <a:rPr lang="fr-FR" sz="4800" dirty="0">
                <a:solidFill>
                  <a:srgbClr val="000000"/>
                </a:solidFill>
                <a:latin typeface="Helvetica Neue"/>
              </a:rPr>
              <a:t>Dit Yahweh des armées</a:t>
            </a:r>
            <a:endParaRPr lang="en-US" sz="4800" dirty="0"/>
          </a:p>
        </p:txBody>
      </p:sp>
    </p:spTree>
    <p:extLst>
      <p:ext uri="{BB962C8B-B14F-4D97-AF65-F5344CB8AC3E}">
        <p14:creationId xmlns:p14="http://schemas.microsoft.com/office/powerpoint/2010/main" val="274544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0"/>
            <a:ext cx="11476008" cy="6755696"/>
          </a:xfrm>
          <a:prstGeom prst="rect">
            <a:avLst/>
          </a:prstGeom>
        </p:spPr>
        <p:txBody>
          <a:bodyPr wrap="square">
            <a:spAutoFit/>
          </a:bodyPr>
          <a:lstStyle/>
          <a:p>
            <a:pPr algn="ctr"/>
            <a:r>
              <a:rPr lang="fr-FR" sz="4800" dirty="0">
                <a:solidFill>
                  <a:srgbClr val="000000"/>
                </a:solidFill>
                <a:latin typeface="Helvetica Neue"/>
              </a:rPr>
              <a:t>Nations est de l’hébreu, </a:t>
            </a:r>
            <a:r>
              <a:rPr lang="fr-FR" sz="4800" dirty="0"/>
              <a:t>בַּ</a:t>
            </a:r>
            <a:r>
              <a:rPr lang="fr-FR" sz="4800" dirty="0" err="1"/>
              <a:t>גּוֹי</a:t>
            </a:r>
            <a:r>
              <a:rPr lang="fr-FR" sz="4800" dirty="0"/>
              <a:t>ִ֔ם</a:t>
            </a:r>
            <a:endParaRPr lang="en-US" sz="4800" dirty="0"/>
          </a:p>
          <a:p>
            <a:pPr algn="ctr"/>
            <a:r>
              <a:rPr lang="en-US" sz="7200" b="1" dirty="0" err="1">
                <a:hlinkClick r:id="rId2" tooltip="bag·gō·w·yim,: among the nations -- Occurrence 56 of 57."/>
              </a:rPr>
              <a:t>bag·gō·w·yim</a:t>
            </a:r>
            <a:r>
              <a:rPr lang="en-US" sz="7200" b="1" dirty="0">
                <a:hlinkClick r:id="rId2" tooltip="bag·gō·w·yim,: among the nations -- Occurrence 56 of 57."/>
              </a:rPr>
              <a:t>,</a:t>
            </a:r>
            <a:r>
              <a:rPr lang="en-US" sz="7200" b="1" dirty="0"/>
              <a:t>= nations,  </a:t>
            </a:r>
            <a:r>
              <a:rPr lang="en-US" sz="7200" b="1" dirty="0" err="1"/>
              <a:t>paiens</a:t>
            </a:r>
            <a:r>
              <a:rPr lang="en-US" sz="7200" b="1" dirty="0"/>
              <a:t>, le </a:t>
            </a:r>
            <a:r>
              <a:rPr lang="en-US" sz="7200" b="1" dirty="0" err="1"/>
              <a:t>singulier</a:t>
            </a:r>
            <a:r>
              <a:rPr lang="en-US" sz="7200" b="1" dirty="0"/>
              <a:t> de </a:t>
            </a:r>
            <a:r>
              <a:rPr lang="en-US" sz="7200" b="1" dirty="0" err="1"/>
              <a:t>ce</a:t>
            </a:r>
            <a:r>
              <a:rPr lang="en-US" sz="7200" b="1" dirty="0"/>
              <a:t> mot est </a:t>
            </a:r>
            <a:r>
              <a:rPr lang="he-IL" sz="6000" dirty="0"/>
              <a:t>ֹ</a:t>
            </a:r>
            <a:r>
              <a:rPr lang="en-US" sz="6000" dirty="0"/>
              <a:t>,</a:t>
            </a:r>
          </a:p>
          <a:p>
            <a:pPr algn="ctr"/>
            <a:r>
              <a:rPr lang="he-IL" sz="11500" dirty="0"/>
              <a:t>גּו </a:t>
            </a:r>
            <a:r>
              <a:rPr lang="en-US" sz="4800" dirty="0"/>
              <a:t>    </a:t>
            </a:r>
            <a:r>
              <a:rPr lang="en-US" sz="6000" dirty="0"/>
              <a:t>goy</a:t>
            </a:r>
            <a:br>
              <a:rPr lang="en-US" sz="4800" dirty="0"/>
            </a:br>
            <a:endParaRPr lang="en-US" sz="4800" dirty="0"/>
          </a:p>
        </p:txBody>
      </p:sp>
    </p:spTree>
    <p:extLst>
      <p:ext uri="{BB962C8B-B14F-4D97-AF65-F5344CB8AC3E}">
        <p14:creationId xmlns:p14="http://schemas.microsoft.com/office/powerpoint/2010/main" val="576380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0113" y="0"/>
            <a:ext cx="11501887" cy="6186309"/>
          </a:xfrm>
          <a:prstGeom prst="rect">
            <a:avLst/>
          </a:prstGeom>
        </p:spPr>
        <p:txBody>
          <a:bodyPr wrap="square">
            <a:spAutoFit/>
          </a:bodyPr>
          <a:lstStyle/>
          <a:p>
            <a:pPr algn="ctr"/>
            <a:r>
              <a:rPr lang="en-US" sz="6600" dirty="0">
                <a:solidFill>
                  <a:srgbClr val="C10000"/>
                </a:solidFill>
                <a:latin typeface="Times New Roman" panose="02020603050405020304" pitchFamily="18" charset="0"/>
                <a:ea typeface="Times New Roman" panose="02020603050405020304" pitchFamily="18" charset="0"/>
              </a:rPr>
              <a:t>Acts 9:15 But the Master said unto him, Go thy way: for he is a chosen vessel unto me,</a:t>
            </a:r>
            <a:r>
              <a:rPr lang="en-US" sz="6600" b="1" dirty="0">
                <a:solidFill>
                  <a:srgbClr val="C10000"/>
                </a:solidFill>
                <a:latin typeface="Times New Roman" panose="02020603050405020304" pitchFamily="18" charset="0"/>
                <a:ea typeface="Times New Roman" panose="02020603050405020304" pitchFamily="18" charset="0"/>
              </a:rPr>
              <a:t> to bear my name before the Gentiles, </a:t>
            </a:r>
            <a:r>
              <a:rPr lang="en-US" sz="6600" dirty="0">
                <a:solidFill>
                  <a:srgbClr val="C10000"/>
                </a:solidFill>
                <a:latin typeface="Times New Roman" panose="02020603050405020304" pitchFamily="18" charset="0"/>
                <a:ea typeface="Times New Roman" panose="02020603050405020304" pitchFamily="18" charset="0"/>
              </a:rPr>
              <a:t>and kings, and the children of Israel</a:t>
            </a:r>
            <a:endParaRPr lang="en-US" sz="6600" dirty="0"/>
          </a:p>
        </p:txBody>
      </p:sp>
    </p:spTree>
    <p:extLst>
      <p:ext uri="{BB962C8B-B14F-4D97-AF65-F5344CB8AC3E}">
        <p14:creationId xmlns:p14="http://schemas.microsoft.com/office/powerpoint/2010/main" val="126886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366" y="0"/>
            <a:ext cx="11484634" cy="6555641"/>
          </a:xfrm>
          <a:prstGeom prst="rect">
            <a:avLst/>
          </a:prstGeom>
        </p:spPr>
        <p:txBody>
          <a:bodyPr wrap="square">
            <a:spAutoFit/>
          </a:bodyPr>
          <a:lstStyle/>
          <a:p>
            <a:pPr algn="ctr"/>
            <a:r>
              <a:rPr lang="en-US" sz="6000" dirty="0">
                <a:solidFill>
                  <a:srgbClr val="000000"/>
                </a:solidFill>
                <a:latin typeface="Times New Roman" panose="02020603050405020304" pitchFamily="18" charset="0"/>
                <a:ea typeface="Times New Roman" panose="02020603050405020304" pitchFamily="18" charset="0"/>
              </a:rPr>
              <a:t>The answer is actually quite simple. </a:t>
            </a:r>
            <a:r>
              <a:rPr lang="en-US" sz="6000" u="sng" dirty="0">
                <a:solidFill>
                  <a:srgbClr val="000000"/>
                </a:solidFill>
                <a:latin typeface="Times New Roman" panose="02020603050405020304" pitchFamily="18" charset="0"/>
                <a:ea typeface="Times New Roman" panose="02020603050405020304" pitchFamily="18" charset="0"/>
              </a:rPr>
              <a:t>Personal</a:t>
            </a:r>
            <a:r>
              <a:rPr lang="en-US" sz="6000" dirty="0">
                <a:solidFill>
                  <a:srgbClr val="000000"/>
                </a:solidFill>
                <a:latin typeface="Times New Roman" panose="02020603050405020304" pitchFamily="18" charset="0"/>
                <a:ea typeface="Times New Roman" panose="02020603050405020304" pitchFamily="18" charset="0"/>
              </a:rPr>
              <a:t> names do not translate across languages. For instance, </a:t>
            </a:r>
            <a:r>
              <a:rPr lang="en-US" sz="6000" b="1" dirty="0">
                <a:solidFill>
                  <a:srgbClr val="000000"/>
                </a:solidFill>
                <a:latin typeface="Times New Roman" panose="02020603050405020304" pitchFamily="18" charset="0"/>
                <a:ea typeface="Times New Roman" panose="02020603050405020304" pitchFamily="18" charset="0"/>
              </a:rPr>
              <a:t>Vladimir Putin</a:t>
            </a:r>
            <a:r>
              <a:rPr lang="en-US" sz="6000" dirty="0">
                <a:solidFill>
                  <a:srgbClr val="000000"/>
                </a:solidFill>
                <a:latin typeface="Times New Roman" panose="02020603050405020304" pitchFamily="18" charset="0"/>
                <a:ea typeface="Times New Roman" panose="02020603050405020304" pitchFamily="18" charset="0"/>
              </a:rPr>
              <a:t> is still Vladimir Putin in any country or language.  Personal names do not translate, they </a:t>
            </a:r>
            <a:r>
              <a:rPr lang="en-US" sz="6000" b="1" i="1" dirty="0">
                <a:solidFill>
                  <a:srgbClr val="000000"/>
                </a:solidFill>
                <a:latin typeface="Times New Roman" panose="02020603050405020304" pitchFamily="18" charset="0"/>
                <a:ea typeface="Times New Roman" panose="02020603050405020304" pitchFamily="18" charset="0"/>
              </a:rPr>
              <a:t>transliterate</a:t>
            </a:r>
            <a:endParaRPr lang="en-US" sz="6000" dirty="0"/>
          </a:p>
        </p:txBody>
      </p:sp>
    </p:spTree>
    <p:extLst>
      <p:ext uri="{BB962C8B-B14F-4D97-AF65-F5344CB8AC3E}">
        <p14:creationId xmlns:p14="http://schemas.microsoft.com/office/powerpoint/2010/main" val="2922599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40" y="0"/>
            <a:ext cx="11493260" cy="6186309"/>
          </a:xfrm>
          <a:prstGeom prst="rect">
            <a:avLst/>
          </a:prstGeom>
        </p:spPr>
        <p:txBody>
          <a:bodyPr wrap="square">
            <a:spAutoFit/>
          </a:bodyPr>
          <a:lstStyle/>
          <a:p>
            <a:pPr algn="ctr"/>
            <a:r>
              <a:rPr lang="fr-FR" sz="6600" dirty="0">
                <a:solidFill>
                  <a:srgbClr val="000000"/>
                </a:solidFill>
                <a:latin typeface="Helvetica Neue"/>
              </a:rPr>
              <a:t>Mais le Seigneur lui dit: Va, car cet homme est un instrument que j’ai choisi, pour porter mon nom devant les nations</a:t>
            </a:r>
            <a:r>
              <a:rPr lang="fr-FR" sz="6600" baseline="30000" dirty="0">
                <a:solidFill>
                  <a:srgbClr val="000000"/>
                </a:solidFill>
                <a:latin typeface="Helvetica Neue"/>
              </a:rPr>
              <a:t>[</a:t>
            </a:r>
            <a:r>
              <a:rPr lang="fr-FR" sz="6600" baseline="30000" dirty="0">
                <a:solidFill>
                  <a:srgbClr val="B34B2C"/>
                </a:solidFill>
                <a:latin typeface="Helvetica Neue"/>
                <a:hlinkClick r:id="rId2" tooltip="See footnote a"/>
              </a:rPr>
              <a:t>a</a:t>
            </a:r>
            <a:r>
              <a:rPr lang="fr-FR" sz="6600" baseline="30000" dirty="0">
                <a:solidFill>
                  <a:srgbClr val="000000"/>
                </a:solidFill>
                <a:latin typeface="Helvetica Neue"/>
              </a:rPr>
              <a:t>]</a:t>
            </a:r>
            <a:r>
              <a:rPr lang="fr-FR" sz="6600" dirty="0">
                <a:solidFill>
                  <a:srgbClr val="000000"/>
                </a:solidFill>
                <a:latin typeface="Helvetica Neue"/>
              </a:rPr>
              <a:t>, devant les rois, et devant les fils d’Israël</a:t>
            </a:r>
            <a:endParaRPr lang="en-US" sz="6600" dirty="0"/>
          </a:p>
        </p:txBody>
      </p:sp>
    </p:spTree>
    <p:extLst>
      <p:ext uri="{BB962C8B-B14F-4D97-AF65-F5344CB8AC3E}">
        <p14:creationId xmlns:p14="http://schemas.microsoft.com/office/powerpoint/2010/main" val="1840592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4619" y="569343"/>
            <a:ext cx="11404121" cy="5016758"/>
          </a:xfrm>
          <a:prstGeom prst="rect">
            <a:avLst/>
          </a:prstGeom>
        </p:spPr>
        <p:txBody>
          <a:bodyPr wrap="square">
            <a:spAutoFit/>
          </a:bodyPr>
          <a:lstStyle/>
          <a:p>
            <a:pPr algn="ctr"/>
            <a:r>
              <a:rPr lang="en-US" sz="8000" dirty="0">
                <a:solidFill>
                  <a:srgbClr val="001320"/>
                </a:solidFill>
                <a:latin typeface="Cardo"/>
              </a:rPr>
              <a:t>The word </a:t>
            </a:r>
            <a:r>
              <a:rPr lang="en-US" sz="8000" dirty="0">
                <a:solidFill>
                  <a:srgbClr val="0070C0"/>
                </a:solidFill>
                <a:latin typeface="Cardo"/>
              </a:rPr>
              <a:t>nations</a:t>
            </a:r>
            <a:r>
              <a:rPr lang="en-US" sz="8000" dirty="0">
                <a:solidFill>
                  <a:srgbClr val="001320"/>
                </a:solidFill>
                <a:latin typeface="Cardo"/>
              </a:rPr>
              <a:t> or </a:t>
            </a:r>
            <a:r>
              <a:rPr lang="en-US" sz="8000" dirty="0">
                <a:solidFill>
                  <a:srgbClr val="0070C0"/>
                </a:solidFill>
                <a:latin typeface="Cardo"/>
              </a:rPr>
              <a:t>gentiles</a:t>
            </a:r>
            <a:r>
              <a:rPr lang="en-US" sz="8000" dirty="0">
                <a:solidFill>
                  <a:srgbClr val="001320"/>
                </a:solidFill>
                <a:latin typeface="Cardo"/>
              </a:rPr>
              <a:t> is of the Greek word </a:t>
            </a:r>
            <a:r>
              <a:rPr lang="el-GR" sz="8000" dirty="0">
                <a:solidFill>
                  <a:srgbClr val="00B050"/>
                </a:solidFill>
                <a:latin typeface="Cardo"/>
              </a:rPr>
              <a:t>ἐθνῶν</a:t>
            </a:r>
            <a:r>
              <a:rPr lang="en-US" sz="8000" dirty="0">
                <a:solidFill>
                  <a:srgbClr val="001320"/>
                </a:solidFill>
                <a:latin typeface="Cardo"/>
              </a:rPr>
              <a:t>  (</a:t>
            </a:r>
            <a:r>
              <a:rPr lang="en-US" sz="8000" dirty="0" err="1">
                <a:hlinkClick r:id="rId2" tooltip="ethnōn: Gentiles."/>
              </a:rPr>
              <a:t>ethnōn</a:t>
            </a:r>
            <a:r>
              <a:rPr lang="en-US" sz="8000" dirty="0"/>
              <a:t>) genitive Plural of </a:t>
            </a:r>
            <a:r>
              <a:rPr lang="el-GR" sz="8000" dirty="0">
                <a:solidFill>
                  <a:srgbClr val="00B050"/>
                </a:solidFill>
              </a:rPr>
              <a:t>ἔθνος</a:t>
            </a:r>
            <a:endParaRPr lang="en-US" sz="8000" dirty="0">
              <a:solidFill>
                <a:srgbClr val="00B050"/>
              </a:solidFill>
            </a:endParaRPr>
          </a:p>
        </p:txBody>
      </p:sp>
    </p:spTree>
    <p:extLst>
      <p:ext uri="{BB962C8B-B14F-4D97-AF65-F5344CB8AC3E}">
        <p14:creationId xmlns:p14="http://schemas.microsoft.com/office/powerpoint/2010/main" val="3135057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751" y="86265"/>
            <a:ext cx="11424249" cy="5632311"/>
          </a:xfrm>
          <a:prstGeom prst="rect">
            <a:avLst/>
          </a:prstGeom>
        </p:spPr>
        <p:txBody>
          <a:bodyPr wrap="square">
            <a:spAutoFit/>
          </a:bodyPr>
          <a:lstStyle/>
          <a:p>
            <a:pPr algn="ctr"/>
            <a:r>
              <a:rPr lang="en-US" sz="7200" dirty="0">
                <a:solidFill>
                  <a:srgbClr val="C10000"/>
                </a:solidFill>
                <a:latin typeface="Times New Roman" panose="02020603050405020304" pitchFamily="18" charset="0"/>
                <a:ea typeface="Times New Roman" panose="02020603050405020304" pitchFamily="18" charset="0"/>
              </a:rPr>
              <a:t>Acts 15:14 Simeon hath declared how Elohim at the first did visit the </a:t>
            </a:r>
            <a:r>
              <a:rPr lang="en-US" sz="7200" b="1" dirty="0">
                <a:solidFill>
                  <a:srgbClr val="C10000"/>
                </a:solidFill>
                <a:latin typeface="Times New Roman" panose="02020603050405020304" pitchFamily="18" charset="0"/>
                <a:ea typeface="Times New Roman" panose="02020603050405020304" pitchFamily="18" charset="0"/>
              </a:rPr>
              <a:t>Gentiles</a:t>
            </a:r>
            <a:r>
              <a:rPr lang="en-US" sz="7200" dirty="0">
                <a:solidFill>
                  <a:srgbClr val="C10000"/>
                </a:solidFill>
                <a:latin typeface="Times New Roman" panose="02020603050405020304" pitchFamily="18" charset="0"/>
                <a:ea typeface="Times New Roman" panose="02020603050405020304" pitchFamily="18" charset="0"/>
              </a:rPr>
              <a:t>, to take out of them </a:t>
            </a:r>
            <a:r>
              <a:rPr lang="en-US" sz="7200" b="1" dirty="0">
                <a:solidFill>
                  <a:srgbClr val="C10000"/>
                </a:solidFill>
                <a:latin typeface="Times New Roman" panose="02020603050405020304" pitchFamily="18" charset="0"/>
                <a:ea typeface="Times New Roman" panose="02020603050405020304" pitchFamily="18" charset="0"/>
              </a:rPr>
              <a:t>a people for his name</a:t>
            </a:r>
            <a:endParaRPr lang="en-US" sz="7200" dirty="0"/>
          </a:p>
        </p:txBody>
      </p:sp>
    </p:spTree>
    <p:extLst>
      <p:ext uri="{BB962C8B-B14F-4D97-AF65-F5344CB8AC3E}">
        <p14:creationId xmlns:p14="http://schemas.microsoft.com/office/powerpoint/2010/main" val="3097563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366" y="0"/>
            <a:ext cx="11484634" cy="6740307"/>
          </a:xfrm>
          <a:prstGeom prst="rect">
            <a:avLst/>
          </a:prstGeom>
        </p:spPr>
        <p:txBody>
          <a:bodyPr wrap="square">
            <a:spAutoFit/>
          </a:bodyPr>
          <a:lstStyle/>
          <a:p>
            <a:pPr algn="ctr"/>
            <a:r>
              <a:rPr lang="fr-FR" sz="7200" dirty="0">
                <a:solidFill>
                  <a:srgbClr val="000000"/>
                </a:solidFill>
                <a:latin typeface="Helvetica Neue"/>
              </a:rPr>
              <a:t>Actes 15:14 Simon a raconté comment Elohim a d’abord jeté les regards sur les nations pour choisir du milieu d’elles un peuple qui porte son nom</a:t>
            </a:r>
            <a:endParaRPr lang="en-US" sz="7200" dirty="0"/>
          </a:p>
        </p:txBody>
      </p:sp>
    </p:spTree>
    <p:extLst>
      <p:ext uri="{BB962C8B-B14F-4D97-AF65-F5344CB8AC3E}">
        <p14:creationId xmlns:p14="http://schemas.microsoft.com/office/powerpoint/2010/main" val="521785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3245" y="0"/>
            <a:ext cx="11458755" cy="5909310"/>
          </a:xfrm>
          <a:prstGeom prst="rect">
            <a:avLst/>
          </a:prstGeom>
        </p:spPr>
        <p:txBody>
          <a:bodyPr wrap="square">
            <a:spAutoFit/>
          </a:bodyPr>
          <a:lstStyle/>
          <a:p>
            <a:pPr algn="ctr"/>
            <a:r>
              <a:rPr lang="en-US" sz="5400" dirty="0">
                <a:solidFill>
                  <a:srgbClr val="000000"/>
                </a:solidFill>
                <a:latin typeface="Times New Roman" panose="02020603050405020304" pitchFamily="18" charset="0"/>
                <a:ea typeface="Times New Roman" panose="02020603050405020304" pitchFamily="18" charset="0"/>
              </a:rPr>
              <a:t>To transliterate is to retain the original pronunciation as much as possible. Have you ever listened to a news broadcast in a foreign language? You'll hear a bunch of unintelligible words until they bring up names like "George Bush." This is because names </a:t>
            </a:r>
            <a:r>
              <a:rPr lang="en-US" sz="5400" u="sng" dirty="0">
                <a:solidFill>
                  <a:srgbClr val="000000"/>
                </a:solidFill>
                <a:latin typeface="Times New Roman" panose="02020603050405020304" pitchFamily="18" charset="0"/>
                <a:ea typeface="Times New Roman" panose="02020603050405020304" pitchFamily="18" charset="0"/>
              </a:rPr>
              <a:t>transliterate</a:t>
            </a:r>
            <a:r>
              <a:rPr lang="en-US" sz="5400" dirty="0">
                <a:solidFill>
                  <a:srgbClr val="000000"/>
                </a:solidFill>
                <a:latin typeface="Times New Roman" panose="02020603050405020304" pitchFamily="18" charset="0"/>
                <a:ea typeface="Times New Roman" panose="02020603050405020304" pitchFamily="18" charset="0"/>
              </a:rPr>
              <a:t>, not translate</a:t>
            </a:r>
            <a:endParaRPr lang="en-US" sz="5400" dirty="0"/>
          </a:p>
        </p:txBody>
      </p:sp>
    </p:spTree>
    <p:extLst>
      <p:ext uri="{BB962C8B-B14F-4D97-AF65-F5344CB8AC3E}">
        <p14:creationId xmlns:p14="http://schemas.microsoft.com/office/powerpoint/2010/main" val="3338623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2476" y="1319841"/>
            <a:ext cx="11501886" cy="3631763"/>
          </a:xfrm>
          <a:prstGeom prst="rect">
            <a:avLst/>
          </a:prstGeom>
        </p:spPr>
        <p:txBody>
          <a:bodyPr wrap="square">
            <a:spAutoFit/>
          </a:bodyPr>
          <a:lstStyle/>
          <a:p>
            <a:pPr algn="ctr"/>
            <a:r>
              <a:rPr lang="en-US" sz="6600" dirty="0">
                <a:solidFill>
                  <a:srgbClr val="000000"/>
                </a:solidFill>
                <a:latin typeface="Times New Roman" panose="02020603050405020304" pitchFamily="18" charset="0"/>
                <a:ea typeface="Times New Roman" panose="02020603050405020304" pitchFamily="18" charset="0"/>
              </a:rPr>
              <a:t>This Hebrew word </a:t>
            </a:r>
            <a:r>
              <a:rPr lang="fr-FR" sz="11500" b="1" dirty="0" err="1">
                <a:solidFill>
                  <a:srgbClr val="552200"/>
                </a:solidFill>
                <a:latin typeface="Arial" panose="020B0604020202020204" pitchFamily="34" charset="0"/>
                <a:ea typeface="Calibri" panose="020F0502020204030204" pitchFamily="34" charset="0"/>
              </a:rPr>
              <a:t>יִרְמְיָה</a:t>
            </a:r>
            <a:r>
              <a:rPr lang="en-US" sz="11500" b="1" dirty="0">
                <a:solidFill>
                  <a:srgbClr val="552200"/>
                </a:solidFill>
                <a:latin typeface="Arial" panose="020B0604020202020204" pitchFamily="34" charset="0"/>
                <a:ea typeface="Calibri" panose="020F0502020204030204" pitchFamily="34" charset="0"/>
              </a:rPr>
              <a:t> can you say it?</a:t>
            </a:r>
            <a:endParaRPr lang="en-US" sz="11500" dirty="0"/>
          </a:p>
        </p:txBody>
      </p:sp>
    </p:spTree>
    <p:extLst>
      <p:ext uri="{BB962C8B-B14F-4D97-AF65-F5344CB8AC3E}">
        <p14:creationId xmlns:p14="http://schemas.microsoft.com/office/powerpoint/2010/main" val="1951365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992" y="719090"/>
            <a:ext cx="11476008" cy="4924425"/>
          </a:xfrm>
          <a:prstGeom prst="rect">
            <a:avLst/>
          </a:prstGeom>
        </p:spPr>
        <p:txBody>
          <a:bodyPr wrap="square">
            <a:spAutoFit/>
          </a:bodyPr>
          <a:lstStyle/>
          <a:p>
            <a:pPr algn="ctr"/>
            <a:r>
              <a:rPr lang="en-US" sz="8000" b="1" dirty="0">
                <a:solidFill>
                  <a:srgbClr val="552200"/>
                </a:solidFill>
                <a:latin typeface="Arial" panose="020B0604020202020204" pitchFamily="34" charset="0"/>
                <a:ea typeface="Calibri" panose="020F0502020204030204" pitchFamily="34" charset="0"/>
              </a:rPr>
              <a:t>to</a:t>
            </a:r>
            <a:r>
              <a:rPr lang="en-US" sz="13800" b="1" dirty="0">
                <a:solidFill>
                  <a:srgbClr val="552200"/>
                </a:solidFill>
                <a:latin typeface="Arial" panose="020B0604020202020204" pitchFamily="34" charset="0"/>
                <a:ea typeface="Calibri" panose="020F0502020204030204" pitchFamily="34" charset="0"/>
              </a:rPr>
              <a:t> </a:t>
            </a:r>
            <a:r>
              <a:rPr lang="en-US" sz="8800" b="1" dirty="0">
                <a:solidFill>
                  <a:srgbClr val="552200"/>
                </a:solidFill>
                <a:latin typeface="Arial" panose="020B0604020202020204" pitchFamily="34" charset="0"/>
                <a:ea typeface="Calibri" panose="020F0502020204030204" pitchFamily="34" charset="0"/>
              </a:rPr>
              <a:t>help you to say it</a:t>
            </a:r>
            <a:r>
              <a:rPr lang="en-US" sz="13800" b="1" dirty="0">
                <a:solidFill>
                  <a:srgbClr val="552200"/>
                </a:solidFill>
                <a:latin typeface="Arial" panose="020B0604020202020204" pitchFamily="34" charset="0"/>
                <a:ea typeface="Calibri" panose="020F0502020204030204" pitchFamily="34" charset="0"/>
              </a:rPr>
              <a:t>, </a:t>
            </a:r>
            <a:r>
              <a:rPr lang="en-US" sz="8000" b="1" dirty="0">
                <a:solidFill>
                  <a:srgbClr val="552200"/>
                </a:solidFill>
                <a:latin typeface="Arial" panose="020B0604020202020204" pitchFamily="34" charset="0"/>
                <a:ea typeface="Calibri" panose="020F0502020204030204" pitchFamily="34" charset="0"/>
              </a:rPr>
              <a:t>transliteration</a:t>
            </a:r>
            <a:r>
              <a:rPr lang="en-US" sz="7200" b="1" dirty="0">
                <a:solidFill>
                  <a:srgbClr val="552200"/>
                </a:solidFill>
                <a:latin typeface="Arial" panose="020B0604020202020204" pitchFamily="34" charset="0"/>
                <a:ea typeface="Calibri" panose="020F0502020204030204" pitchFamily="34" charset="0"/>
              </a:rPr>
              <a:t> is </a:t>
            </a:r>
            <a:r>
              <a:rPr lang="en-US" sz="9600" b="1" dirty="0" err="1">
                <a:solidFill>
                  <a:srgbClr val="000000"/>
                </a:solidFill>
                <a:latin typeface="Times New Roman" panose="02020603050405020304" pitchFamily="18" charset="0"/>
                <a:ea typeface="Times New Roman" panose="02020603050405020304" pitchFamily="18" charset="0"/>
              </a:rPr>
              <a:t>Yirmeyah</a:t>
            </a:r>
            <a:endParaRPr lang="en-US" sz="8800" dirty="0"/>
          </a:p>
        </p:txBody>
      </p:sp>
    </p:spTree>
    <p:extLst>
      <p:ext uri="{BB962C8B-B14F-4D97-AF65-F5344CB8AC3E}">
        <p14:creationId xmlns:p14="http://schemas.microsoft.com/office/powerpoint/2010/main" val="155891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0113" y="1"/>
            <a:ext cx="11501887" cy="5262979"/>
          </a:xfrm>
          <a:prstGeom prst="rect">
            <a:avLst/>
          </a:prstGeom>
        </p:spPr>
        <p:txBody>
          <a:bodyPr wrap="square">
            <a:spAutoFit/>
          </a:bodyPr>
          <a:lstStyle/>
          <a:p>
            <a:pPr algn="ctr"/>
            <a:r>
              <a:rPr lang="en-US" sz="7200" b="1" dirty="0">
                <a:solidFill>
                  <a:srgbClr val="000000"/>
                </a:solidFill>
                <a:latin typeface="Times New Roman" panose="02020603050405020304" pitchFamily="18" charset="0"/>
                <a:ea typeface="Times New Roman" panose="02020603050405020304" pitchFamily="18" charset="0"/>
              </a:rPr>
              <a:t>Definition is May</a:t>
            </a:r>
            <a:r>
              <a:rPr lang="en-US" sz="9600" b="1" dirty="0">
                <a:solidFill>
                  <a:srgbClr val="000000"/>
                </a:solidFill>
                <a:latin typeface="Times New Roman" panose="02020603050405020304" pitchFamily="18" charset="0"/>
                <a:ea typeface="Times New Roman" panose="02020603050405020304" pitchFamily="18" charset="0"/>
              </a:rPr>
              <a:t> </a:t>
            </a:r>
            <a:r>
              <a:rPr lang="en-US" sz="9600" b="1" dirty="0">
                <a:solidFill>
                  <a:srgbClr val="FF0000"/>
                </a:solidFill>
                <a:latin typeface="Times New Roman" panose="02020603050405020304" pitchFamily="18" charset="0"/>
                <a:ea typeface="Times New Roman" panose="02020603050405020304" pitchFamily="18" charset="0"/>
              </a:rPr>
              <a:t>Yahweh be exalted</a:t>
            </a:r>
            <a:r>
              <a:rPr lang="en-US" sz="9600" b="1" dirty="0">
                <a:solidFill>
                  <a:srgbClr val="000000"/>
                </a:solidFill>
                <a:latin typeface="Times New Roman" panose="02020603050405020304" pitchFamily="18" charset="0"/>
                <a:ea typeface="Times New Roman" panose="02020603050405020304" pitchFamily="18" charset="0"/>
              </a:rPr>
              <a:t>. </a:t>
            </a:r>
          </a:p>
          <a:p>
            <a:pPr algn="ctr"/>
            <a:r>
              <a:rPr lang="en-US" sz="7200" b="1" dirty="0">
                <a:solidFill>
                  <a:srgbClr val="000000"/>
                </a:solidFill>
                <a:latin typeface="Times New Roman" panose="02020603050405020304" pitchFamily="18" charset="0"/>
                <a:ea typeface="Times New Roman" panose="02020603050405020304" pitchFamily="18" charset="0"/>
              </a:rPr>
              <a:t>As you can see the sound remains the same</a:t>
            </a:r>
            <a:endParaRPr lang="en-US" sz="7200" dirty="0"/>
          </a:p>
        </p:txBody>
      </p:sp>
    </p:spTree>
    <p:extLst>
      <p:ext uri="{BB962C8B-B14F-4D97-AF65-F5344CB8AC3E}">
        <p14:creationId xmlns:p14="http://schemas.microsoft.com/office/powerpoint/2010/main" val="165022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owner\Desktop\Jesus 3.png"/>
          <p:cNvPicPr/>
          <p:nvPr/>
        </p:nvPicPr>
        <p:blipFill>
          <a:blip r:embed="rId2">
            <a:extLst>
              <a:ext uri="{28A0092B-C50C-407E-A947-70E740481C1C}">
                <a14:useLocalDpi xmlns:a14="http://schemas.microsoft.com/office/drawing/2010/main" val="0"/>
              </a:ext>
            </a:extLst>
          </a:blip>
          <a:srcRect/>
          <a:stretch>
            <a:fillRect/>
          </a:stretch>
        </p:blipFill>
        <p:spPr bwMode="auto">
          <a:xfrm>
            <a:off x="4166558" y="154268"/>
            <a:ext cx="4235569" cy="1674531"/>
          </a:xfrm>
          <a:prstGeom prst="rect">
            <a:avLst/>
          </a:prstGeom>
          <a:noFill/>
          <a:ln>
            <a:noFill/>
          </a:ln>
        </p:spPr>
      </p:pic>
      <p:sp>
        <p:nvSpPr>
          <p:cNvPr id="4" name="Rectangle 3"/>
          <p:cNvSpPr/>
          <p:nvPr/>
        </p:nvSpPr>
        <p:spPr>
          <a:xfrm>
            <a:off x="793630" y="1958196"/>
            <a:ext cx="10981427" cy="2554545"/>
          </a:xfrm>
          <a:prstGeom prst="rect">
            <a:avLst/>
          </a:prstGeom>
        </p:spPr>
        <p:txBody>
          <a:bodyPr wrap="square">
            <a:spAutoFit/>
          </a:bodyPr>
          <a:lstStyle/>
          <a:p>
            <a:pPr algn="ctr"/>
            <a:r>
              <a:rPr lang="en-US" sz="8000" dirty="0">
                <a:solidFill>
                  <a:srgbClr val="000000"/>
                </a:solidFill>
                <a:latin typeface="Verdana" panose="020B0604030504040204" pitchFamily="34" charset="0"/>
                <a:ea typeface="Calibri" panose="020F0502020204030204" pitchFamily="34" charset="0"/>
                <a:cs typeface="Arial" panose="020B0604020202020204" pitchFamily="34" charset="0"/>
              </a:rPr>
              <a:t>is Hebrew, </a:t>
            </a:r>
          </a:p>
          <a:p>
            <a:pPr algn="ctr"/>
            <a:r>
              <a:rPr lang="en-US" sz="8000" dirty="0">
                <a:solidFill>
                  <a:srgbClr val="000000"/>
                </a:solidFill>
                <a:latin typeface="Verdana" panose="020B0604030504040204" pitchFamily="34" charset="0"/>
                <a:ea typeface="Calibri" panose="020F0502020204030204" pitchFamily="34" charset="0"/>
                <a:cs typeface="Arial" panose="020B0604020202020204" pitchFamily="34" charset="0"/>
              </a:rPr>
              <a:t>can you say it?</a:t>
            </a:r>
            <a:endParaRPr lang="en-US" sz="8000" dirty="0"/>
          </a:p>
        </p:txBody>
      </p:sp>
    </p:spTree>
    <p:extLst>
      <p:ext uri="{BB962C8B-B14F-4D97-AF65-F5344CB8AC3E}">
        <p14:creationId xmlns:p14="http://schemas.microsoft.com/office/powerpoint/2010/main" val="3814486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487" y="1656270"/>
            <a:ext cx="11438626" cy="3631763"/>
          </a:xfrm>
          <a:prstGeom prst="rect">
            <a:avLst/>
          </a:prstGeom>
        </p:spPr>
        <p:txBody>
          <a:bodyPr wrap="square">
            <a:spAutoFit/>
          </a:bodyPr>
          <a:lstStyle/>
          <a:p>
            <a:pPr algn="ctr"/>
            <a:r>
              <a:rPr lang="en-US" sz="11500" dirty="0">
                <a:solidFill>
                  <a:srgbClr val="000000"/>
                </a:solidFill>
                <a:latin typeface="Verdana" panose="020B0604030504040204" pitchFamily="34" charset="0"/>
                <a:ea typeface="Calibri" panose="020F0502020204030204" pitchFamily="34" charset="0"/>
                <a:cs typeface="Arial" panose="020B0604020202020204" pitchFamily="34" charset="0"/>
              </a:rPr>
              <a:t>transliteration is Yahshua</a:t>
            </a:r>
            <a:endParaRPr lang="en-US" sz="11500" dirty="0"/>
          </a:p>
        </p:txBody>
      </p:sp>
    </p:spTree>
    <p:extLst>
      <p:ext uri="{BB962C8B-B14F-4D97-AF65-F5344CB8AC3E}">
        <p14:creationId xmlns:p14="http://schemas.microsoft.com/office/powerpoint/2010/main" val="305827175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71</TotalTime>
  <Words>821</Words>
  <Application>Microsoft Office PowerPoint</Application>
  <PresentationFormat>Widescreen</PresentationFormat>
  <Paragraphs>43</Paragraphs>
  <Slides>33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Aharoni</vt:lpstr>
      <vt:lpstr>Arial</vt:lpstr>
      <vt:lpstr>Calibri</vt:lpstr>
      <vt:lpstr>Cardo</vt:lpstr>
      <vt:lpstr>Courier New</vt:lpstr>
      <vt:lpstr>Franklin Gothic Book</vt:lpstr>
      <vt:lpstr>Helvetica Neue</vt:lpstr>
      <vt:lpstr>Times New Roman</vt:lpstr>
      <vt:lpstr>Verdana</vt:lpstr>
      <vt:lpstr>Crop</vt:lpstr>
      <vt:lpstr>Why people of all languages must  call upon the name of Yahweh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people of all languages must  call upon the name of Yahweh</dc:title>
  <dc:creator>PIERRE ETIENNE</dc:creator>
  <cp:lastModifiedBy>PIERRE ETIENNE</cp:lastModifiedBy>
  <cp:revision>8</cp:revision>
  <dcterms:created xsi:type="dcterms:W3CDTF">2017-02-26T09:36:44Z</dcterms:created>
  <dcterms:modified xsi:type="dcterms:W3CDTF">2017-03-05T10:40:58Z</dcterms:modified>
</cp:coreProperties>
</file>